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Default Extension="wav" ContentType="audio/wav"/>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73" r:id="rId4"/>
    <p:sldId id="258" r:id="rId5"/>
    <p:sldId id="259" r:id="rId6"/>
    <p:sldId id="260" r:id="rId7"/>
    <p:sldId id="261" r:id="rId8"/>
    <p:sldId id="262" r:id="rId9"/>
    <p:sldId id="263" r:id="rId10"/>
    <p:sldId id="264" r:id="rId11"/>
    <p:sldId id="265" r:id="rId12"/>
    <p:sldId id="266" r:id="rId13"/>
    <p:sldId id="267" r:id="rId14"/>
    <p:sldId id="269" r:id="rId15"/>
    <p:sldId id="276" r:id="rId16"/>
    <p:sldId id="270" r:id="rId17"/>
    <p:sldId id="275" r:id="rId18"/>
    <p:sldId id="271" r:id="rId19"/>
    <p:sldId id="272" r:id="rId20"/>
    <p:sldId id="274" r:id="rId21"/>
  </p:sldIdLst>
  <p:sldSz cx="9144000" cy="6858000" type="screen4x3"/>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8000"/>
    <a:srgbClr val="003300"/>
    <a:srgbClr val="006600"/>
    <a:srgbClr val="33CC33"/>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46" d="100"/>
          <a:sy n="46" d="100"/>
        </p:scale>
        <p:origin x="-120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ES"/>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ES"/>
          </a:p>
        </p:txBody>
      </p:sp>
      <p:sp>
        <p:nvSpPr>
          <p:cNvPr id="4" name="3 Marcador de fecha"/>
          <p:cNvSpPr>
            <a:spLocks noGrp="1"/>
          </p:cNvSpPr>
          <p:nvPr>
            <p:ph type="dt" sz="half" idx="10"/>
          </p:nvPr>
        </p:nvSpPr>
        <p:spPr/>
        <p:txBody>
          <a:bodyPr/>
          <a:lstStyle/>
          <a:p>
            <a:fld id="{0CB0995C-CDE8-4549-9336-B58B44BEB699}" type="datetimeFigureOut">
              <a:rPr lang="es-ES" smtClean="0"/>
              <a:t>20/04/2011</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4BDA7782-D1B8-47ED-8E4A-4FAAC1608D43}" type="slidenum">
              <a:rPr lang="es-ES" smtClean="0"/>
              <a:t>‹Nº›</a:t>
            </a:fld>
            <a:endParaRPr lang="es-E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0CB0995C-CDE8-4549-9336-B58B44BEB699}" type="datetimeFigureOut">
              <a:rPr lang="es-ES" smtClean="0"/>
              <a:t>20/04/2011</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4BDA7782-D1B8-47ED-8E4A-4FAAC1608D43}" type="slidenum">
              <a:rPr lang="es-ES" smtClean="0"/>
              <a:t>‹Nº›</a:t>
            </a:fld>
            <a:endParaRPr lang="es-E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0CB0995C-CDE8-4549-9336-B58B44BEB699}" type="datetimeFigureOut">
              <a:rPr lang="es-ES" smtClean="0"/>
              <a:t>20/04/2011</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4BDA7782-D1B8-47ED-8E4A-4FAAC1608D43}" type="slidenum">
              <a:rPr lang="es-ES" smtClean="0"/>
              <a:t>‹Nº›</a:t>
            </a:fld>
            <a:endParaRPr lang="es-E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0CB0995C-CDE8-4549-9336-B58B44BEB699}" type="datetimeFigureOut">
              <a:rPr lang="es-ES" smtClean="0"/>
              <a:t>20/04/2011</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4BDA7782-D1B8-47ED-8E4A-4FAAC1608D43}" type="slidenum">
              <a:rPr lang="es-ES" smtClean="0"/>
              <a:t>‹Nº›</a:t>
            </a:fld>
            <a:endParaRPr lang="es-E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0CB0995C-CDE8-4549-9336-B58B44BEB699}" type="datetimeFigureOut">
              <a:rPr lang="es-ES" smtClean="0"/>
              <a:t>20/04/2011</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4BDA7782-D1B8-47ED-8E4A-4FAAC1608D43}" type="slidenum">
              <a:rPr lang="es-ES" smtClean="0"/>
              <a:t>‹Nº›</a:t>
            </a:fld>
            <a:endParaRPr lang="es-E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4 Marcador de fecha"/>
          <p:cNvSpPr>
            <a:spLocks noGrp="1"/>
          </p:cNvSpPr>
          <p:nvPr>
            <p:ph type="dt" sz="half" idx="10"/>
          </p:nvPr>
        </p:nvSpPr>
        <p:spPr/>
        <p:txBody>
          <a:bodyPr/>
          <a:lstStyle/>
          <a:p>
            <a:fld id="{0CB0995C-CDE8-4549-9336-B58B44BEB699}" type="datetimeFigureOut">
              <a:rPr lang="es-ES" smtClean="0"/>
              <a:t>20/04/2011</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4BDA7782-D1B8-47ED-8E4A-4FAAC1608D43}" type="slidenum">
              <a:rPr lang="es-ES" smtClean="0"/>
              <a:t>‹Nº›</a:t>
            </a:fld>
            <a:endParaRPr lang="es-E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7" name="6 Marcador de fecha"/>
          <p:cNvSpPr>
            <a:spLocks noGrp="1"/>
          </p:cNvSpPr>
          <p:nvPr>
            <p:ph type="dt" sz="half" idx="10"/>
          </p:nvPr>
        </p:nvSpPr>
        <p:spPr/>
        <p:txBody>
          <a:bodyPr/>
          <a:lstStyle/>
          <a:p>
            <a:fld id="{0CB0995C-CDE8-4549-9336-B58B44BEB699}" type="datetimeFigureOut">
              <a:rPr lang="es-ES" smtClean="0"/>
              <a:t>20/04/2011</a:t>
            </a:fld>
            <a:endParaRPr lang="es-ES"/>
          </a:p>
        </p:txBody>
      </p:sp>
      <p:sp>
        <p:nvSpPr>
          <p:cNvPr id="8" name="7 Marcador de pie de página"/>
          <p:cNvSpPr>
            <a:spLocks noGrp="1"/>
          </p:cNvSpPr>
          <p:nvPr>
            <p:ph type="ftr" sz="quarter" idx="11"/>
          </p:nvPr>
        </p:nvSpPr>
        <p:spPr/>
        <p:txBody>
          <a:bodyPr/>
          <a:lstStyle/>
          <a:p>
            <a:endParaRPr lang="es-ES"/>
          </a:p>
        </p:txBody>
      </p:sp>
      <p:sp>
        <p:nvSpPr>
          <p:cNvPr id="9" name="8 Marcador de número de diapositiva"/>
          <p:cNvSpPr>
            <a:spLocks noGrp="1"/>
          </p:cNvSpPr>
          <p:nvPr>
            <p:ph type="sldNum" sz="quarter" idx="12"/>
          </p:nvPr>
        </p:nvSpPr>
        <p:spPr/>
        <p:txBody>
          <a:bodyPr/>
          <a:lstStyle/>
          <a:p>
            <a:fld id="{4BDA7782-D1B8-47ED-8E4A-4FAAC1608D43}" type="slidenum">
              <a:rPr lang="es-ES" smtClean="0"/>
              <a:t>‹Nº›</a:t>
            </a:fld>
            <a:endParaRPr lang="es-E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fecha"/>
          <p:cNvSpPr>
            <a:spLocks noGrp="1"/>
          </p:cNvSpPr>
          <p:nvPr>
            <p:ph type="dt" sz="half" idx="10"/>
          </p:nvPr>
        </p:nvSpPr>
        <p:spPr/>
        <p:txBody>
          <a:bodyPr/>
          <a:lstStyle/>
          <a:p>
            <a:fld id="{0CB0995C-CDE8-4549-9336-B58B44BEB699}" type="datetimeFigureOut">
              <a:rPr lang="es-ES" smtClean="0"/>
              <a:t>20/04/2011</a:t>
            </a:fld>
            <a:endParaRPr lang="es-ES"/>
          </a:p>
        </p:txBody>
      </p:sp>
      <p:sp>
        <p:nvSpPr>
          <p:cNvPr id="4" name="3 Marcador de pie de página"/>
          <p:cNvSpPr>
            <a:spLocks noGrp="1"/>
          </p:cNvSpPr>
          <p:nvPr>
            <p:ph type="ftr" sz="quarter" idx="11"/>
          </p:nvPr>
        </p:nvSpPr>
        <p:spPr/>
        <p:txBody>
          <a:bodyPr/>
          <a:lstStyle/>
          <a:p>
            <a:endParaRPr lang="es-ES"/>
          </a:p>
        </p:txBody>
      </p:sp>
      <p:sp>
        <p:nvSpPr>
          <p:cNvPr id="5" name="4 Marcador de número de diapositiva"/>
          <p:cNvSpPr>
            <a:spLocks noGrp="1"/>
          </p:cNvSpPr>
          <p:nvPr>
            <p:ph type="sldNum" sz="quarter" idx="12"/>
          </p:nvPr>
        </p:nvSpPr>
        <p:spPr/>
        <p:txBody>
          <a:bodyPr/>
          <a:lstStyle/>
          <a:p>
            <a:fld id="{4BDA7782-D1B8-47ED-8E4A-4FAAC1608D43}" type="slidenum">
              <a:rPr lang="es-ES" smtClean="0"/>
              <a:t>‹Nº›</a:t>
            </a:fld>
            <a:endParaRPr lang="es-E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0CB0995C-CDE8-4549-9336-B58B44BEB699}" type="datetimeFigureOut">
              <a:rPr lang="es-ES" smtClean="0"/>
              <a:t>20/04/2011</a:t>
            </a:fld>
            <a:endParaRPr lang="es-ES"/>
          </a:p>
        </p:txBody>
      </p:sp>
      <p:sp>
        <p:nvSpPr>
          <p:cNvPr id="3" name="2 Marcador de pie de página"/>
          <p:cNvSpPr>
            <a:spLocks noGrp="1"/>
          </p:cNvSpPr>
          <p:nvPr>
            <p:ph type="ftr" sz="quarter" idx="11"/>
          </p:nvPr>
        </p:nvSpPr>
        <p:spPr/>
        <p:txBody>
          <a:bodyPr/>
          <a:lstStyle/>
          <a:p>
            <a:endParaRPr lang="es-ES"/>
          </a:p>
        </p:txBody>
      </p:sp>
      <p:sp>
        <p:nvSpPr>
          <p:cNvPr id="4" name="3 Marcador de número de diapositiva"/>
          <p:cNvSpPr>
            <a:spLocks noGrp="1"/>
          </p:cNvSpPr>
          <p:nvPr>
            <p:ph type="sldNum" sz="quarter" idx="12"/>
          </p:nvPr>
        </p:nvSpPr>
        <p:spPr/>
        <p:txBody>
          <a:bodyPr/>
          <a:lstStyle/>
          <a:p>
            <a:fld id="{4BDA7782-D1B8-47ED-8E4A-4FAAC1608D43}" type="slidenum">
              <a:rPr lang="es-ES" smtClean="0"/>
              <a:t>‹Nº›</a:t>
            </a:fld>
            <a:endParaRPr lang="es-E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ES"/>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0CB0995C-CDE8-4549-9336-B58B44BEB699}" type="datetimeFigureOut">
              <a:rPr lang="es-ES" smtClean="0"/>
              <a:t>20/04/2011</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4BDA7782-D1B8-47ED-8E4A-4FAAC1608D43}" type="slidenum">
              <a:rPr lang="es-ES" smtClean="0"/>
              <a:t>‹Nº›</a:t>
            </a:fld>
            <a:endParaRPr lang="es-E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ES"/>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ES"/>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0CB0995C-CDE8-4549-9336-B58B44BEB699}" type="datetimeFigureOut">
              <a:rPr lang="es-ES" smtClean="0"/>
              <a:t>20/04/2011</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4BDA7782-D1B8-47ED-8E4A-4FAAC1608D43}" type="slidenum">
              <a:rPr lang="es-ES" smtClean="0"/>
              <a:t>‹Nº›</a:t>
            </a:fld>
            <a:endParaRPr lang="es-E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CB0995C-CDE8-4549-9336-B58B44BEB699}" type="datetimeFigureOut">
              <a:rPr lang="es-ES" smtClean="0"/>
              <a:t>20/04/2011</a:t>
            </a:fld>
            <a:endParaRPr lang="es-ES"/>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ES"/>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BDA7782-D1B8-47ED-8E4A-4FAAC1608D43}" type="slidenum">
              <a:rPr lang="es-ES" smtClean="0"/>
              <a:t>‹Nº›</a:t>
            </a:fld>
            <a:endParaRPr lang="es-E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audio" Target="../media/audio1.wav"/><Relationship Id="rId1" Type="http://schemas.openxmlformats.org/officeDocument/2006/relationships/slideLayout" Target="../slideLayouts/slideLayout9.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audio" Target="../media/audio4.wav"/><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audio" Target="../media/audio1.wav"/><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audio" Target="../media/audio5.wav"/><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3" Type="http://schemas.openxmlformats.org/officeDocument/2006/relationships/hyperlink" Target="http://www.fomento.es/NR/rdonlyres/77A4432D-750D-4DFC-AB52-7CAD5A217DA9/6815/modelotierra1.jpg" TargetMode="External"/><Relationship Id="rId2" Type="http://schemas.openxmlformats.org/officeDocument/2006/relationships/audio" Target="../media/audio5.wav"/><Relationship Id="rId1" Type="http://schemas.openxmlformats.org/officeDocument/2006/relationships/slideLayout" Target="../slideLayouts/slideLayout7.xml"/><Relationship Id="rId4" Type="http://schemas.openxmlformats.org/officeDocument/2006/relationships/image" Target="../media/image10.jpeg"/></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hyperlink" Target="http://almez.pntic.mec.es/~jmac0005/ESO_Geo/TIERRA/Fotos/_deriva.jpg" TargetMode="External"/><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audio" Target="../media/audio2.wav"/><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5.gif"/><Relationship Id="rId2" Type="http://schemas.openxmlformats.org/officeDocument/2006/relationships/audio" Target="../media/audio3.wav"/><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1508720"/>
          </a:xfrm>
        </p:spPr>
        <p:txBody>
          <a:bodyPr>
            <a:normAutofit/>
          </a:bodyPr>
          <a:lstStyle/>
          <a:p>
            <a:r>
              <a:rPr lang="es-ES" b="1" dirty="0"/>
              <a:t>TECTONICA DE PLACAS</a:t>
            </a:r>
            <a:br>
              <a:rPr lang="es-ES" b="1" dirty="0"/>
            </a:br>
            <a:endParaRPr lang="es-ES" dirty="0"/>
          </a:p>
        </p:txBody>
      </p:sp>
      <p:pic>
        <p:nvPicPr>
          <p:cNvPr id="6" name="5 Marcador de posición de imagen" descr="placa tectonica.jpg"/>
          <p:cNvPicPr>
            <a:picLocks noGrp="1" noChangeAspect="1"/>
          </p:cNvPicPr>
          <p:nvPr>
            <p:ph type="pic" idx="1"/>
          </p:nvPr>
        </p:nvPicPr>
        <p:blipFill>
          <a:blip r:embed="rId3" cstate="print"/>
          <a:srcRect l="10729" r="10729"/>
          <a:stretch>
            <a:fillRect/>
          </a:stretch>
        </p:blipFill>
        <p:spPr/>
      </p:pic>
      <p:sp>
        <p:nvSpPr>
          <p:cNvPr id="5" name="4 Marcador de texto"/>
          <p:cNvSpPr>
            <a:spLocks noGrp="1"/>
          </p:cNvSpPr>
          <p:nvPr>
            <p:ph type="body" sz="half" idx="2"/>
          </p:nvPr>
        </p:nvSpPr>
        <p:spPr/>
        <p:txBody>
          <a:bodyPr/>
          <a:lstStyle/>
          <a:p>
            <a:endParaRPr lang="es-ES" dirty="0"/>
          </a:p>
        </p:txBody>
      </p:sp>
    </p:spTree>
  </p:cSld>
  <p:clrMapOvr>
    <a:masterClrMapping/>
  </p:clrMapOvr>
  <p:transition spd="slow" advTm="7000">
    <p:dissolve/>
    <p:sndAc>
      <p:stSnd>
        <p:snd r:embed="rId2" name="explode.wav"/>
      </p:stSnd>
    </p:sndAc>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ES" b="1" u="sng" dirty="0"/>
              <a:t>Conceptos o Leyes de la Tectónica de Placas</a:t>
            </a:r>
            <a:r>
              <a:rPr lang="es-ES" b="1" dirty="0"/>
              <a:t/>
            </a:r>
            <a:br>
              <a:rPr lang="es-ES" b="1" dirty="0"/>
            </a:br>
            <a:endParaRPr lang="es-ES" dirty="0"/>
          </a:p>
        </p:txBody>
      </p:sp>
      <p:sp>
        <p:nvSpPr>
          <p:cNvPr id="4" name="3 Marcador de contenido"/>
          <p:cNvSpPr>
            <a:spLocks noGrp="1"/>
          </p:cNvSpPr>
          <p:nvPr>
            <p:ph sz="half" idx="1"/>
          </p:nvPr>
        </p:nvSpPr>
        <p:spPr>
          <a:xfrm>
            <a:off x="251520" y="1052736"/>
            <a:ext cx="4244280" cy="5544616"/>
          </a:xfrm>
        </p:spPr>
        <p:txBody>
          <a:bodyPr>
            <a:normAutofit/>
          </a:bodyPr>
          <a:lstStyle/>
          <a:p>
            <a:pPr>
              <a:buNone/>
            </a:pPr>
            <a:r>
              <a:rPr lang="es-ES" sz="1700" dirty="0" smtClean="0"/>
              <a:t>) </a:t>
            </a:r>
            <a:r>
              <a:rPr lang="es-ES" sz="1700" b="1" dirty="0">
                <a:solidFill>
                  <a:srgbClr val="006600"/>
                </a:solidFill>
              </a:rPr>
              <a:t>la superficie del globo se puede dividir en placas rígidas (Inicialmente se inventaría siete (7) placas). Estas placas esféricas tienen unos 100 km. de espesor, representan una unidad estructural llamada litosfera. Se habla de placas </a:t>
            </a:r>
            <a:r>
              <a:rPr lang="es-ES" sz="1700" b="1" dirty="0" err="1">
                <a:solidFill>
                  <a:srgbClr val="006600"/>
                </a:solidFill>
              </a:rPr>
              <a:t>litosfericas</a:t>
            </a:r>
            <a:r>
              <a:rPr lang="es-ES" sz="1700" b="1" dirty="0">
                <a:solidFill>
                  <a:srgbClr val="006600"/>
                </a:solidFill>
              </a:rPr>
              <a:t>.</a:t>
            </a:r>
          </a:p>
          <a:p>
            <a:pPr>
              <a:buNone/>
            </a:pPr>
            <a:r>
              <a:rPr lang="es-ES" sz="1700" b="1" dirty="0" err="1">
                <a:solidFill>
                  <a:srgbClr val="006600"/>
                </a:solidFill>
              </a:rPr>
              <a:t>ii</a:t>
            </a:r>
            <a:r>
              <a:rPr lang="es-ES" sz="1700" b="1" dirty="0">
                <a:solidFill>
                  <a:srgbClr val="006600"/>
                </a:solidFill>
              </a:rPr>
              <a:t>) Las placas nacen al nivel de las dorsales oceánicas. Estas estructuras se llaman también zonas de acreción.</a:t>
            </a:r>
          </a:p>
          <a:p>
            <a:pPr>
              <a:buNone/>
            </a:pPr>
            <a:r>
              <a:rPr lang="es-ES" sz="1700" b="1" dirty="0" err="1">
                <a:solidFill>
                  <a:srgbClr val="006600"/>
                </a:solidFill>
              </a:rPr>
              <a:t>iii</a:t>
            </a:r>
            <a:r>
              <a:rPr lang="es-ES" sz="1700" b="1" dirty="0">
                <a:solidFill>
                  <a:srgbClr val="006600"/>
                </a:solidFill>
              </a:rPr>
              <a:t>) Las placas se abren sin deformarse. Se desplazan como unas balsas sobre un substrato viscoso llamado la </a:t>
            </a:r>
            <a:r>
              <a:rPr lang="es-ES" sz="1700" b="1" dirty="0" err="1">
                <a:solidFill>
                  <a:srgbClr val="006600"/>
                </a:solidFill>
              </a:rPr>
              <a:t>astenosfera</a:t>
            </a:r>
            <a:r>
              <a:rPr lang="es-ES" sz="1700" b="1" dirty="0">
                <a:solidFill>
                  <a:srgbClr val="006600"/>
                </a:solidFill>
              </a:rPr>
              <a:t>.</a:t>
            </a:r>
          </a:p>
          <a:p>
            <a:pPr>
              <a:buNone/>
            </a:pPr>
            <a:r>
              <a:rPr lang="es-ES" sz="1700" b="1" dirty="0" err="1">
                <a:solidFill>
                  <a:srgbClr val="006600"/>
                </a:solidFill>
              </a:rPr>
              <a:t>iv</a:t>
            </a:r>
            <a:r>
              <a:rPr lang="es-ES" sz="1700" b="1" dirty="0">
                <a:solidFill>
                  <a:srgbClr val="006600"/>
                </a:solidFill>
              </a:rPr>
              <a:t>) Las placas son destruidas al nivel de las fosas oceánicas, zonas dichas de subducción, donde se hunde el manto, pero en este proceso solamente las partes oceánicas de las placas están tragadas por el interior de la Tierra</a:t>
            </a:r>
            <a:r>
              <a:rPr lang="es-ES" sz="1700" dirty="0"/>
              <a:t>.</a:t>
            </a:r>
          </a:p>
          <a:p>
            <a:pPr>
              <a:buNone/>
            </a:pPr>
            <a:endParaRPr lang="es-ES" sz="1700" dirty="0"/>
          </a:p>
          <a:p>
            <a:pPr>
              <a:buNone/>
            </a:pPr>
            <a:endParaRPr lang="es-ES" sz="1700" dirty="0"/>
          </a:p>
        </p:txBody>
      </p:sp>
      <p:sp>
        <p:nvSpPr>
          <p:cNvPr id="5" name="4 Marcador de contenido"/>
          <p:cNvSpPr>
            <a:spLocks noGrp="1"/>
          </p:cNvSpPr>
          <p:nvPr>
            <p:ph sz="half" idx="2"/>
          </p:nvPr>
        </p:nvSpPr>
        <p:spPr>
          <a:xfrm>
            <a:off x="4572000" y="1196753"/>
            <a:ext cx="4244280" cy="5661247"/>
          </a:xfrm>
        </p:spPr>
        <p:txBody>
          <a:bodyPr>
            <a:noAutofit/>
          </a:bodyPr>
          <a:lstStyle/>
          <a:p>
            <a:pPr>
              <a:buNone/>
            </a:pPr>
            <a:r>
              <a:rPr lang="es-ES" sz="1600" b="1" dirty="0" smtClean="0">
                <a:solidFill>
                  <a:srgbClr val="003300"/>
                </a:solidFill>
              </a:rPr>
              <a:t>v) Los continentes ligeros se desplazan con las placas que los cargan pero son insumergibles.</a:t>
            </a:r>
          </a:p>
          <a:p>
            <a:pPr>
              <a:buNone/>
            </a:pPr>
            <a:r>
              <a:rPr lang="es-ES" sz="1600" b="1" dirty="0" smtClean="0">
                <a:solidFill>
                  <a:srgbClr val="003300"/>
                </a:solidFill>
              </a:rPr>
              <a:t>vi) Las fronteras entre las placas se constituyen de dorsales, zonas de subducción y una serie de nuevas fallas dichas </a:t>
            </a:r>
            <a:r>
              <a:rPr lang="es-ES" sz="1600" b="1" dirty="0" err="1" smtClean="0">
                <a:solidFill>
                  <a:srgbClr val="003300"/>
                </a:solidFill>
              </a:rPr>
              <a:t>transcurrentes</a:t>
            </a:r>
            <a:r>
              <a:rPr lang="es-ES" sz="1600" b="1" dirty="0" smtClean="0">
                <a:solidFill>
                  <a:srgbClr val="003300"/>
                </a:solidFill>
              </a:rPr>
              <a:t> (o transformantes, del inglés “</a:t>
            </a:r>
            <a:r>
              <a:rPr lang="es-ES" sz="1600" b="1" dirty="0" err="1" smtClean="0">
                <a:solidFill>
                  <a:srgbClr val="003300"/>
                </a:solidFill>
              </a:rPr>
              <a:t>Transform</a:t>
            </a:r>
            <a:r>
              <a:rPr lang="es-ES" sz="1600" b="1" dirty="0" smtClean="0">
                <a:solidFill>
                  <a:srgbClr val="003300"/>
                </a:solidFill>
              </a:rPr>
              <a:t> </a:t>
            </a:r>
            <a:r>
              <a:rPr lang="es-ES" sz="1600" b="1" dirty="0" err="1" smtClean="0">
                <a:solidFill>
                  <a:srgbClr val="003300"/>
                </a:solidFill>
              </a:rPr>
              <a:t>Fault</a:t>
            </a:r>
            <a:r>
              <a:rPr lang="es-ES" sz="1600" b="1" dirty="0" smtClean="0">
                <a:solidFill>
                  <a:srgbClr val="003300"/>
                </a:solidFill>
              </a:rPr>
              <a:t>”). Estas fronteras no coinciden con el limite continente / océano. El estudio de la sismicidad permite definirlas.</a:t>
            </a:r>
          </a:p>
          <a:p>
            <a:pPr>
              <a:buNone/>
            </a:pPr>
            <a:r>
              <a:rPr lang="es-ES" sz="1600" b="1" dirty="0" err="1" smtClean="0">
                <a:solidFill>
                  <a:srgbClr val="003300"/>
                </a:solidFill>
              </a:rPr>
              <a:t>vii</a:t>
            </a:r>
            <a:r>
              <a:rPr lang="es-ES" sz="1600" b="1" dirty="0" smtClean="0">
                <a:solidFill>
                  <a:srgbClr val="003300"/>
                </a:solidFill>
              </a:rPr>
              <a:t>) La energía interna del globo se disipa a las fronteras entre las placas, de manera mecánica (sismos, formación de cadenas montañosas) o de manera térmica (</a:t>
            </a:r>
            <a:r>
              <a:rPr lang="es-ES" sz="1600" b="1" dirty="0" err="1" smtClean="0">
                <a:solidFill>
                  <a:srgbClr val="003300"/>
                </a:solidFill>
              </a:rPr>
              <a:t>plutones</a:t>
            </a:r>
            <a:r>
              <a:rPr lang="es-ES" sz="1600" b="1" dirty="0" smtClean="0">
                <a:solidFill>
                  <a:srgbClr val="003300"/>
                </a:solidFill>
              </a:rPr>
              <a:t>, volcanes).</a:t>
            </a:r>
          </a:p>
          <a:p>
            <a:pPr>
              <a:buNone/>
            </a:pPr>
            <a:r>
              <a:rPr lang="es-ES" sz="1600" b="1" dirty="0" err="1" smtClean="0">
                <a:solidFill>
                  <a:srgbClr val="003300"/>
                </a:solidFill>
              </a:rPr>
              <a:t>viii</a:t>
            </a:r>
            <a:r>
              <a:rPr lang="es-ES" sz="1600" b="1" dirty="0" smtClean="0">
                <a:solidFill>
                  <a:srgbClr val="003300"/>
                </a:solidFill>
              </a:rPr>
              <a:t>) Los movimientos relativos entre las placas rígidas siguen las leyes matemáticas de la cinemática sobre la esfera. Este movimiento se conoce perfectamente si se conoce el polo de rotación (o polo de </a:t>
            </a:r>
            <a:r>
              <a:rPr lang="es-ES" sz="1600" b="1" dirty="0" err="1" smtClean="0">
                <a:solidFill>
                  <a:srgbClr val="003300"/>
                </a:solidFill>
              </a:rPr>
              <a:t>Euler</a:t>
            </a:r>
            <a:r>
              <a:rPr lang="es-ES" sz="1600" b="1" dirty="0" smtClean="0">
                <a:solidFill>
                  <a:srgbClr val="003300"/>
                </a:solidFill>
              </a:rPr>
              <a:t>) y la velocidad angular relativa</a:t>
            </a:r>
            <a:endParaRPr lang="es-ES" sz="1600" b="1" dirty="0">
              <a:solidFill>
                <a:srgbClr val="003300"/>
              </a:solidFill>
            </a:endParaRPr>
          </a:p>
        </p:txBody>
      </p:sp>
    </p:spTree>
  </p:cSld>
  <p:clrMapOvr>
    <a:masterClrMapping/>
  </p:clrMapOvr>
  <p:transition spd="slow" advTm="21000">
    <p:dissolve/>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4 Imagen" descr="Tectonica de placas"/>
          <p:cNvPicPr/>
          <p:nvPr/>
        </p:nvPicPr>
        <p:blipFill>
          <a:blip r:embed="rId3" cstate="print"/>
          <a:srcRect/>
          <a:stretch>
            <a:fillRect/>
          </a:stretch>
        </p:blipFill>
        <p:spPr bwMode="auto">
          <a:xfrm>
            <a:off x="467544" y="332656"/>
            <a:ext cx="8064896" cy="6048672"/>
          </a:xfrm>
          <a:prstGeom prst="rect">
            <a:avLst/>
          </a:prstGeom>
          <a:noFill/>
          <a:ln w="9525">
            <a:noFill/>
            <a:miter lim="800000"/>
            <a:headEnd/>
            <a:tailEnd/>
          </a:ln>
        </p:spPr>
      </p:pic>
    </p:spTree>
  </p:cSld>
  <p:clrMapOvr>
    <a:masterClrMapping/>
  </p:clrMapOvr>
  <p:transition spd="slow" advTm="16000">
    <p:newsflash/>
    <p:sndAc>
      <p:stSnd>
        <p:snd r:embed="rId2" name="chimes.wav"/>
      </p:stSnd>
    </p:sndAc>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ES" b="1" u="sng" dirty="0"/>
              <a:t>El Movimiento de las Placas tectónicas</a:t>
            </a:r>
            <a:endParaRPr lang="es-ES" b="1" dirty="0"/>
          </a:p>
        </p:txBody>
      </p:sp>
      <p:sp>
        <p:nvSpPr>
          <p:cNvPr id="3" name="2 Marcador de contenido"/>
          <p:cNvSpPr>
            <a:spLocks noGrp="1"/>
          </p:cNvSpPr>
          <p:nvPr>
            <p:ph idx="1"/>
          </p:nvPr>
        </p:nvSpPr>
        <p:spPr>
          <a:xfrm>
            <a:off x="457200" y="1600200"/>
            <a:ext cx="8229600" cy="4997152"/>
          </a:xfrm>
        </p:spPr>
        <p:txBody>
          <a:bodyPr>
            <a:noAutofit/>
          </a:bodyPr>
          <a:lstStyle/>
          <a:p>
            <a:pPr>
              <a:buNone/>
            </a:pPr>
            <a:r>
              <a:rPr lang="es-ES" sz="3600" dirty="0" smtClean="0">
                <a:solidFill>
                  <a:srgbClr val="008000"/>
                </a:solidFill>
              </a:rPr>
              <a:t>    Las </a:t>
            </a:r>
            <a:r>
              <a:rPr lang="es-ES" sz="3600" dirty="0">
                <a:solidFill>
                  <a:srgbClr val="008000"/>
                </a:solidFill>
              </a:rPr>
              <a:t>placas tectónicas se mueven horizontalmente en distintas direcciones y están agrietadas en muchas partes excepto en los márgenes. Existen tres tipos de márgenes de acuerdo al movimiento que tienen unas con otras en estos márgenes, estos son márgenes convergentes, divergentes y transformantes.</a:t>
            </a:r>
          </a:p>
          <a:p>
            <a:pPr>
              <a:buNone/>
            </a:pPr>
            <a:endParaRPr lang="es-ES" sz="3600" dirty="0"/>
          </a:p>
        </p:txBody>
      </p:sp>
    </p:spTree>
  </p:cSld>
  <p:clrMapOvr>
    <a:masterClrMapping/>
  </p:clrMapOvr>
  <p:transition spd="slow" advTm="15000">
    <p:fade thruBlk="1"/>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3 Imagen" descr="Margen Divergente"/>
          <p:cNvPicPr/>
          <p:nvPr/>
        </p:nvPicPr>
        <p:blipFill>
          <a:blip r:embed="rId3" cstate="print"/>
          <a:srcRect/>
          <a:stretch>
            <a:fillRect/>
          </a:stretch>
        </p:blipFill>
        <p:spPr bwMode="auto">
          <a:xfrm>
            <a:off x="1259632" y="548680"/>
            <a:ext cx="6624736" cy="5688632"/>
          </a:xfrm>
          <a:prstGeom prst="rect">
            <a:avLst/>
          </a:prstGeom>
          <a:noFill/>
          <a:ln w="9525">
            <a:noFill/>
            <a:miter lim="800000"/>
            <a:headEnd/>
            <a:tailEnd/>
          </a:ln>
        </p:spPr>
      </p:pic>
    </p:spTree>
  </p:cSld>
  <p:clrMapOvr>
    <a:masterClrMapping/>
  </p:clrMapOvr>
  <p:transition spd="slow" advTm="5000">
    <p:dissolve/>
    <p:sndAc>
      <p:stSnd>
        <p:snd r:embed="rId2" name="explode.wav"/>
      </p:stSnd>
    </p:sndAc>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5674642"/>
          </a:xfrm>
        </p:spPr>
        <p:txBody>
          <a:bodyPr>
            <a:noAutofit/>
          </a:bodyPr>
          <a:lstStyle/>
          <a:p>
            <a:r>
              <a:rPr lang="es-ES" sz="3200" b="1" dirty="0" smtClean="0"/>
              <a:t>Márgenes </a:t>
            </a:r>
            <a:r>
              <a:rPr lang="es-ES" sz="3200" b="1" dirty="0"/>
              <a:t>Convergentes</a:t>
            </a:r>
            <a:br>
              <a:rPr lang="es-ES" sz="3200" b="1" dirty="0"/>
            </a:br>
            <a:r>
              <a:rPr lang="es-ES" sz="3200" dirty="0">
                <a:solidFill>
                  <a:srgbClr val="008000"/>
                </a:solidFill>
              </a:rPr>
              <a:t>Cuando las placas colisionan a lo largo de los márgenes convergentes, una de las placas </a:t>
            </a:r>
            <a:r>
              <a:rPr lang="es-ES" sz="3200" dirty="0" err="1">
                <a:solidFill>
                  <a:srgbClr val="008000"/>
                </a:solidFill>
              </a:rPr>
              <a:t>subducta</a:t>
            </a:r>
            <a:r>
              <a:rPr lang="es-ES" sz="3200" dirty="0">
                <a:solidFill>
                  <a:srgbClr val="008000"/>
                </a:solidFill>
              </a:rPr>
              <a:t> bajo la otra llegando hasta el manto donde se funde y se recicla con este. La colisión y subducción produce cuencas abisales y cámaras </a:t>
            </a:r>
            <a:r>
              <a:rPr lang="es-ES" sz="3200" dirty="0" err="1">
                <a:solidFill>
                  <a:srgbClr val="008000"/>
                </a:solidFill>
              </a:rPr>
              <a:t>magmáticas</a:t>
            </a:r>
            <a:r>
              <a:rPr lang="es-ES" sz="3200" dirty="0">
                <a:solidFill>
                  <a:srgbClr val="008000"/>
                </a:solidFill>
              </a:rPr>
              <a:t>.</a:t>
            </a:r>
            <a:r>
              <a:rPr lang="es-ES" sz="3200" dirty="0"/>
              <a:t/>
            </a:r>
            <a:br>
              <a:rPr lang="es-ES" sz="3200" dirty="0"/>
            </a:br>
            <a:endParaRPr lang="es-ES" sz="3200" dirty="0"/>
          </a:p>
        </p:txBody>
      </p:sp>
    </p:spTree>
  </p:cSld>
  <p:clrMapOvr>
    <a:masterClrMapping/>
  </p:clrMapOvr>
  <p:transition spd="slow" advTm="11000">
    <p:fade/>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3514402"/>
          </a:xfrm>
        </p:spPr>
        <p:txBody>
          <a:bodyPr>
            <a:normAutofit fontScale="90000"/>
          </a:bodyPr>
          <a:lstStyle/>
          <a:p>
            <a:r>
              <a:rPr lang="es-ES" sz="3600" b="1" dirty="0" smtClean="0"/>
              <a:t>Márgenes </a:t>
            </a:r>
            <a:r>
              <a:rPr lang="es-ES" sz="3600" b="1" dirty="0"/>
              <a:t>Divergentes</a:t>
            </a:r>
            <a:br>
              <a:rPr lang="es-ES" sz="3600" b="1" dirty="0"/>
            </a:br>
            <a:r>
              <a:rPr lang="es-ES" sz="3600" dirty="0">
                <a:solidFill>
                  <a:srgbClr val="008000"/>
                </a:solidFill>
              </a:rPr>
              <a:t>Esto ocurre cuando las placas se mueven en sentido contrario. Material del manto parcialmente fundido sube y llena los espacios entre las dos placas. Este material es la nueva litosfera que se agrega al comienzo de la placa divergente</a:t>
            </a:r>
            <a:r>
              <a:rPr lang="es-ES" dirty="0">
                <a:solidFill>
                  <a:srgbClr val="008000"/>
                </a:solidFill>
              </a:rPr>
              <a:t>.</a:t>
            </a:r>
            <a:r>
              <a:rPr lang="es-ES" dirty="0"/>
              <a:t/>
            </a:r>
            <a:br>
              <a:rPr lang="es-ES" dirty="0"/>
            </a:br>
            <a:endParaRPr lang="es-ES" dirty="0"/>
          </a:p>
        </p:txBody>
      </p:sp>
      <p:pic>
        <p:nvPicPr>
          <p:cNvPr id="4" name="3 Imagen" descr="Margen Convergente"/>
          <p:cNvPicPr/>
          <p:nvPr/>
        </p:nvPicPr>
        <p:blipFill>
          <a:blip r:embed="rId2" cstate="print"/>
          <a:srcRect/>
          <a:stretch>
            <a:fillRect/>
          </a:stretch>
        </p:blipFill>
        <p:spPr bwMode="auto">
          <a:xfrm>
            <a:off x="1763688" y="3501008"/>
            <a:ext cx="5184576" cy="3024336"/>
          </a:xfrm>
          <a:prstGeom prst="rect">
            <a:avLst/>
          </a:prstGeom>
          <a:noFill/>
          <a:ln w="9525">
            <a:noFill/>
            <a:miter lim="800000"/>
            <a:headEnd/>
            <a:tailEnd/>
          </a:ln>
        </p:spPr>
      </p:pic>
    </p:spTree>
  </p:cSld>
  <p:clrMapOvr>
    <a:masterClrMapping/>
  </p:clrMapOvr>
  <p:transition spd="slow" advTm="17000">
    <p:fade thruBlk="1"/>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6178698"/>
          </a:xfrm>
        </p:spPr>
        <p:txBody>
          <a:bodyPr>
            <a:normAutofit fontScale="90000"/>
          </a:bodyPr>
          <a:lstStyle/>
          <a:p>
            <a:r>
              <a:rPr lang="es-ES" sz="4000" b="1" dirty="0" smtClean="0"/>
              <a:t>Márgenes </a:t>
            </a:r>
            <a:r>
              <a:rPr lang="es-ES" sz="4000" b="1" dirty="0"/>
              <a:t>Transformantes</a:t>
            </a:r>
            <a:br>
              <a:rPr lang="es-ES" sz="4000" b="1" dirty="0"/>
            </a:br>
            <a:r>
              <a:rPr lang="es-ES" sz="4000" dirty="0">
                <a:solidFill>
                  <a:srgbClr val="003300"/>
                </a:solidFill>
              </a:rPr>
              <a:t>En estos márgenes no se crea ni se destruye litosfera. Son fallas transformantes que ocurren cuando los márgenes divergentes se quiebran y se dividen. La falla de San Andrés en California ocurre cuando la placa del Pacifico se desliza horizontalmente con la placa Norteamericana</a:t>
            </a:r>
            <a:r>
              <a:rPr lang="es-ES" dirty="0">
                <a:solidFill>
                  <a:srgbClr val="003300"/>
                </a:solidFill>
              </a:rPr>
              <a:t>.</a:t>
            </a:r>
            <a:r>
              <a:rPr lang="es-ES" dirty="0"/>
              <a:t/>
            </a:r>
            <a:br>
              <a:rPr lang="es-ES" dirty="0"/>
            </a:br>
            <a:endParaRPr lang="es-ES" dirty="0"/>
          </a:p>
        </p:txBody>
      </p:sp>
    </p:spTree>
  </p:cSld>
  <p:clrMapOvr>
    <a:masterClrMapping/>
  </p:clrMapOvr>
  <p:transition spd="slow" advTm="12000">
    <p:fade thruBlk="1"/>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endParaRPr lang="es-ES"/>
          </a:p>
        </p:txBody>
      </p:sp>
      <p:pic>
        <p:nvPicPr>
          <p:cNvPr id="3" name="2 Imagen" descr="Margen de Transformación"/>
          <p:cNvPicPr/>
          <p:nvPr/>
        </p:nvPicPr>
        <p:blipFill>
          <a:blip r:embed="rId3" cstate="print"/>
          <a:srcRect/>
          <a:stretch>
            <a:fillRect/>
          </a:stretch>
        </p:blipFill>
        <p:spPr bwMode="auto">
          <a:xfrm>
            <a:off x="755576" y="548680"/>
            <a:ext cx="7488832" cy="6048672"/>
          </a:xfrm>
          <a:prstGeom prst="rect">
            <a:avLst/>
          </a:prstGeom>
          <a:noFill/>
          <a:ln w="9525">
            <a:noFill/>
            <a:miter lim="800000"/>
            <a:headEnd/>
            <a:tailEnd/>
          </a:ln>
        </p:spPr>
      </p:pic>
    </p:spTree>
  </p:cSld>
  <p:clrMapOvr>
    <a:masterClrMapping/>
  </p:clrMapOvr>
  <p:transition spd="slow" advTm="6000">
    <p:dissolve/>
    <p:sndAc>
      <p:stSnd>
        <p:snd r:embed="rId2" name="suction.wav"/>
      </p:stSnd>
    </p:sndAc>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2 Imagen" descr="http://www.fomento.es/NR/rdonlyres/77A4432D-750D-4DFC-AB52-7CAD5A217DA9/6815/modelotierra1.jpg">
            <a:hlinkClick r:id="rId3"/>
          </p:cNvPr>
          <p:cNvPicPr/>
          <p:nvPr/>
        </p:nvPicPr>
        <p:blipFill>
          <a:blip r:embed="rId4" cstate="print"/>
          <a:srcRect/>
          <a:stretch>
            <a:fillRect/>
          </a:stretch>
        </p:blipFill>
        <p:spPr bwMode="auto">
          <a:xfrm>
            <a:off x="755576" y="332656"/>
            <a:ext cx="7704856" cy="6192688"/>
          </a:xfrm>
          <a:prstGeom prst="rect">
            <a:avLst/>
          </a:prstGeom>
          <a:noFill/>
          <a:ln w="9525">
            <a:noFill/>
            <a:miter lim="800000"/>
            <a:headEnd/>
            <a:tailEnd/>
          </a:ln>
        </p:spPr>
      </p:pic>
    </p:spTree>
  </p:cSld>
  <p:clrMapOvr>
    <a:masterClrMapping/>
  </p:clrMapOvr>
  <p:transition spd="slow" advTm="10000">
    <p:split orient="vert"/>
    <p:sndAc>
      <p:stSnd>
        <p:snd r:embed="rId2" name="suction.wav"/>
      </p:stSnd>
    </p:sndAc>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9" name="Rectangle 1"/>
          <p:cNvSpPr>
            <a:spLocks noChangeArrowheads="1"/>
          </p:cNvSpPr>
          <p:nvPr/>
        </p:nvSpPr>
        <p:spPr bwMode="auto">
          <a:xfrm>
            <a:off x="323528" y="272630"/>
            <a:ext cx="8424936" cy="683264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lvl="0" fontAlgn="base">
              <a:spcBef>
                <a:spcPct val="0"/>
              </a:spcBef>
              <a:spcAft>
                <a:spcPct val="0"/>
              </a:spcAft>
            </a:pPr>
            <a:r>
              <a:rPr kumimoji="0" lang="es-ES" sz="2800" b="1" i="0" u="none" strike="noStrike" cap="none" normalizeH="0" baseline="0" dirty="0" smtClean="0">
                <a:ln>
                  <a:noFill/>
                </a:ln>
                <a:solidFill>
                  <a:srgbClr val="008000"/>
                </a:solidFill>
                <a:effectLst/>
                <a:latin typeface="+mj-lt"/>
                <a:ea typeface="Times New Roman" pitchFamily="18" charset="0"/>
                <a:cs typeface="Times New Roman" pitchFamily="18" charset="0"/>
              </a:rPr>
              <a:t>La teoría de la tectónica de placas es una teoría geológica que explica la forma en que está estructurada la litosfera (la porción externa más fría y rígida de la Tierra). La teoría da una explicación a las placas tectónicas que forman la superficie de la Tierra y a los desplazamientos que se observan entre ellas en su deslizamiento sobre el manto terrestre fluido, sus direcciones e interacciones. También explica la formación de las cadenas montañosas (orogénesis). Así mismo, da una explicación satisfactoria de por qué los terremotos y los volcanes se concentran en regiones concretas del planeta (como el cinturón de fuego del Pacífico) o de por qué las grandes fosas submarinas están junto a islas y continentes y no en el centro del </a:t>
            </a:r>
            <a:r>
              <a:rPr lang="es-ES" sz="2800" b="1" dirty="0" smtClean="0">
                <a:solidFill>
                  <a:srgbClr val="008000"/>
                </a:solidFill>
                <a:ea typeface="Times New Roman" pitchFamily="18" charset="0"/>
                <a:cs typeface="Times New Roman" pitchFamily="18" charset="0"/>
              </a:rPr>
              <a:t>océano.</a:t>
            </a:r>
            <a:endParaRPr kumimoji="0" lang="es-ES" sz="2800" b="1" i="0" u="none" strike="noStrike" cap="none" normalizeH="0" baseline="0" dirty="0" smtClean="0">
              <a:ln>
                <a:noFill/>
              </a:ln>
              <a:solidFill>
                <a:srgbClr val="008000"/>
              </a:solidFill>
              <a:effectLst/>
              <a:latin typeface="+mj-l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s-ES" sz="1800" b="0" i="0" u="none" strike="noStrike" cap="none" normalizeH="0" baseline="0" dirty="0" smtClean="0">
              <a:ln>
                <a:noFill/>
              </a:ln>
              <a:solidFill>
                <a:schemeClr val="tx1"/>
              </a:solidFill>
              <a:effectLst/>
              <a:latin typeface="Arial" pitchFamily="34" charset="0"/>
            </a:endParaRPr>
          </a:p>
        </p:txBody>
      </p:sp>
    </p:spTree>
  </p:cSld>
  <p:clrMapOvr>
    <a:masterClrMapping/>
  </p:clrMapOvr>
  <p:transition spd="slow" advTm="20000">
    <p:wheel spokes="8"/>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7 Título"/>
          <p:cNvSpPr>
            <a:spLocks noGrp="1"/>
          </p:cNvSpPr>
          <p:nvPr>
            <p:ph type="title"/>
          </p:nvPr>
        </p:nvSpPr>
        <p:spPr/>
        <p:txBody>
          <a:bodyPr>
            <a:normAutofit fontScale="90000"/>
          </a:bodyPr>
          <a:lstStyle/>
          <a:p>
            <a:r>
              <a:rPr lang="es-ES" dirty="0"/>
              <a:t>Teoría de la Deriva Continental</a:t>
            </a:r>
            <a:br>
              <a:rPr lang="es-ES" dirty="0"/>
            </a:br>
            <a:endParaRPr lang="es-ES" dirty="0"/>
          </a:p>
        </p:txBody>
      </p:sp>
      <p:pic>
        <p:nvPicPr>
          <p:cNvPr id="9" name="8 Imagen" descr="http://almez.pntic.mec.es/~jmac0005/ESO_Geo/TIERRA/Fotos/_deriva.jpg">
            <a:hlinkClick r:id="rId2"/>
          </p:cNvPr>
          <p:cNvPicPr/>
          <p:nvPr/>
        </p:nvPicPr>
        <p:blipFill>
          <a:blip r:embed="rId3" cstate="print"/>
          <a:srcRect/>
          <a:stretch>
            <a:fillRect/>
          </a:stretch>
        </p:blipFill>
        <p:spPr bwMode="auto">
          <a:xfrm>
            <a:off x="1043608" y="836713"/>
            <a:ext cx="6552728" cy="5760639"/>
          </a:xfrm>
          <a:prstGeom prst="rect">
            <a:avLst/>
          </a:prstGeom>
          <a:noFill/>
          <a:ln w="9525">
            <a:noFill/>
            <a:miter lim="800000"/>
            <a:headEnd/>
            <a:tailEnd/>
          </a:ln>
        </p:spPr>
      </p:pic>
    </p:spTree>
  </p:cSld>
  <p:clrMapOvr>
    <a:masterClrMapping/>
  </p:clrMapOvr>
  <p:transition spd="slow" advTm="5000">
    <p:newsflash/>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755576" y="612845"/>
            <a:ext cx="7560840" cy="6001643"/>
          </a:xfrm>
          <a:prstGeom prst="rect">
            <a:avLst/>
          </a:prstGeom>
        </p:spPr>
        <p:txBody>
          <a:bodyPr wrap="square">
            <a:spAutoFit/>
          </a:bodyPr>
          <a:lstStyle/>
          <a:p>
            <a:r>
              <a:rPr lang="es-ES" sz="2400" b="1" dirty="0" smtClean="0">
                <a:solidFill>
                  <a:srgbClr val="008000"/>
                </a:solidFill>
                <a:ea typeface="Times New Roman" pitchFamily="18" charset="0"/>
                <a:cs typeface="Times New Roman" pitchFamily="18" charset="0"/>
              </a:rPr>
              <a:t>Las </a:t>
            </a:r>
            <a:r>
              <a:rPr lang="es-ES" sz="2400" b="1" dirty="0">
                <a:solidFill>
                  <a:srgbClr val="008000"/>
                </a:solidFill>
                <a:ea typeface="Times New Roman" pitchFamily="18" charset="0"/>
                <a:cs typeface="Times New Roman" pitchFamily="18" charset="0"/>
              </a:rPr>
              <a:t>placas tectónicas se desplazan unas respecto a otras con velocidades de 2,5 cm/año lo que es, aproximadamente, la velocidad con que crecen las uñas de las manos. Dado que se desplazan sobre la superficie finita de la Tierra, las placas interaccionan unas con otras a lo largo de sus fronteras o límites provocando intensas deformaciones en la corteza y litósfera de la Tierra, lo que ha dado lugar a la formación de grandes cadenas montañosas (verbigracia los Andes y Alpes) y grandes sistemas de fallas asociadas con éstas (por ejemplo, el sistema de fallas de San Andrés). El contacto por fricción entre los bordes de las placas es responsable de la mayor parte de los terremotos. Otros fenómenos asociados son la creación de volcanes (especialmente notorios en el cinturón de fuego del océano Pacífico) y las fosas oceánicas.</a:t>
            </a:r>
            <a:endParaRPr lang="es-ES" sz="2400" b="1" dirty="0">
              <a:solidFill>
                <a:srgbClr val="008000"/>
              </a:solidFill>
            </a:endParaRPr>
          </a:p>
        </p:txBody>
      </p:sp>
    </p:spTree>
  </p:cSld>
  <p:clrMapOvr>
    <a:masterClrMapping/>
  </p:clrMapOvr>
  <p:transition spd="slow" advTm="20000">
    <p:wheel spokes="8"/>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5" name="Rectangle 5"/>
          <p:cNvSpPr>
            <a:spLocks noChangeArrowheads="1"/>
          </p:cNvSpPr>
          <p:nvPr/>
        </p:nvSpPr>
        <p:spPr bwMode="auto">
          <a:xfrm>
            <a:off x="1547664" y="212906"/>
            <a:ext cx="7344816" cy="295465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s-ES" sz="2400" b="1" i="1" u="none" strike="noStrike" cap="none" normalizeH="0" baseline="0" dirty="0" smtClean="0">
                <a:ln>
                  <a:noFill/>
                </a:ln>
                <a:solidFill>
                  <a:srgbClr val="00B050"/>
                </a:solidFill>
                <a:effectLst/>
                <a:latin typeface="+mj-lt"/>
                <a:ea typeface="Times New Roman" pitchFamily="18" charset="0"/>
              </a:rPr>
              <a:t>La deriva continental: Desde la prehistoria, la búsqueda de minerales metálicos proporcionó a los mineros un amplio conocimiento empírico de la estructura de la corteza terrestre: la forma en que diferente    s rocas se disponen en estratos una encima de otra, la posibilidad de que las vetas minerales se abran paso a través de los estratos, y así sucesivamente.</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s-ES" sz="1800" b="0" i="0" u="none" strike="noStrike" cap="none" normalizeH="0" baseline="0" dirty="0" smtClean="0">
              <a:ln>
                <a:noFill/>
              </a:ln>
              <a:solidFill>
                <a:schemeClr val="tx1"/>
              </a:solidFill>
              <a:effectLst/>
              <a:latin typeface="Arial" pitchFamily="34" charset="0"/>
            </a:endParaRPr>
          </a:p>
        </p:txBody>
      </p:sp>
      <p:pic>
        <p:nvPicPr>
          <p:cNvPr id="30724" name="Imagen 4" descr="http://www.portalplanetasedna.com.ar/archivos_varios1/hutton.jpg"/>
          <p:cNvPicPr>
            <a:picLocks noChangeAspect="1" noChangeArrowheads="1"/>
          </p:cNvPicPr>
          <p:nvPr/>
        </p:nvPicPr>
        <p:blipFill>
          <a:blip r:embed="rId2" cstate="print"/>
          <a:srcRect/>
          <a:stretch>
            <a:fillRect/>
          </a:stretch>
        </p:blipFill>
        <p:spPr bwMode="auto">
          <a:xfrm>
            <a:off x="0" y="457200"/>
            <a:ext cx="1475656" cy="1747664"/>
          </a:xfrm>
          <a:prstGeom prst="rect">
            <a:avLst/>
          </a:prstGeom>
          <a:noFill/>
        </p:spPr>
      </p:pic>
      <p:sp>
        <p:nvSpPr>
          <p:cNvPr id="30726" name="Rectangle 6"/>
          <p:cNvSpPr>
            <a:spLocks noChangeArrowheads="1"/>
          </p:cNvSpPr>
          <p:nvPr/>
        </p:nvSpPr>
        <p:spPr bwMode="auto">
          <a:xfrm>
            <a:off x="395536" y="2758367"/>
            <a:ext cx="8280920" cy="378565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s-ES" sz="2400" b="1" i="0" u="none" strike="noStrike" cap="none" normalizeH="0" baseline="0" dirty="0" smtClean="0">
                <a:ln>
                  <a:noFill/>
                </a:ln>
                <a:solidFill>
                  <a:srgbClr val="003300"/>
                </a:solidFill>
                <a:effectLst/>
                <a:ea typeface="Times New Roman" pitchFamily="18" charset="0"/>
              </a:rPr>
              <a:t>Pero el fundador de la geología como ciencia fue James Hutton, (imagen) que trabajó en Escocia durante la segunda mitad del siglo XVIII. Sus ideas fueron desarrolladas en el siglo XIX por otros precursores, como los geólogos británicos Charles </a:t>
            </a:r>
            <a:r>
              <a:rPr kumimoji="0" lang="es-ES" sz="2400" b="1" i="0" u="none" strike="noStrike" cap="none" normalizeH="0" baseline="0" dirty="0" err="1" smtClean="0">
                <a:ln>
                  <a:noFill/>
                </a:ln>
                <a:solidFill>
                  <a:srgbClr val="003300"/>
                </a:solidFill>
                <a:effectLst/>
                <a:ea typeface="Times New Roman" pitchFamily="18" charset="0"/>
              </a:rPr>
              <a:t>Lyell</a:t>
            </a:r>
            <a:r>
              <a:rPr kumimoji="0" lang="es-ES" sz="2400" b="1" i="0" u="none" strike="noStrike" cap="none" normalizeH="0" baseline="0" dirty="0" smtClean="0">
                <a:ln>
                  <a:noFill/>
                </a:ln>
                <a:solidFill>
                  <a:srgbClr val="003300"/>
                </a:solidFill>
                <a:effectLst/>
                <a:ea typeface="Times New Roman" pitchFamily="18" charset="0"/>
              </a:rPr>
              <a:t> y </a:t>
            </a:r>
            <a:r>
              <a:rPr kumimoji="0" lang="es-ES" sz="2400" b="1" i="1" u="none" strike="noStrike" cap="none" normalizeH="0" baseline="0" dirty="0" err="1" smtClean="0">
                <a:ln>
                  <a:noFill/>
                </a:ln>
                <a:solidFill>
                  <a:srgbClr val="003300"/>
                </a:solidFill>
                <a:effectLst/>
                <a:ea typeface="Times New Roman" pitchFamily="18" charset="0"/>
              </a:rPr>
              <a:t>Archibald</a:t>
            </a:r>
            <a:r>
              <a:rPr kumimoji="0" lang="es-ES" sz="2400" b="1" i="1" u="none" strike="noStrike" cap="none" normalizeH="0" baseline="0" dirty="0" smtClean="0">
                <a:ln>
                  <a:noFill/>
                </a:ln>
                <a:solidFill>
                  <a:srgbClr val="003300"/>
                </a:solidFill>
                <a:effectLst/>
                <a:ea typeface="Times New Roman" pitchFamily="18" charset="0"/>
              </a:rPr>
              <a:t> </a:t>
            </a:r>
            <a:r>
              <a:rPr kumimoji="0" lang="es-ES" sz="2400" b="1" i="1" u="none" strike="noStrike" cap="none" normalizeH="0" baseline="0" dirty="0" err="1" smtClean="0">
                <a:ln>
                  <a:noFill/>
                </a:ln>
                <a:solidFill>
                  <a:srgbClr val="003300"/>
                </a:solidFill>
                <a:effectLst/>
                <a:ea typeface="Times New Roman" pitchFamily="18" charset="0"/>
              </a:rPr>
              <a:t>Geikie</a:t>
            </a:r>
            <a:r>
              <a:rPr kumimoji="0" lang="es-ES" sz="2400" b="1" i="0" u="none" strike="noStrike" cap="none" normalizeH="0" baseline="0" dirty="0" smtClean="0">
                <a:ln>
                  <a:noFill/>
                </a:ln>
                <a:solidFill>
                  <a:srgbClr val="003300"/>
                </a:solidFill>
                <a:effectLst/>
                <a:ea typeface="Times New Roman" pitchFamily="18" charset="0"/>
              </a:rPr>
              <a:t>. Sus investigaciones entraron en conflicto con las creencias más establecidas sobre la edad de la Tierra y las fuerzas que la habían modelado. Según la opinión predominante, la historia geológica sólo podía interpretarse como una sucesión de catástrofes, entre ellas, el diluvio universal en tiempos de Noé.</a:t>
            </a:r>
            <a:endParaRPr kumimoji="0" lang="es-ES" sz="2400" b="1" i="0" u="none" strike="noStrike" cap="none" normalizeH="0" baseline="0" dirty="0" smtClean="0">
              <a:ln>
                <a:noFill/>
              </a:ln>
              <a:solidFill>
                <a:srgbClr val="003300"/>
              </a:solidFill>
              <a:effectLst/>
            </a:endParaRPr>
          </a:p>
        </p:txBody>
      </p:sp>
    </p:spTree>
  </p:cSld>
  <p:clrMapOvr>
    <a:masterClrMapping/>
  </p:clrMapOvr>
  <p:transition spd="slow" advTm="20000">
    <p:fade thruBlk="1"/>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Título"/>
          <p:cNvSpPr>
            <a:spLocks noGrp="1"/>
          </p:cNvSpPr>
          <p:nvPr>
            <p:ph type="ctrTitle"/>
          </p:nvPr>
        </p:nvSpPr>
        <p:spPr>
          <a:xfrm>
            <a:off x="685800" y="980727"/>
            <a:ext cx="7772400" cy="5400601"/>
          </a:xfrm>
        </p:spPr>
        <p:txBody>
          <a:bodyPr>
            <a:normAutofit fontScale="90000"/>
          </a:bodyPr>
          <a:lstStyle/>
          <a:p>
            <a:r>
              <a:rPr lang="es-ES" b="1" dirty="0">
                <a:solidFill>
                  <a:srgbClr val="00B050"/>
                </a:solidFill>
              </a:rPr>
              <a:t>La teoría de la deriva continental fue formulada concretamente por primera vez por Alfred </a:t>
            </a:r>
            <a:r>
              <a:rPr lang="es-ES" b="1" dirty="0" err="1">
                <a:solidFill>
                  <a:srgbClr val="00B050"/>
                </a:solidFill>
              </a:rPr>
              <a:t>Wegener</a:t>
            </a:r>
            <a:r>
              <a:rPr lang="es-ES" b="1" dirty="0">
                <a:solidFill>
                  <a:srgbClr val="00B050"/>
                </a:solidFill>
              </a:rPr>
              <a:t>, en 1912. Su idea básica era que una masa continental original (</a:t>
            </a:r>
            <a:r>
              <a:rPr lang="es-ES" b="1" dirty="0" err="1">
                <a:solidFill>
                  <a:srgbClr val="00B050"/>
                </a:solidFill>
              </a:rPr>
              <a:t>Pangea</a:t>
            </a:r>
            <a:r>
              <a:rPr lang="es-ES" b="1" dirty="0">
                <a:solidFill>
                  <a:srgbClr val="00B050"/>
                </a:solidFill>
              </a:rPr>
              <a:t>) se había fragmentado y que a lo largo de las eras geológicas se había </a:t>
            </a:r>
            <a:r>
              <a:rPr lang="es-ES" b="1" dirty="0" smtClean="0">
                <a:solidFill>
                  <a:srgbClr val="00B050"/>
                </a:solidFill>
              </a:rPr>
              <a:t>ido </a:t>
            </a:r>
            <a:r>
              <a:rPr lang="es-ES" b="1" dirty="0">
                <a:solidFill>
                  <a:srgbClr val="00B050"/>
                </a:solidFill>
              </a:rPr>
              <a:t>separando hasta formar los actuales continentes.</a:t>
            </a:r>
            <a:r>
              <a:rPr lang="es-ES" dirty="0">
                <a:solidFill>
                  <a:srgbClr val="00B050"/>
                </a:solidFill>
              </a:rPr>
              <a:t/>
            </a:r>
            <a:br>
              <a:rPr lang="es-ES" dirty="0">
                <a:solidFill>
                  <a:srgbClr val="00B050"/>
                </a:solidFill>
              </a:rPr>
            </a:br>
            <a:r>
              <a:rPr lang="es-ES" dirty="0">
                <a:solidFill>
                  <a:srgbClr val="00B050"/>
                </a:solidFill>
              </a:rPr>
              <a:t> </a:t>
            </a:r>
            <a:r>
              <a:rPr lang="es-ES" dirty="0"/>
              <a:t/>
            </a:r>
            <a:br>
              <a:rPr lang="es-ES" dirty="0"/>
            </a:br>
            <a:endParaRPr lang="es-ES" dirty="0"/>
          </a:p>
        </p:txBody>
      </p:sp>
    </p:spTree>
  </p:cSld>
  <p:clrMapOvr>
    <a:masterClrMapping/>
  </p:clrMapOvr>
  <p:transition spd="slow" advTm="15000">
    <p:fade thruBlk="1"/>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Grp="1" noChangeAspect="1" noChangeArrowheads="1"/>
          </p:cNvPicPr>
          <p:nvPr>
            <p:ph idx="1"/>
          </p:nvPr>
        </p:nvPicPr>
        <p:blipFill>
          <a:blip r:embed="rId3" cstate="print"/>
          <a:srcRect/>
          <a:stretch>
            <a:fillRect/>
          </a:stretch>
        </p:blipFill>
        <p:spPr bwMode="auto">
          <a:xfrm>
            <a:off x="755576" y="476672"/>
            <a:ext cx="7488832" cy="5400600"/>
          </a:xfrm>
          <a:prstGeom prst="rect">
            <a:avLst/>
          </a:prstGeom>
          <a:noFill/>
          <a:ln w="9525">
            <a:noFill/>
            <a:miter lim="800000"/>
            <a:headEnd/>
            <a:tailEnd/>
          </a:ln>
        </p:spPr>
      </p:pic>
    </p:spTree>
  </p:cSld>
  <p:clrMapOvr>
    <a:masterClrMapping/>
  </p:clrMapOvr>
  <p:transition spd="slow" advTm="7000">
    <p:dissolve/>
    <p:sndAc>
      <p:stSnd>
        <p:snd r:embed="rId2" name="camera.wav"/>
      </p:stSnd>
    </p:sndAc>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404664"/>
            <a:ext cx="8229600" cy="5976664"/>
          </a:xfrm>
        </p:spPr>
        <p:txBody>
          <a:bodyPr>
            <a:normAutofit lnSpcReduction="10000"/>
          </a:bodyPr>
          <a:lstStyle/>
          <a:p>
            <a:pPr>
              <a:buNone/>
            </a:pPr>
            <a:r>
              <a:rPr lang="es-ES" sz="4000" dirty="0" smtClean="0"/>
              <a:t>   </a:t>
            </a:r>
            <a:r>
              <a:rPr lang="es-ES" sz="4000" dirty="0" smtClean="0">
                <a:solidFill>
                  <a:srgbClr val="33CC33"/>
                </a:solidFill>
              </a:rPr>
              <a:t>La </a:t>
            </a:r>
            <a:r>
              <a:rPr lang="es-ES" sz="4000" dirty="0">
                <a:solidFill>
                  <a:srgbClr val="33CC33"/>
                </a:solidFill>
              </a:rPr>
              <a:t>Tectónica estudia la formación de los continentes, y desde hace poco, la formación de los océanos que se pueden relacionar directamente en una Tectónica Global (o Tectónica de Placas) que corresponde en una síntesis de la evolución geodinámica de las placas que forman la capa más superficial y más rígida del globo terrestre.</a:t>
            </a:r>
          </a:p>
          <a:p>
            <a:pPr>
              <a:buNone/>
            </a:pPr>
            <a:endParaRPr lang="es-ES" dirty="0"/>
          </a:p>
        </p:txBody>
      </p:sp>
    </p:spTree>
  </p:cSld>
  <p:clrMapOvr>
    <a:masterClrMapping/>
  </p:clrMapOvr>
  <p:transition spd="slow" advTm="15000">
    <p:cut/>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3 Marcador de contenido" descr="Evolución tectonica de placas"/>
          <p:cNvPicPr>
            <a:picLocks noGrp="1"/>
          </p:cNvPicPr>
          <p:nvPr>
            <p:ph idx="1"/>
          </p:nvPr>
        </p:nvPicPr>
        <p:blipFill>
          <a:blip r:embed="rId3" cstate="print"/>
          <a:srcRect/>
          <a:stretch>
            <a:fillRect/>
          </a:stretch>
        </p:blipFill>
        <p:spPr bwMode="auto">
          <a:xfrm>
            <a:off x="2555776" y="476250"/>
            <a:ext cx="3744416" cy="6049094"/>
          </a:xfrm>
          <a:prstGeom prst="rect">
            <a:avLst/>
          </a:prstGeom>
          <a:noFill/>
          <a:ln w="9525">
            <a:noFill/>
            <a:miter lim="800000"/>
            <a:headEnd/>
            <a:tailEnd/>
          </a:ln>
        </p:spPr>
      </p:pic>
    </p:spTree>
  </p:cSld>
  <p:clrMapOvr>
    <a:masterClrMapping/>
  </p:clrMapOvr>
  <p:transition spd="slow" advTm="7000">
    <p:dissolve/>
    <p:sndAc>
      <p:stSnd>
        <p:snd r:embed="rId2" name="drumroll.wav"/>
      </p:stSnd>
    </p:sndAc>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476672"/>
            <a:ext cx="8229600" cy="5649491"/>
          </a:xfrm>
        </p:spPr>
        <p:txBody>
          <a:bodyPr>
            <a:normAutofit/>
          </a:bodyPr>
          <a:lstStyle/>
          <a:p>
            <a:pPr>
              <a:buNone/>
            </a:pPr>
            <a:r>
              <a:rPr lang="es-ES" sz="4000" dirty="0" smtClean="0"/>
              <a:t>   </a:t>
            </a:r>
            <a:r>
              <a:rPr lang="es-ES" sz="4000" dirty="0" smtClean="0">
                <a:solidFill>
                  <a:srgbClr val="006600"/>
                </a:solidFill>
              </a:rPr>
              <a:t>La </a:t>
            </a:r>
            <a:r>
              <a:rPr lang="es-ES" sz="4000" dirty="0">
                <a:solidFill>
                  <a:srgbClr val="006600"/>
                </a:solidFill>
              </a:rPr>
              <a:t>teoría de la Tectónica de Placas representa una verdadera revolución dentro del mundo geológico. Se cambio por completo el modo de pensar sobre la Tierra y las fuerzas que la forman. La Tectónica de Placas es una teoría con un fundamento científico.</a:t>
            </a:r>
          </a:p>
          <a:p>
            <a:pPr>
              <a:buNone/>
            </a:pPr>
            <a:endParaRPr lang="es-ES" sz="4000" dirty="0"/>
          </a:p>
        </p:txBody>
      </p:sp>
    </p:spTree>
  </p:cSld>
  <p:clrMapOvr>
    <a:masterClrMapping/>
  </p:clrMapOvr>
  <p:transition spd="slow" advTm="15000">
    <p:cut thruBlk="1"/>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476672"/>
            <a:ext cx="8229600" cy="5649491"/>
          </a:xfrm>
        </p:spPr>
        <p:txBody>
          <a:bodyPr>
            <a:normAutofit fontScale="92500" lnSpcReduction="20000"/>
          </a:bodyPr>
          <a:lstStyle/>
          <a:p>
            <a:pPr>
              <a:buNone/>
            </a:pPr>
            <a:r>
              <a:rPr lang="es-ES" sz="4000" dirty="0" smtClean="0">
                <a:solidFill>
                  <a:srgbClr val="92D050"/>
                </a:solidFill>
              </a:rPr>
              <a:t>   Gracias </a:t>
            </a:r>
            <a:r>
              <a:rPr lang="es-ES" sz="4000" dirty="0">
                <a:solidFill>
                  <a:srgbClr val="92D050"/>
                </a:solidFill>
              </a:rPr>
              <a:t>a los estudios sistemáticos de los fondos oceánicos, se demuestran las ideas de expansión de los fondos oceánicos al iniciar los años 60 (con la participación de </a:t>
            </a:r>
            <a:r>
              <a:rPr lang="es-ES" sz="4000" dirty="0" err="1">
                <a:solidFill>
                  <a:srgbClr val="92D050"/>
                </a:solidFill>
              </a:rPr>
              <a:t>Hess</a:t>
            </a:r>
            <a:r>
              <a:rPr lang="es-ES" sz="4000" dirty="0">
                <a:solidFill>
                  <a:srgbClr val="92D050"/>
                </a:solidFill>
              </a:rPr>
              <a:t>, </a:t>
            </a:r>
            <a:r>
              <a:rPr lang="es-ES" sz="4000" dirty="0" err="1">
                <a:solidFill>
                  <a:srgbClr val="92D050"/>
                </a:solidFill>
              </a:rPr>
              <a:t>Morley</a:t>
            </a:r>
            <a:r>
              <a:rPr lang="es-ES" sz="4000" dirty="0">
                <a:solidFill>
                  <a:srgbClr val="92D050"/>
                </a:solidFill>
              </a:rPr>
              <a:t>, Vine y Wilson, Morgan, </a:t>
            </a:r>
            <a:r>
              <a:rPr lang="es-ES" sz="4000" dirty="0" err="1">
                <a:solidFill>
                  <a:srgbClr val="92D050"/>
                </a:solidFill>
              </a:rPr>
              <a:t>McKenzie</a:t>
            </a:r>
            <a:r>
              <a:rPr lang="es-ES" sz="4000" dirty="0">
                <a:solidFill>
                  <a:srgbClr val="92D050"/>
                </a:solidFill>
              </a:rPr>
              <a:t> y Parker) y de una deriva continental.</a:t>
            </a:r>
          </a:p>
          <a:p>
            <a:pPr>
              <a:buNone/>
            </a:pPr>
            <a:r>
              <a:rPr lang="es-ES" sz="4000" dirty="0" smtClean="0">
                <a:solidFill>
                  <a:srgbClr val="92D050"/>
                </a:solidFill>
              </a:rPr>
              <a:t>   A </a:t>
            </a:r>
            <a:r>
              <a:rPr lang="es-ES" sz="4000" dirty="0">
                <a:solidFill>
                  <a:srgbClr val="92D050"/>
                </a:solidFill>
              </a:rPr>
              <a:t>finalizar los años 60, se llega a una lógica rigurosa donde se enumera los conceptos (o leyes) de la Tectónica de Placas.</a:t>
            </a:r>
          </a:p>
          <a:p>
            <a:pPr>
              <a:buNone/>
            </a:pPr>
            <a:endParaRPr lang="es-ES" dirty="0"/>
          </a:p>
        </p:txBody>
      </p:sp>
    </p:spTree>
  </p:cSld>
  <p:clrMapOvr>
    <a:masterClrMapping/>
  </p:clrMapOvr>
  <p:transition spd="slow" advTm="16000">
    <p:fade thruBlk="1"/>
  </p:transition>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96</TotalTime>
  <Words>900</Words>
  <Application>Microsoft Office PowerPoint</Application>
  <PresentationFormat>Presentación en pantalla (4:3)</PresentationFormat>
  <Paragraphs>25</Paragraphs>
  <Slides>20</Slides>
  <Notes>0</Notes>
  <HiddenSlides>0</HiddenSlides>
  <MMClips>0</MMClips>
  <ScaleCrop>false</ScaleCrop>
  <HeadingPairs>
    <vt:vector size="4" baseType="variant">
      <vt:variant>
        <vt:lpstr>Tema</vt:lpstr>
      </vt:variant>
      <vt:variant>
        <vt:i4>1</vt:i4>
      </vt:variant>
      <vt:variant>
        <vt:lpstr>Títulos de diapositiva</vt:lpstr>
      </vt:variant>
      <vt:variant>
        <vt:i4>20</vt:i4>
      </vt:variant>
    </vt:vector>
  </HeadingPairs>
  <TitlesOfParts>
    <vt:vector size="21" baseType="lpstr">
      <vt:lpstr>Tema de Office</vt:lpstr>
      <vt:lpstr>TECTONICA DE PLACAS </vt:lpstr>
      <vt:lpstr>Teoría de la Deriva Continental </vt:lpstr>
      <vt:lpstr>Diapositiva 3</vt:lpstr>
      <vt:lpstr>La teoría de la deriva continental fue formulada concretamente por primera vez por Alfred Wegener, en 1912. Su idea básica era que una masa continental original (Pangea) se había fragmentado y que a lo largo de las eras geológicas se había ido separando hasta formar los actuales continentes.   </vt:lpstr>
      <vt:lpstr>Diapositiva 5</vt:lpstr>
      <vt:lpstr>Diapositiva 6</vt:lpstr>
      <vt:lpstr>Diapositiva 7</vt:lpstr>
      <vt:lpstr>Diapositiva 8</vt:lpstr>
      <vt:lpstr>Diapositiva 9</vt:lpstr>
      <vt:lpstr>Conceptos o Leyes de la Tectónica de Placas </vt:lpstr>
      <vt:lpstr>Diapositiva 11</vt:lpstr>
      <vt:lpstr>El Movimiento de las Placas tectónicas</vt:lpstr>
      <vt:lpstr>Diapositiva 13</vt:lpstr>
      <vt:lpstr>Márgenes Convergentes Cuando las placas colisionan a lo largo de los márgenes convergentes, una de las placas subducta bajo la otra llegando hasta el manto donde se funde y se recicla con este. La colisión y subducción produce cuencas abisales y cámaras magmáticas. </vt:lpstr>
      <vt:lpstr>Márgenes Divergentes Esto ocurre cuando las placas se mueven en sentido contrario. Material del manto parcialmente fundido sube y llena los espacios entre las dos placas. Este material es la nueva litosfera que se agrega al comienzo de la placa divergente. </vt:lpstr>
      <vt:lpstr>Márgenes Transformantes En estos márgenes no se crea ni se destruye litosfera. Son fallas transformantes que ocurren cuando los márgenes divergentes se quiebran y se dividen. La falla de San Andrés en California ocurre cuando la placa del Pacifico se desliza horizontalmente con la placa Norteamericana. </vt:lpstr>
      <vt:lpstr>Diapositiva 17</vt:lpstr>
      <vt:lpstr>Diapositiva 18</vt:lpstr>
      <vt:lpstr>Diapositiva 19</vt:lpstr>
      <vt:lpstr>Diapositiva 20</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TECTONICA DE PLACAS </dc:title>
  <dc:creator>Ministerio de Educación, Ciencia y Tecnología</dc:creator>
  <cp:lastModifiedBy>Ministerio de Educación, Ciencia y Tecnología</cp:lastModifiedBy>
  <cp:revision>16</cp:revision>
  <dcterms:created xsi:type="dcterms:W3CDTF">2011-04-20T07:32:01Z</dcterms:created>
  <dcterms:modified xsi:type="dcterms:W3CDTF">2011-04-20T09:08:42Z</dcterms:modified>
</cp:coreProperties>
</file>