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9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0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4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2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8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3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9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7BF906-06C8-4C2E-BF0D-FB175EA335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ECDBE-39E1-4DB8-8CE9-F4DA6CBA7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lonemprendedor.blogspot.com/files/2008/11/lavado-frutas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M</a:t>
            </a:r>
            <a:r>
              <a:rPr lang="es-AR" dirty="0" smtClean="0"/>
              <a:t>ermelada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P.P.I -2da </a:t>
            </a:r>
            <a:r>
              <a:rPr lang="es-AR" dirty="0" smtClean="0"/>
              <a:t>parte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2563" y="712520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Broadway" pitchFamily="82" charset="0"/>
              </a:rPr>
              <a:t>Autoclaves</a:t>
            </a:r>
            <a:endParaRPr lang="es-ES_tradnl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" name="3 Marcador de contenido" descr="autoclav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286" y="1666862"/>
            <a:ext cx="3333764" cy="3067063"/>
          </a:xfrm>
        </p:spPr>
      </p:pic>
      <p:pic>
        <p:nvPicPr>
          <p:cNvPr id="6" name="3 Marcador de contenido" descr="esterilizador-autoclav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5177" y="2573179"/>
            <a:ext cx="2599339" cy="347345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81748" y="4733925"/>
            <a:ext cx="180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roadway" pitchFamily="82" charset="0"/>
              </a:rPr>
              <a:t>Esterilizador</a:t>
            </a:r>
          </a:p>
        </p:txBody>
      </p:sp>
    </p:spTree>
    <p:extLst>
      <p:ext uri="{BB962C8B-B14F-4D97-AF65-F5344CB8AC3E}">
        <p14:creationId xmlns:p14="http://schemas.microsoft.com/office/powerpoint/2010/main" val="384475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cinta de lavado y selecció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1158" y="285729"/>
            <a:ext cx="4501726" cy="2716231"/>
          </a:xfrm>
        </p:spPr>
      </p:pic>
      <p:sp>
        <p:nvSpPr>
          <p:cNvPr id="7" name="6 CuadroTexto"/>
          <p:cNvSpPr txBox="1"/>
          <p:nvPr/>
        </p:nvSpPr>
        <p:spPr>
          <a:xfrm>
            <a:off x="6453190" y="1071546"/>
            <a:ext cx="27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Cinta de lavado y Selección</a:t>
            </a:r>
          </a:p>
        </p:txBody>
      </p:sp>
      <p:pic>
        <p:nvPicPr>
          <p:cNvPr id="8" name="3 Marcador de contenido" descr="Lavado y Sanitación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9" y="3357563"/>
            <a:ext cx="3633807" cy="32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881686" y="4714884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Preparaci</a:t>
            </a:r>
            <a:r>
              <a:rPr lang="es-ES" dirty="0">
                <a:solidFill>
                  <a:srgbClr val="444444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es-ES" dirty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de los Frutos: Lavado y Sanitaci</a:t>
            </a:r>
            <a:r>
              <a:rPr lang="es-ES" dirty="0">
                <a:solidFill>
                  <a:srgbClr val="444444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es-ES" dirty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para el Proceso de Fabricaci</a:t>
            </a:r>
            <a:r>
              <a:rPr lang="es-ES" dirty="0">
                <a:solidFill>
                  <a:srgbClr val="444444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es-ES" dirty="0">
                <a:solidFill>
                  <a:srgbClr val="444444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lang="es-E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4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8321" y="815551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  <a:latin typeface="Broadway" pitchFamily="82" charset="0"/>
              </a:rPr>
              <a:t>Lavadora de Frutas</a:t>
            </a:r>
            <a:endParaRPr lang="es-ES_tradnl" b="1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" name="3 Marcador de contenido" descr="lavadora de fr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5016" y="2044505"/>
            <a:ext cx="3815608" cy="2965978"/>
          </a:xfrm>
        </p:spPr>
      </p:pic>
      <p:pic>
        <p:nvPicPr>
          <p:cNvPr id="5" name="6 Marcador de contenido" descr="lavadora de fruta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054" y="2044505"/>
            <a:ext cx="3539615" cy="29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amizadora-para-frutas-gran-produc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597" y="285728"/>
            <a:ext cx="4305415" cy="3214710"/>
          </a:xfrm>
        </p:spPr>
      </p:pic>
      <p:sp>
        <p:nvSpPr>
          <p:cNvPr id="5" name="4 CuadroTexto"/>
          <p:cNvSpPr txBox="1"/>
          <p:nvPr/>
        </p:nvSpPr>
        <p:spPr>
          <a:xfrm>
            <a:off x="2452663" y="3500438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Tamizadora</a:t>
            </a:r>
          </a:p>
        </p:txBody>
      </p:sp>
      <p:pic>
        <p:nvPicPr>
          <p:cNvPr id="6" name="5 Imagen" descr="tomate-limpieza y selec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255" y="3398616"/>
            <a:ext cx="3994616" cy="298228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52728" y="478632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Limpieza y Selección de Tomates</a:t>
            </a:r>
          </a:p>
        </p:txBody>
      </p:sp>
      <p:pic>
        <p:nvPicPr>
          <p:cNvPr id="8" name="4 Marcador de contenido" descr="lavado y selección de cítrico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695" y="357167"/>
            <a:ext cx="2738449" cy="219075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381884" y="2500307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Lavado y selección de cítricos</a:t>
            </a:r>
          </a:p>
        </p:txBody>
      </p:sp>
    </p:spTree>
    <p:extLst>
      <p:ext uri="{BB962C8B-B14F-4D97-AF65-F5344CB8AC3E}">
        <p14:creationId xmlns:p14="http://schemas.microsoft.com/office/powerpoint/2010/main" val="378396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latin typeface="Broadway" pitchFamily="82" charset="0"/>
              </a:rPr>
              <a:t>Selección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293851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s-ES_tradnl" dirty="0" smtClean="0"/>
              <a:t>En esta operación se eliminan aquellas frutas en estado de podredumbre. El fruto recolectado debe ser sometido a un proceso de selección, ya que la calidad de la mermelada dependerá de la fruta.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98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6958" y="879945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Broadway" pitchFamily="82" charset="0"/>
              </a:rPr>
              <a:t>Pesado</a:t>
            </a:r>
            <a:endParaRPr lang="es-ES_tradnl" sz="32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45367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ES_tradnl" sz="2000" dirty="0" smtClean="0"/>
              <a:t>Es importante para determinar rendimientos y calcular la cantidad de los otros </a:t>
            </a:r>
            <a:r>
              <a:rPr lang="es-ES_tradnl" sz="2000" dirty="0" smtClean="0"/>
              <a:t>ingredientes </a:t>
            </a:r>
            <a:r>
              <a:rPr lang="es-ES_tradnl" sz="2000" dirty="0" smtClean="0"/>
              <a:t>que se añadirán posteriormente.</a:t>
            </a:r>
            <a:br>
              <a:rPr lang="es-ES_tradnl" sz="2000" dirty="0" smtClean="0"/>
            </a:b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93614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034" y="417514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Broadway" pitchFamily="82" charset="0"/>
              </a:rPr>
              <a:t>Lavado</a:t>
            </a:r>
            <a:endParaRPr lang="es-ES_tradnl" sz="3200" b="1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008" y="1648495"/>
            <a:ext cx="9813702" cy="39520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_tradnl" dirty="0"/>
              <a:t>Se realiza con la finalidad de eliminar cualquier tipo de partículas extrañas, suciedad y restos de tierra que pueda estar adherida a la fruta. Esta operación se puede realizar por inmersión, agitación o aspersión. </a:t>
            </a:r>
          </a:p>
          <a:p>
            <a:pPr algn="just"/>
            <a:r>
              <a:rPr lang="es-ES_tradnl" dirty="0"/>
              <a:t>Una vez lavada la fruta se recomienda el uso de una solución desinfectante. Las soluciones desinfectantes mayormente empleadas</a:t>
            </a:r>
            <a:br>
              <a:rPr lang="es-ES_tradnl" dirty="0"/>
            </a:br>
            <a:r>
              <a:rPr lang="es-ES_tradnl" dirty="0"/>
              <a:t>están compuestas de hipoclorito de sodio (lejía) en una concentración 0,05 a 0,2%. </a:t>
            </a:r>
          </a:p>
          <a:p>
            <a:pPr algn="just"/>
            <a:r>
              <a:rPr lang="es-ES_tradnl" dirty="0"/>
              <a:t>El tiempo de inmersión en estas soluciones desinfectantes no debe ser menor a 15 minutos. Finalmente la fruta deberá ser enjuagada con abundante agua.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94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673883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latin typeface="Broadway" pitchFamily="82" charset="0"/>
              </a:rPr>
              <a:t>Pelado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9553" y="2050960"/>
            <a:ext cx="9478851" cy="192861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es-ES_tradnl" dirty="0"/>
              <a:t>El pelado se puede hacer en forma manual, empleando cuchillos, o en forma mecánica con máquinas. </a:t>
            </a:r>
          </a:p>
          <a:p>
            <a:pPr algn="just"/>
            <a:r>
              <a:rPr lang="es-ES_tradnl" dirty="0"/>
              <a:t>En el pelado mecánico se elimina la cáscara, el corazón de la fruta y si se desea se corta en tajadas, siempre dependiendo del tipo de fruta.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40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034" y="493579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  <a:latin typeface="Broadway" pitchFamily="82" charset="0"/>
              </a:rPr>
              <a:t>Pulpeado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17972" y="1644052"/>
            <a:ext cx="9463921" cy="2425672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dirty="0"/>
              <a:t>Consiste en obtener la pulpa o jugo, libres de cáscaras y </a:t>
            </a:r>
            <a:r>
              <a:rPr lang="es-ES_tradnl" dirty="0" err="1"/>
              <a:t>pepas</a:t>
            </a:r>
            <a:r>
              <a:rPr lang="es-ES_tradnl" dirty="0"/>
              <a:t>. Esta operación se realiza a nivel industrial en </a:t>
            </a:r>
            <a:r>
              <a:rPr lang="es-ES_tradnl" dirty="0" err="1"/>
              <a:t>pulpeadoras</a:t>
            </a:r>
            <a:r>
              <a:rPr lang="es-ES_tradnl" dirty="0"/>
              <a:t>. A nivel </a:t>
            </a:r>
            <a:r>
              <a:rPr lang="es-ES_tradnl" dirty="0" err="1"/>
              <a:t>semi</a:t>
            </a:r>
            <a:r>
              <a:rPr lang="es-ES_tradnl" dirty="0"/>
              <a:t>-industrial o artesanal se puede hacer utilizando una licuadora. Dependiendo de los </a:t>
            </a:r>
            <a:r>
              <a:rPr lang="es-ES_tradnl" dirty="0" smtClean="0"/>
              <a:t>gustos y </a:t>
            </a:r>
            <a:r>
              <a:rPr lang="es-ES_tradnl" dirty="0"/>
              <a:t>preferencia de los consumidores se puede licuar o no al fruto. Es importante que en esta parte se pese la pulpa ya que de ello va a depender el cálculo del resto de los insumos.</a:t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40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5701" y="91979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latin typeface="Broadway" pitchFamily="82" charset="0"/>
              </a:rPr>
              <a:t>Pre-cocción  de  la  fruta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05093" y="2583391"/>
            <a:ext cx="9013160" cy="300984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_tradnl" dirty="0"/>
              <a:t>La fruta se cuece suavemente hasta antes de añadir el azúcar. Este proceso de cocción es importante para romper las membranas celulares de la fruta y extraer toda la pectina. </a:t>
            </a:r>
          </a:p>
          <a:p>
            <a:r>
              <a:rPr lang="es-ES_tradnl" dirty="0"/>
              <a:t>Si fuera necesario se añade agua para evitar que se queme el producto. </a:t>
            </a:r>
          </a:p>
          <a:p>
            <a:r>
              <a:rPr lang="es-ES_tradnl" dirty="0"/>
              <a:t>La cantidad de agua a añadir dependerá de lo jugosa que sea la fruta, de la cantidad de fruta colocada y de la fuente de calor.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61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4079" y="602445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latin typeface="Broadway" pitchFamily="82" charset="0"/>
              </a:rPr>
              <a:t>Cocción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007" y="1256477"/>
            <a:ext cx="10097038" cy="50155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s-ES_tradnl" dirty="0"/>
              <a:t>La cocción de la mezcla es la operación que tiene mayor importancia sobre la calidad de la mermelada; por lo tanto requiere de mucha destreza y práctica de parte del operador. </a:t>
            </a:r>
          </a:p>
          <a:p>
            <a:r>
              <a:rPr lang="es-ES_tradnl" dirty="0"/>
              <a:t>El tiempo de cocción depende de la variedad y textura de la materia prima. Al respecto un tiempo de cocción corto es de gran importancia para conservar el color y sabor natural de la fruta y una excesiva cocción produce un oscurecimiento de la mermelada debido a la caramelización de los azúcares.</a:t>
            </a:r>
          </a:p>
          <a:p>
            <a:r>
              <a:rPr lang="es-ES_tradnl" dirty="0"/>
              <a:t>La cocción puede ser realizada a presión atmosférica en</a:t>
            </a:r>
            <a:br>
              <a:rPr lang="es-ES_tradnl" dirty="0"/>
            </a:br>
            <a:r>
              <a:rPr lang="es-ES_tradnl" dirty="0"/>
              <a:t>pailas abiertas o al vacío en pailas cerradas. </a:t>
            </a:r>
          </a:p>
          <a:p>
            <a:r>
              <a:rPr lang="es-ES_tradnl" dirty="0"/>
              <a:t>En el proceso de cocción al vacío se emplean pailas herméticamente cerradas que trabajan a presiones de vacío entre 700 a 740 mm </a:t>
            </a:r>
            <a:r>
              <a:rPr lang="es-ES_tradnl" dirty="0" err="1"/>
              <a:t>Hg.</a:t>
            </a:r>
            <a:r>
              <a:rPr lang="es-ES_tradnl" dirty="0"/>
              <a:t>, el producto se concentra a temperaturas entre</a:t>
            </a:r>
            <a:br>
              <a:rPr lang="es-ES_tradnl" dirty="0"/>
            </a:br>
            <a:r>
              <a:rPr lang="es-ES_tradnl" dirty="0"/>
              <a:t>60 – 70°C, conservándose mejor las características organolépticas de la fruta.</a:t>
            </a:r>
            <a:br>
              <a:rPr lang="es-ES_tradnl" dirty="0"/>
            </a:b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461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9718" y="635247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  <a:latin typeface="Broadway" pitchFamily="82" charset="0"/>
              </a:rPr>
              <a:t>Envasado</a:t>
            </a:r>
            <a:endParaRPr lang="es-ES_tradnl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7593" y="1482462"/>
            <a:ext cx="9754299" cy="433878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Se realiza en caliente a una temperatura no menor a </a:t>
            </a:r>
            <a:r>
              <a:rPr lang="es-ES_tradnl" dirty="0" smtClean="0"/>
              <a:t>los 85°C</a:t>
            </a:r>
            <a:r>
              <a:rPr lang="es-ES_tradnl" dirty="0" smtClean="0"/>
              <a:t>. </a:t>
            </a:r>
          </a:p>
          <a:p>
            <a:pPr algn="just"/>
            <a:r>
              <a:rPr lang="es-ES_tradnl" dirty="0" smtClean="0"/>
              <a:t>Esta temperatura mejora la fluidez del </a:t>
            </a:r>
            <a:r>
              <a:rPr lang="es-ES_tradnl" dirty="0" smtClean="0"/>
              <a:t>producto durante </a:t>
            </a:r>
            <a:r>
              <a:rPr lang="es-ES_tradnl" dirty="0" smtClean="0"/>
              <a:t>el llenado y a la vez permite la formación de </a:t>
            </a:r>
            <a:r>
              <a:rPr lang="es-ES_tradnl" dirty="0" smtClean="0"/>
              <a:t>un vacío </a:t>
            </a:r>
            <a:r>
              <a:rPr lang="es-ES_tradnl" dirty="0" smtClean="0"/>
              <a:t>adecuado dentro del envase por efecto de la contracción de la mermelada una vez que ha enfriado.</a:t>
            </a:r>
          </a:p>
          <a:p>
            <a:pPr algn="just"/>
            <a:r>
              <a:rPr lang="es-ES_tradnl" dirty="0" smtClean="0"/>
              <a:t>En el momento del envasado se deben verificar que los recipientes no estén rajados, ni deformes, limpios y desinfectados.</a:t>
            </a:r>
          </a:p>
          <a:p>
            <a:pPr algn="just"/>
            <a:r>
              <a:rPr lang="es-ES_tradnl" dirty="0" smtClean="0"/>
              <a:t>El llenado se realiza hasta el ras del envase, se </a:t>
            </a:r>
            <a:r>
              <a:rPr lang="es-ES_tradnl" dirty="0" smtClean="0"/>
              <a:t>coloca inmediatamente </a:t>
            </a:r>
            <a:r>
              <a:rPr lang="es-ES_tradnl" dirty="0" smtClean="0"/>
              <a:t>la tapa y se procede a voltear el </a:t>
            </a:r>
            <a:r>
              <a:rPr lang="es-ES_tradnl" dirty="0" smtClean="0"/>
              <a:t>envase con </a:t>
            </a:r>
            <a:r>
              <a:rPr lang="es-ES_tradnl" dirty="0" smtClean="0"/>
              <a:t>la finalidad de esterilizar la tapa. En esta </a:t>
            </a:r>
            <a:r>
              <a:rPr lang="es-ES_tradnl" dirty="0" err="1" smtClean="0"/>
              <a:t>posiciónpermanece</a:t>
            </a:r>
            <a:r>
              <a:rPr lang="es-ES_tradnl" dirty="0" smtClean="0"/>
              <a:t> </a:t>
            </a:r>
            <a:r>
              <a:rPr lang="es-ES_tradnl" dirty="0" smtClean="0"/>
              <a:t>por espacio de 3 minutos y luego se </a:t>
            </a:r>
            <a:r>
              <a:rPr lang="es-ES_tradnl" dirty="0" smtClean="0"/>
              <a:t>voltea cuidadosamente</a:t>
            </a:r>
            <a:r>
              <a:rPr lang="es-ES_tradnl" dirty="0" smtClean="0"/>
              <a:t>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5684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729</TotalTime>
  <Words>575</Words>
  <Application>Microsoft Office PowerPoint</Application>
  <PresentationFormat>Panorámica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Broadway</vt:lpstr>
      <vt:lpstr>Calibri</vt:lpstr>
      <vt:lpstr>Garamond</vt:lpstr>
      <vt:lpstr>Times New Roman</vt:lpstr>
      <vt:lpstr>Verdana</vt:lpstr>
      <vt:lpstr>Orgánico</vt:lpstr>
      <vt:lpstr>Mermelada</vt:lpstr>
      <vt:lpstr>Selección</vt:lpstr>
      <vt:lpstr>Pesado</vt:lpstr>
      <vt:lpstr>Lavado</vt:lpstr>
      <vt:lpstr>Pelado</vt:lpstr>
      <vt:lpstr>Pulpeado</vt:lpstr>
      <vt:lpstr>Pre-cocción  de  la  fruta</vt:lpstr>
      <vt:lpstr>Cocción</vt:lpstr>
      <vt:lpstr>Envasado</vt:lpstr>
      <vt:lpstr>Autoclaves</vt:lpstr>
      <vt:lpstr>Presentación de PowerPoint</vt:lpstr>
      <vt:lpstr>Lavadora de Frutas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mermelada</dc:title>
  <dc:creator>Full name</dc:creator>
  <cp:lastModifiedBy>Full name</cp:lastModifiedBy>
  <cp:revision>5</cp:revision>
  <dcterms:created xsi:type="dcterms:W3CDTF">2021-08-12T14:49:37Z</dcterms:created>
  <dcterms:modified xsi:type="dcterms:W3CDTF">2021-09-14T20:08:00Z</dcterms:modified>
</cp:coreProperties>
</file>