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97" r:id="rId3"/>
    <p:sldId id="298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7" r:id="rId12"/>
    <p:sldId id="306" r:id="rId13"/>
    <p:sldId id="308" r:id="rId14"/>
    <p:sldId id="309" r:id="rId15"/>
    <p:sldId id="310" r:id="rId16"/>
    <p:sldId id="311" r:id="rId17"/>
    <p:sldId id="312" r:id="rId18"/>
    <p:sldId id="313" r:id="rId19"/>
    <p:sldId id="314" r:id="rId20"/>
    <p:sldId id="315" r:id="rId21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0FCAB6-F8F2-4009-95D3-87EF41DA1A7B}" type="datetimeFigureOut">
              <a:rPr lang="es-AR" smtClean="0"/>
              <a:pPr/>
              <a:t>8/10/2018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4A1684-062D-4D69-AF62-DE4DFA01454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82682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1684-062D-4D69-AF62-DE4DFA01454D}" type="slidenum">
              <a:rPr lang="es-AR" smtClean="0"/>
              <a:pPr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5861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1684-062D-4D69-AF62-DE4DFA01454D}" type="slidenum">
              <a:rPr lang="es-AR" smtClean="0"/>
              <a:pPr/>
              <a:t>10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5861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1684-062D-4D69-AF62-DE4DFA01454D}" type="slidenum">
              <a:rPr lang="es-AR" smtClean="0"/>
              <a:pPr/>
              <a:t>11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5861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1684-062D-4D69-AF62-DE4DFA01454D}" type="slidenum">
              <a:rPr lang="es-AR" smtClean="0"/>
              <a:pPr/>
              <a:t>12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5861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1684-062D-4D69-AF62-DE4DFA01454D}" type="slidenum">
              <a:rPr lang="es-AR" smtClean="0"/>
              <a:pPr/>
              <a:t>13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5861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1684-062D-4D69-AF62-DE4DFA01454D}" type="slidenum">
              <a:rPr lang="es-AR" smtClean="0"/>
              <a:pPr/>
              <a:t>14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5861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1684-062D-4D69-AF62-DE4DFA01454D}" type="slidenum">
              <a:rPr lang="es-AR" smtClean="0"/>
              <a:pPr/>
              <a:t>15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5861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1684-062D-4D69-AF62-DE4DFA01454D}" type="slidenum">
              <a:rPr lang="es-AR" smtClean="0"/>
              <a:pPr/>
              <a:t>16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5861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1684-062D-4D69-AF62-DE4DFA01454D}" type="slidenum">
              <a:rPr lang="es-AR" smtClean="0"/>
              <a:pPr/>
              <a:t>17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5861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1684-062D-4D69-AF62-DE4DFA01454D}" type="slidenum">
              <a:rPr lang="es-AR" smtClean="0"/>
              <a:pPr/>
              <a:t>18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5861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1684-062D-4D69-AF62-DE4DFA01454D}" type="slidenum">
              <a:rPr lang="es-AR" smtClean="0"/>
              <a:pPr/>
              <a:t>19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586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1684-062D-4D69-AF62-DE4DFA01454D}" type="slidenum">
              <a:rPr lang="es-AR" smtClean="0"/>
              <a:pPr/>
              <a:t>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5861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1684-062D-4D69-AF62-DE4DFA01454D}" type="slidenum">
              <a:rPr lang="es-AR" smtClean="0"/>
              <a:pPr/>
              <a:t>20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586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1684-062D-4D69-AF62-DE4DFA01454D}" type="slidenum">
              <a:rPr lang="es-AR" smtClean="0"/>
              <a:pPr/>
              <a:t>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586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1684-062D-4D69-AF62-DE4DFA01454D}" type="slidenum">
              <a:rPr lang="es-AR" smtClean="0"/>
              <a:pPr/>
              <a:t>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5861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1684-062D-4D69-AF62-DE4DFA01454D}" type="slidenum">
              <a:rPr lang="es-AR" smtClean="0"/>
              <a:pPr/>
              <a:t>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5861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1684-062D-4D69-AF62-DE4DFA01454D}" type="slidenum">
              <a:rPr lang="es-AR" smtClean="0"/>
              <a:pPr/>
              <a:t>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5861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1684-062D-4D69-AF62-DE4DFA01454D}" type="slidenum">
              <a:rPr lang="es-AR" smtClean="0"/>
              <a:pPr/>
              <a:t>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5861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1684-062D-4D69-AF62-DE4DFA01454D}" type="slidenum">
              <a:rPr lang="es-AR" smtClean="0"/>
              <a:pPr/>
              <a:t>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5861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1684-062D-4D69-AF62-DE4DFA01454D}" type="slidenum">
              <a:rPr lang="es-AR" smtClean="0"/>
              <a:pPr/>
              <a:t>9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586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8DA4-4BB6-4555-8F87-4CFAE90E6D3B}" type="datetimeFigureOut">
              <a:rPr lang="es-AR" smtClean="0"/>
              <a:pPr/>
              <a:t>8/10/2018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07B9-A5C4-4811-B639-09F868CB9D8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59057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8DA4-4BB6-4555-8F87-4CFAE90E6D3B}" type="datetimeFigureOut">
              <a:rPr lang="es-AR" smtClean="0"/>
              <a:pPr/>
              <a:t>8/10/2018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07B9-A5C4-4811-B639-09F868CB9D8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37048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8DA4-4BB6-4555-8F87-4CFAE90E6D3B}" type="datetimeFigureOut">
              <a:rPr lang="es-AR" smtClean="0"/>
              <a:pPr/>
              <a:t>8/10/2018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07B9-A5C4-4811-B639-09F868CB9D8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33958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8DA4-4BB6-4555-8F87-4CFAE90E6D3B}" type="datetimeFigureOut">
              <a:rPr lang="es-AR" smtClean="0"/>
              <a:pPr/>
              <a:t>8/10/2018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07B9-A5C4-4811-B639-09F868CB9D8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20742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8DA4-4BB6-4555-8F87-4CFAE90E6D3B}" type="datetimeFigureOut">
              <a:rPr lang="es-AR" smtClean="0"/>
              <a:pPr/>
              <a:t>8/10/2018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07B9-A5C4-4811-B639-09F868CB9D8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835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8DA4-4BB6-4555-8F87-4CFAE90E6D3B}" type="datetimeFigureOut">
              <a:rPr lang="es-AR" smtClean="0"/>
              <a:pPr/>
              <a:t>8/10/2018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07B9-A5C4-4811-B639-09F868CB9D8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95096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8DA4-4BB6-4555-8F87-4CFAE90E6D3B}" type="datetimeFigureOut">
              <a:rPr lang="es-AR" smtClean="0"/>
              <a:pPr/>
              <a:t>8/10/2018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07B9-A5C4-4811-B639-09F868CB9D8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8320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8DA4-4BB6-4555-8F87-4CFAE90E6D3B}" type="datetimeFigureOut">
              <a:rPr lang="es-AR" smtClean="0"/>
              <a:pPr/>
              <a:t>8/10/2018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07B9-A5C4-4811-B639-09F868CB9D8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98409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8DA4-4BB6-4555-8F87-4CFAE90E6D3B}" type="datetimeFigureOut">
              <a:rPr lang="es-AR" smtClean="0"/>
              <a:pPr/>
              <a:t>8/10/2018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07B9-A5C4-4811-B639-09F868CB9D8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70590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8DA4-4BB6-4555-8F87-4CFAE90E6D3B}" type="datetimeFigureOut">
              <a:rPr lang="es-AR" smtClean="0"/>
              <a:pPr/>
              <a:t>8/10/2018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07B9-A5C4-4811-B639-09F868CB9D8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2474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8DA4-4BB6-4555-8F87-4CFAE90E6D3B}" type="datetimeFigureOut">
              <a:rPr lang="es-AR" smtClean="0"/>
              <a:pPr/>
              <a:t>8/10/2018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07B9-A5C4-4811-B639-09F868CB9D8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82337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E8DA4-4BB6-4555-8F87-4CFAE90E6D3B}" type="datetimeFigureOut">
              <a:rPr lang="es-AR" smtClean="0"/>
              <a:pPr/>
              <a:t>8/10/2018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507B9-A5C4-4811-B639-09F868CB9D8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58726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hyperlink" Target="../&#191;SEXTING%20Pi&#233;nsalo-%20se%20puede%20producir%20sextorsi&#243;n%20.mp4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mailto:0800@inadi.gob.ar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delitostecnologicos@policiafederal.gov.ar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../Ciberbullying-%20Reflexionar%20para%20ser%20responsables.mp4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hyperlink" Target="../Ciberbullying%20-%20&#191;Qu&#233;%20Es%20Y%20Qu&#233;%20Hacer.mp4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../Grooming-%20Cuidar%20nuestra%20integridad.mp4" TargetMode="External"/><Relationship Id="rId3" Type="http://schemas.openxmlformats.org/officeDocument/2006/relationships/image" Target="../media/image1.png"/><Relationship Id="rId7" Type="http://schemas.openxmlformats.org/officeDocument/2006/relationships/hyperlink" Target="Los%20peligros%20de%20las%20Redes%20Sociales.wmv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hyperlink" Target="../Grooming,%20el%20acoso%20&#191;virtual%20-%20Sebasti&#225;n%20Bortnik%20-%20TEDxR&#237;odelaPlata.mp4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../&#191;SEXTING%20Pi&#233;nsalo-%20una%20imagen%20puede%20aportar%20mucha%20informaci&#243;n%20(5-10).mp4" TargetMode="External"/><Relationship Id="rId3" Type="http://schemas.openxmlformats.org/officeDocument/2006/relationships/image" Target="../media/image1.png"/><Relationship Id="rId7" Type="http://schemas.openxmlformats.org/officeDocument/2006/relationships/hyperlink" Target="../&#191;SEXTING%20Pi&#233;nsalo-%20Internet%20es%20r&#225;pido%20y%20potente%20.mp4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hyperlink" Target="../&#191;SEXTING%20Pi&#233;nsalo-%20existe%20riesgo%20de%20ciberbullying%20.mp4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411760" y="4437112"/>
            <a:ext cx="4824536" cy="1487016"/>
          </a:xfrm>
        </p:spPr>
        <p:txBody>
          <a:bodyPr>
            <a:normAutofit lnSpcReduction="10000"/>
          </a:bodyPr>
          <a:lstStyle/>
          <a:p>
            <a:pPr algn="l"/>
            <a:r>
              <a:rPr lang="es-AR" sz="2000" i="1" dirty="0"/>
              <a:t>“Si planeas a un año, planta arroz.</a:t>
            </a:r>
          </a:p>
          <a:p>
            <a:pPr algn="l"/>
            <a:r>
              <a:rPr lang="es-AR" sz="2000" i="1" dirty="0"/>
              <a:t>Si planeas a diez años, planta un árbol.</a:t>
            </a:r>
          </a:p>
          <a:p>
            <a:pPr algn="l"/>
            <a:r>
              <a:rPr lang="es-AR" sz="2000" i="1" dirty="0"/>
              <a:t>Si planeas por una vida, educa a tus hijos</a:t>
            </a:r>
            <a:r>
              <a:rPr lang="es-AR" sz="2000" i="1" dirty="0" smtClean="0"/>
              <a:t>.”</a:t>
            </a:r>
            <a:r>
              <a:rPr lang="es-AR" sz="2000" dirty="0" smtClean="0"/>
              <a:t>  </a:t>
            </a:r>
          </a:p>
          <a:p>
            <a:r>
              <a:rPr lang="es-AR" sz="2000" dirty="0" smtClean="0"/>
              <a:t>(Proverbio Chino)</a:t>
            </a:r>
            <a:endParaRPr lang="es-AR" sz="20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7544" y="2132856"/>
            <a:ext cx="8208912" cy="1470025"/>
          </a:xfrm>
        </p:spPr>
        <p:txBody>
          <a:bodyPr>
            <a:normAutofit fontScale="90000"/>
          </a:bodyPr>
          <a:lstStyle/>
          <a:p>
            <a:r>
              <a:rPr lang="es-A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SEGURIDAD INFORMÁTICA</a:t>
            </a:r>
            <a:br>
              <a:rPr lang="es-A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Dirección General de Ciencia y Tecnología</a:t>
            </a:r>
            <a:br>
              <a:rPr 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AR" sz="36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Año 2018</a:t>
            </a:r>
            <a:endParaRPr lang="es-ES" altLang="es-A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31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33863"/>
            <a:ext cx="1990725" cy="5429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33864"/>
            <a:ext cx="3810000" cy="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49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31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33863"/>
            <a:ext cx="1990725" cy="5429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33864"/>
            <a:ext cx="3810000" cy="542925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822152" y="10315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Sextortion</a:t>
            </a:r>
            <a:r>
              <a:rPr lang="es-GT" alt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s-ES" altLang="es-A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71599" y="1844824"/>
            <a:ext cx="784887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¿</a:t>
            </a:r>
            <a:r>
              <a:rPr lang="es-AR" dirty="0"/>
              <a:t>Alguna vez alguien ha obtenido imágenes íntimas tuyas mediante webcam, email, mensajes, teléfono u otros dispositivos móviles</a:t>
            </a:r>
            <a:r>
              <a:rPr lang="es-AR" dirty="0" smtClean="0"/>
              <a:t>?</a:t>
            </a:r>
            <a:endParaRPr lang="es-AR" dirty="0"/>
          </a:p>
          <a:p>
            <a:pPr algn="just"/>
            <a:r>
              <a:rPr lang="es-AR" dirty="0"/>
              <a:t>¿Te has sentido chantajeado por alguien que te amenaza con difundir imágenes o vídeos tuyos si no haces lo que te dicen</a:t>
            </a:r>
            <a:r>
              <a:rPr lang="es-AR" dirty="0" smtClean="0"/>
              <a:t>?</a:t>
            </a:r>
          </a:p>
          <a:p>
            <a:endParaRPr lang="es-AR" dirty="0"/>
          </a:p>
          <a:p>
            <a:pPr algn="just"/>
            <a:r>
              <a:rPr lang="es-AR" b="1" dirty="0" err="1"/>
              <a:t>Sextortion</a:t>
            </a:r>
            <a:r>
              <a:rPr lang="es-AR" b="1" dirty="0"/>
              <a:t> </a:t>
            </a:r>
            <a:r>
              <a:rPr lang="es-AR" dirty="0"/>
              <a:t>es una forma de extorsión  en la que se chantajea a  una persona por medio de una imagen o vídeo de sí misma desnuda, que puedo a ver compartido a través de Internet o mensajes.  La víctima es coaccionada  a ejecutar acciones que den </a:t>
            </a:r>
            <a:r>
              <a:rPr lang="es-AR" dirty="0" err="1"/>
              <a:t>gratiﬁcación</a:t>
            </a:r>
            <a:r>
              <a:rPr lang="es-AR" dirty="0"/>
              <a:t> sexual al malhechor (tener relaciones sexuales con el chantajista, producir pornografía  u otras acciones que ponen en serio peligro a la víctima</a:t>
            </a:r>
            <a:r>
              <a:rPr lang="es-AR" dirty="0" smtClean="0"/>
              <a:t>).</a:t>
            </a:r>
          </a:p>
          <a:p>
            <a:pPr algn="just"/>
            <a:r>
              <a:rPr lang="es-AR" dirty="0" smtClean="0"/>
              <a:t>Cometer </a:t>
            </a:r>
            <a:r>
              <a:rPr lang="es-AR" dirty="0" err="1"/>
              <a:t>sextortion</a:t>
            </a:r>
            <a:r>
              <a:rPr lang="es-AR" dirty="0"/>
              <a:t> implica diversos ilícitos como: amenazas, explotación sexual, abuso sexual de menores, corrupción de menores, daños al honor, producción y tenencia de pornografía infantil, etc. </a:t>
            </a:r>
            <a:endParaRPr lang="es-AR" dirty="0" smtClean="0"/>
          </a:p>
          <a:p>
            <a:pPr algn="just"/>
            <a:r>
              <a:rPr lang="es-AR" dirty="0" smtClean="0"/>
              <a:t>Si </a:t>
            </a:r>
            <a:r>
              <a:rPr lang="es-AR" dirty="0"/>
              <a:t>estás siendo víctima de </a:t>
            </a:r>
            <a:r>
              <a:rPr lang="es-AR" dirty="0" err="1"/>
              <a:t>sextortion</a:t>
            </a:r>
            <a:r>
              <a:rPr lang="es-AR" dirty="0"/>
              <a:t> denúncialo de inmediato ante tus padres, maestros o un adulto de </a:t>
            </a:r>
            <a:r>
              <a:rPr lang="es-AR" dirty="0" err="1"/>
              <a:t>conﬁanza</a:t>
            </a:r>
            <a:r>
              <a:rPr lang="es-AR" dirty="0" smtClean="0"/>
              <a:t>.</a:t>
            </a:r>
          </a:p>
          <a:p>
            <a:pPr algn="just"/>
            <a:r>
              <a:rPr lang="es-AR" dirty="0" smtClean="0">
                <a:hlinkClick r:id="rId6" action="ppaction://hlinkfile"/>
              </a:rPr>
              <a:t>1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4942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31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33863"/>
            <a:ext cx="1990725" cy="5429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33864"/>
            <a:ext cx="3810000" cy="542925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822152" y="10315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Phishing</a:t>
            </a:r>
            <a:r>
              <a:rPr lang="es-GT" alt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s-ES" altLang="es-A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71599" y="1844824"/>
            <a:ext cx="784887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 smtClean="0"/>
              <a:t>¿</a:t>
            </a:r>
            <a:r>
              <a:rPr lang="es-AR" dirty="0"/>
              <a:t>Alguna vez has recibido un e-mail, mensaje al teléfono o mensaje en redes sociales pidiéndote información personal</a:t>
            </a:r>
            <a:r>
              <a:rPr lang="es-AR" dirty="0" smtClean="0"/>
              <a:t>?</a:t>
            </a:r>
          </a:p>
          <a:p>
            <a:endParaRPr lang="es-AR" dirty="0"/>
          </a:p>
          <a:p>
            <a:r>
              <a:rPr lang="es-AR" dirty="0"/>
              <a:t>Mientras navegabas por Internet, ¿Alguna vez un sitio web te ha solicitado información personal</a:t>
            </a:r>
            <a:r>
              <a:rPr lang="es-AR" dirty="0" smtClean="0"/>
              <a:t>?</a:t>
            </a:r>
          </a:p>
          <a:p>
            <a:endParaRPr lang="es-AR" dirty="0"/>
          </a:p>
          <a:p>
            <a:pPr algn="just"/>
            <a:r>
              <a:rPr lang="es-AR" dirty="0"/>
              <a:t>Hay estafadores que a través del </a:t>
            </a:r>
            <a:r>
              <a:rPr lang="es-AR" b="1" dirty="0" err="1"/>
              <a:t>phishing</a:t>
            </a:r>
            <a:r>
              <a:rPr lang="es-AR" dirty="0"/>
              <a:t> envían mensajes de texto, e-mail o cuadros de diálogo pop-up falsos para conseguir que personas desprevenidas revelen su información personal o bancaria. La información que se ha entregado al estafador es luego utilizada para dañar a la víctima, por ejemplo robando dinero de su cuenta bancaria</a:t>
            </a:r>
            <a:r>
              <a:rPr lang="es-AR" dirty="0" smtClean="0"/>
              <a:t>.</a:t>
            </a:r>
          </a:p>
          <a:p>
            <a:pPr algn="just"/>
            <a:endParaRPr lang="es-AR" dirty="0"/>
          </a:p>
          <a:p>
            <a:r>
              <a:rPr lang="es-AR" dirty="0"/>
              <a:t>Si alguna vez te encuentras en esta situación: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smtClean="0"/>
              <a:t>No </a:t>
            </a:r>
            <a:r>
              <a:rPr lang="es-AR" dirty="0"/>
              <a:t>respondas a ningún mensaje de texto, e-mail, mensaje en redes sociales que pida tu información </a:t>
            </a:r>
            <a:r>
              <a:rPr lang="es-AR" dirty="0" smtClean="0"/>
              <a:t>personal.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smtClean="0"/>
              <a:t>Nunca </a:t>
            </a:r>
            <a:r>
              <a:rPr lang="es-AR" dirty="0"/>
              <a:t>hagas clic en enlaces contenidos en mensajes sospechosos</a:t>
            </a:r>
            <a:r>
              <a:rPr lang="es-AR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smtClean="0"/>
              <a:t>Nunca </a:t>
            </a:r>
            <a:r>
              <a:rPr lang="es-AR" dirty="0"/>
              <a:t>descargues archivos de mensajes sospechosos, estos pueden contener un software malicioso.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pPr algn="just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3992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31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33863"/>
            <a:ext cx="1990725" cy="5429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33864"/>
            <a:ext cx="3810000" cy="542925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822152" y="10315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¡</a:t>
            </a:r>
            <a:r>
              <a:rPr lang="es-A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Conocé</a:t>
            </a:r>
            <a:r>
              <a:rPr 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tus derechos!</a:t>
            </a:r>
            <a:r>
              <a:rPr lang="es-GT" alt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s-ES" altLang="es-A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71599" y="1967929"/>
            <a:ext cx="784887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 smtClean="0"/>
              <a:t>En </a:t>
            </a:r>
            <a:r>
              <a:rPr lang="es-AR" dirty="0"/>
              <a:t>Internet tienes los mismos derechos que tienes en la vida real. </a:t>
            </a:r>
          </a:p>
          <a:p>
            <a:r>
              <a:rPr lang="es-AR" dirty="0"/>
              <a:t>Debes exigir que se te respeten tus derechos y procurar respetar los derechos de los demás.</a:t>
            </a:r>
          </a:p>
          <a:p>
            <a:r>
              <a:rPr lang="es-AR" dirty="0"/>
              <a:t>Tienes derecho 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smtClean="0"/>
              <a:t>Utilizar </a:t>
            </a:r>
            <a:r>
              <a:rPr lang="es-AR" dirty="0"/>
              <a:t>Internet, tus redes sociales y las Tecnologías de la Información y la Comunicación en general para aumentar tus conocimientos, capacidades y </a:t>
            </a:r>
            <a:r>
              <a:rPr lang="es-AR" dirty="0" smtClean="0"/>
              <a:t>habilidades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smtClean="0"/>
              <a:t>Divertirte </a:t>
            </a:r>
            <a:r>
              <a:rPr lang="es-AR" dirty="0"/>
              <a:t>en Internet. Tienes derecho a jugar, a investigar y participar en </a:t>
            </a:r>
            <a:r>
              <a:rPr lang="es-AR" dirty="0" smtClean="0"/>
              <a:t>línea.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smtClean="0"/>
              <a:t>Expresar </a:t>
            </a:r>
            <a:r>
              <a:rPr lang="es-AR" dirty="0"/>
              <a:t>tus ideas y ser tratado con </a:t>
            </a:r>
            <a:r>
              <a:rPr lang="es-AR" dirty="0" smtClean="0"/>
              <a:t>respeto.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smtClean="0"/>
              <a:t>Decir </a:t>
            </a:r>
            <a:r>
              <a:rPr lang="es-AR" dirty="0"/>
              <a:t>NO ante cualquier petición que te haga sentir incómodo a través de </a:t>
            </a:r>
            <a:r>
              <a:rPr lang="es-AR" dirty="0" smtClean="0"/>
              <a:t>Internet.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 smtClean="0"/>
              <a:t>Encontrar </a:t>
            </a:r>
            <a:r>
              <a:rPr lang="es-AR" dirty="0"/>
              <a:t>y proveer información adecuada para tu edad en línea.</a:t>
            </a:r>
          </a:p>
          <a:p>
            <a:pPr algn="just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220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31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33863"/>
            <a:ext cx="1990725" cy="5429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33864"/>
            <a:ext cx="3810000" cy="542925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822152" y="10315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Denuncias</a:t>
            </a:r>
            <a:r>
              <a:rPr lang="es-GT" alt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s-ES" altLang="es-A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71599" y="1967929"/>
            <a:ext cx="784887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AR" b="1" dirty="0" smtClean="0"/>
              <a:t>División </a:t>
            </a:r>
            <a:r>
              <a:rPr lang="es-AR" b="1" dirty="0"/>
              <a:t>Delitos Tecnológicos de la Policía Federal Argentina:</a:t>
            </a:r>
            <a:r>
              <a:rPr lang="es-AR" dirty="0"/>
              <a:t> Cavia 3350 1° Ciudad Autónoma de Buenos Aires. Tel. 4800-1120/4370-5899. Email: </a:t>
            </a:r>
            <a:r>
              <a:rPr lang="es-AR" dirty="0" smtClean="0">
                <a:hlinkClick r:id="rId6"/>
              </a:rPr>
              <a:t>delitostecnologicos@policiafederal.gov.ar</a:t>
            </a:r>
            <a:endParaRPr lang="es-AR" dirty="0" smtClean="0"/>
          </a:p>
          <a:p>
            <a:pPr lvl="0"/>
            <a:endParaRPr lang="es-AR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AR" dirty="0"/>
              <a:t>En el caso de posibles delitos relacionados con la privacidad o con la protección de sus datos personales, también podrá recurrir a: </a:t>
            </a:r>
            <a:r>
              <a:rPr lang="es-AR" b="1" dirty="0"/>
              <a:t>Dirección Nacional de Protección de Datos personales (DNPDP). Sarmiento 1118 5°, Ciudad Autónoma de Buenos Aires.</a:t>
            </a:r>
            <a:endParaRPr lang="es-AR" dirty="0"/>
          </a:p>
          <a:p>
            <a:r>
              <a:rPr lang="es-AR" b="1" dirty="0"/>
              <a:t> </a:t>
            </a:r>
            <a:endParaRPr lang="es-AR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AR" b="1" dirty="0"/>
              <a:t>Ante contenidos de carácter injurioso en Internet, podrá recurrir al:</a:t>
            </a:r>
            <a:r>
              <a:rPr lang="es-AR" dirty="0"/>
              <a:t> Instituto Nacional contra la Discriminación, la Xenofobia y el Racismo (INADI), dependiente del Ministerio de Justicia y Derechos Humanos. Moreno 750 1er. piso (C1091AAP), Ciudad Autónoma de Buenos Aires. Conmutador: 4340-9400. Teléfono de Asistencia gratuita las 24 horas: 0800 999 2345. Email: </a:t>
            </a:r>
            <a:r>
              <a:rPr lang="es-AR" u="sng" dirty="0">
                <a:hlinkClick r:id="rId7"/>
              </a:rPr>
              <a:t>0800@inadi.gob.ar</a:t>
            </a:r>
            <a:r>
              <a:rPr lang="es-A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118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31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33863"/>
            <a:ext cx="1990725" cy="5429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33864"/>
            <a:ext cx="3810000" cy="542925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822152" y="10315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¡Cuida tu reputación en Internet!</a:t>
            </a:r>
            <a:r>
              <a:rPr lang="es-GT" alt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s-ES" altLang="es-A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71599" y="1967929"/>
            <a:ext cx="784887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Tu </a:t>
            </a:r>
            <a:r>
              <a:rPr lang="es-AR" dirty="0"/>
              <a:t>reputación en Internet es la idea que los demás tienen sobre ti, formada a partir de la información que subes a Internet, y que los demás suben sobre ti. Se construye a través de las publicaciones, fotos y vídeos sobre ti que pueden ser encontrados en Internet. También incluye los registros de participación en foros y juegos. </a:t>
            </a:r>
            <a:endParaRPr lang="es-AR" dirty="0" smtClean="0"/>
          </a:p>
          <a:p>
            <a:pPr algn="just"/>
            <a:endParaRPr lang="es-AR" dirty="0"/>
          </a:p>
          <a:p>
            <a:pPr algn="just"/>
            <a:r>
              <a:rPr lang="es-AR" dirty="0"/>
              <a:t>Recuerda que la reputación se construye a lo largo de los años y es difícil de borrar o </a:t>
            </a:r>
            <a:r>
              <a:rPr lang="es-AR" dirty="0" err="1"/>
              <a:t>modiﬁcar</a:t>
            </a:r>
            <a:r>
              <a:rPr lang="es-AR" dirty="0"/>
              <a:t> ya que en Internet no hay olvido. Lo que subes a Internet, queda ahí para siempre</a:t>
            </a:r>
            <a:r>
              <a:rPr lang="es-AR" dirty="0" smtClean="0"/>
              <a:t>.</a:t>
            </a:r>
          </a:p>
          <a:p>
            <a:pPr algn="just"/>
            <a:endParaRPr lang="es-AR" dirty="0"/>
          </a:p>
          <a:p>
            <a:r>
              <a:rPr lang="es-AR" b="1" dirty="0"/>
              <a:t>¡LA REPUTACIÓN EN INTERNET ES IMPORTANTE!</a:t>
            </a:r>
          </a:p>
          <a:p>
            <a:pPr algn="just"/>
            <a:r>
              <a:rPr lang="es-AR" dirty="0"/>
              <a:t>Internet se ha convertido en la forma más común de conocer a una persona. Cuando quieras conseguir un trabajo, tu entrevistador buscará información sobre ti en la web. Si no cuidas tu reputación en Internet, tu información privada puede ser difundida, y tu imagen se verá afectada.</a:t>
            </a:r>
          </a:p>
          <a:p>
            <a:pPr lvl="0" algn="just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4024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31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33863"/>
            <a:ext cx="1990725" cy="5429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33864"/>
            <a:ext cx="3810000" cy="542925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761390" y="12258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Consejos para usar mejor las Redes Sociales</a:t>
            </a:r>
            <a:r>
              <a:rPr lang="es-GT" altLang="es-A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s-ES" altLang="es-AR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51754" y="2348880"/>
            <a:ext cx="7848873" cy="2957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Piensa </a:t>
            </a:r>
            <a:r>
              <a:rPr lang="es-AR" dirty="0"/>
              <a:t>antes de compartir cualquier contenido en Internet.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/>
              <a:t>No aceptes invitaciones de amistad de extraños o de personas en las que no confías.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/>
              <a:t>No hagas a otros lo que no quieres que te hagan a ti.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/>
              <a:t>Mantén privada tu información, hazte difícil de encontrar.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/>
              <a:t>Ten mucho cuidado, trata de aplicar las mismas reglas de Seguridad que usas en el mundo real</a:t>
            </a:r>
            <a:r>
              <a:rPr lang="es-AR" dirty="0" smtClean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1234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31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33863"/>
            <a:ext cx="1990725" cy="5429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33864"/>
            <a:ext cx="3810000" cy="542925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761390" y="12258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¿Cómo crear una contraseña efectiva?</a:t>
            </a:r>
            <a:r>
              <a:rPr lang="es-GT" altLang="es-A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s-ES" altLang="es-AR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51754" y="2348880"/>
            <a:ext cx="784887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No </a:t>
            </a:r>
            <a:r>
              <a:rPr lang="es-AR" dirty="0"/>
              <a:t>uses la misma contraseña para todo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/>
              <a:t>Haz una contraseña larga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/>
              <a:t>Al crear tu contraseña combina letras mayúsculas, minúsculas, números y símbolos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/>
              <a:t>Procura cambiarla periódicamente  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/>
              <a:t>¡No la compartas con nadie</a:t>
            </a:r>
            <a:r>
              <a:rPr lang="es-AR" dirty="0" smtClean="0"/>
              <a:t>!</a:t>
            </a:r>
          </a:p>
          <a:p>
            <a:pPr>
              <a:lnSpc>
                <a:spcPct val="150000"/>
              </a:lnSpc>
            </a:pPr>
            <a:endParaRPr lang="es-AR" dirty="0" smtClean="0"/>
          </a:p>
          <a:p>
            <a:pPr algn="ctr">
              <a:lnSpc>
                <a:spcPct val="150000"/>
              </a:lnSpc>
            </a:pPr>
            <a:r>
              <a:rPr lang="es-AR" dirty="0" smtClean="0"/>
              <a:t>(Ver video - Claves Seguras)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9265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31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33863"/>
            <a:ext cx="1990725" cy="5429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33864"/>
            <a:ext cx="3810000" cy="542925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761390" y="12258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¡Usa tu webcam de forma segura!</a:t>
            </a:r>
            <a:endParaRPr lang="es-ES" altLang="es-AR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30422" y="2204864"/>
            <a:ext cx="7848873" cy="4204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Recuerda </a:t>
            </a:r>
            <a:r>
              <a:rPr lang="es-AR" dirty="0"/>
              <a:t>que la webcam ofrece muchísima información sobre ti, ya que la webcam muestra tu imagen y datos </a:t>
            </a:r>
            <a:r>
              <a:rPr lang="es-AR" dirty="0" err="1"/>
              <a:t>especíﬁcos</a:t>
            </a:r>
            <a:r>
              <a:rPr lang="es-AR" dirty="0"/>
              <a:t> de tu familia y </a:t>
            </a:r>
            <a:r>
              <a:rPr lang="es-AR" dirty="0" smtClean="0"/>
              <a:t>entorno.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Lo </a:t>
            </a:r>
            <a:r>
              <a:rPr lang="es-AR" dirty="0"/>
              <a:t>que envías por la webcam puede ser grabado al otro lado. </a:t>
            </a:r>
            <a:endParaRPr lang="es-AR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Cualquiera </a:t>
            </a:r>
            <a:r>
              <a:rPr lang="es-AR" dirty="0"/>
              <a:t>puede llegar a ver lo que hagas con tu </a:t>
            </a:r>
            <a:r>
              <a:rPr lang="es-AR" dirty="0" smtClean="0"/>
              <a:t>webcam.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Tu </a:t>
            </a:r>
            <a:r>
              <a:rPr lang="es-AR" dirty="0"/>
              <a:t>webcam puede ser manipulada de forma remota usando malware. Desgraciadamente, es muy sencillo. Incluso pueden desactivar la luz que indica que la cámara está encendida, y grabarte aunque no lo sepas; por ello no descargues programas y archivos que no </a:t>
            </a:r>
            <a:r>
              <a:rPr lang="es-AR" dirty="0" smtClean="0"/>
              <a:t>conoces.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Solo </a:t>
            </a:r>
            <a:r>
              <a:rPr lang="es-AR" dirty="0"/>
              <a:t>debes usar tu webcam con personas de tu </a:t>
            </a:r>
            <a:r>
              <a:rPr lang="es-AR" dirty="0" err="1"/>
              <a:t>conﬁanza</a:t>
            </a:r>
            <a:r>
              <a:rPr lang="es-AR" dirty="0"/>
              <a:t>, y no hacer delante de ella nada que no harías en público.</a:t>
            </a:r>
          </a:p>
        </p:txBody>
      </p:sp>
    </p:spTree>
    <p:extLst>
      <p:ext uri="{BB962C8B-B14F-4D97-AF65-F5344CB8AC3E}">
        <p14:creationId xmlns:p14="http://schemas.microsoft.com/office/powerpoint/2010/main" val="67395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31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33863"/>
            <a:ext cx="1990725" cy="5429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33864"/>
            <a:ext cx="3810000" cy="542925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761390" y="12258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¿Cómo cuidar tu teléfono móvil?</a:t>
            </a:r>
            <a:endParaRPr lang="es-ES" altLang="es-AR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30422" y="2204864"/>
            <a:ext cx="7848873" cy="3373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Habilita </a:t>
            </a:r>
            <a:r>
              <a:rPr lang="es-AR" dirty="0"/>
              <a:t>el bloqueo automático y protégelo con </a:t>
            </a:r>
            <a:r>
              <a:rPr lang="es-AR" dirty="0" smtClean="0"/>
              <a:t>contraseña.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Sólo </a:t>
            </a:r>
            <a:r>
              <a:rPr lang="es-AR" dirty="0"/>
              <a:t>descarga aplicaciones de sitios </a:t>
            </a:r>
            <a:r>
              <a:rPr lang="es-AR" dirty="0" err="1" smtClean="0"/>
              <a:t>conﬁables</a:t>
            </a:r>
            <a:r>
              <a:rPr lang="es-AR" dirty="0" smtClean="0"/>
              <a:t>.</a:t>
            </a:r>
            <a:endParaRPr lang="es-AR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Revisa </a:t>
            </a:r>
            <a:r>
              <a:rPr lang="es-AR" dirty="0"/>
              <a:t>los permisos antes de la instalación y durante el tiempo que tengas instalada la aplicación</a:t>
            </a:r>
            <a:r>
              <a:rPr lang="es-AR" dirty="0" smtClean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Lee </a:t>
            </a:r>
            <a:r>
              <a:rPr lang="es-AR" dirty="0"/>
              <a:t>la política de privacidad de una aplicación antes de </a:t>
            </a:r>
            <a:r>
              <a:rPr lang="es-AR" dirty="0" smtClean="0"/>
              <a:t>descargarla.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Asegúrate </a:t>
            </a:r>
            <a:r>
              <a:rPr lang="es-AR" dirty="0"/>
              <a:t>de desinstalar todas las aplicaciones (y toda otra información personal) antes de regalar, vender o desechar tu teléfono.</a:t>
            </a:r>
          </a:p>
          <a:p>
            <a:pPr>
              <a:lnSpc>
                <a:spcPct val="150000"/>
              </a:lnSpc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4260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31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33863"/>
            <a:ext cx="1990725" cy="5429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33864"/>
            <a:ext cx="3810000" cy="542925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761390" y="12258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¿Cómo sacar el máximo provecho a las </a:t>
            </a:r>
            <a:r>
              <a:rPr lang="es-A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TIC´s</a:t>
            </a:r>
            <a:r>
              <a:rPr lang="es-A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s-ES" altLang="es-A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30422" y="2204864"/>
            <a:ext cx="7848873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AR" b="1" dirty="0" smtClean="0"/>
              <a:t>INVESTIGA</a:t>
            </a:r>
            <a:r>
              <a:rPr lang="es-AR" dirty="0"/>
              <a:t>: Utiliza las tecnologías de la información y comunicación   para saber más, ampliar tus conocimientos y mejorar tus opiniones a través de búsquedas en línea</a:t>
            </a:r>
            <a:r>
              <a:rPr lang="es-AR" dirty="0" smtClean="0"/>
              <a:t>.</a:t>
            </a:r>
          </a:p>
          <a:p>
            <a:pPr algn="just"/>
            <a:endParaRPr lang="es-A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AR" b="1" dirty="0" smtClean="0"/>
              <a:t>APRENDE </a:t>
            </a:r>
            <a:r>
              <a:rPr lang="es-AR" b="1" dirty="0"/>
              <a:t>Y ENSEÑA: </a:t>
            </a:r>
            <a:r>
              <a:rPr lang="es-AR" dirty="0"/>
              <a:t>Utiliza las tecnologías de la información y comunicación  para aprender a través de información escrita, vídeos, imágenes y enseña a otros lo que sabes de manera constructiva</a:t>
            </a:r>
            <a:r>
              <a:rPr lang="es-AR" dirty="0" smtClean="0"/>
              <a:t>.</a:t>
            </a:r>
          </a:p>
          <a:p>
            <a:pPr algn="just"/>
            <a:endParaRPr lang="es-A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AR" b="1" dirty="0" smtClean="0"/>
              <a:t>PARTICIPA</a:t>
            </a:r>
            <a:r>
              <a:rPr lang="es-AR" b="1" dirty="0"/>
              <a:t>: </a:t>
            </a:r>
            <a:r>
              <a:rPr lang="es-AR" dirty="0"/>
              <a:t>Utiliza las tecnologías de la información y comunicación   para estar al tanto del acontecer en tu ciudad, país y en otros lugares. Comparte información sobre cuestiones sociales e involúcrate en actividades comunitarias.</a:t>
            </a:r>
          </a:p>
          <a:p>
            <a:pPr>
              <a:lnSpc>
                <a:spcPct val="150000"/>
              </a:lnSpc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0583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31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33863"/>
            <a:ext cx="1990725" cy="5429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33864"/>
            <a:ext cx="3810000" cy="542925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827584" y="11967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Introducción</a:t>
            </a:r>
            <a:r>
              <a:rPr lang="es-GT" alt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s-ES" altLang="es-A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71600" y="2204864"/>
            <a:ext cx="753534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/>
              <a:t>Navegar en Internet, hacer uso de las redes sociales y comunicarnos usando la tecnología es una experiencia </a:t>
            </a:r>
            <a:r>
              <a:rPr lang="es-AR" dirty="0" err="1"/>
              <a:t>gratiﬁcante</a:t>
            </a:r>
            <a:r>
              <a:rPr lang="es-AR" dirty="0"/>
              <a:t> y positiva. </a:t>
            </a:r>
            <a:endParaRPr lang="es-AR" dirty="0" smtClean="0"/>
          </a:p>
          <a:p>
            <a:pPr algn="just"/>
            <a:endParaRPr lang="es-AR" dirty="0"/>
          </a:p>
          <a:p>
            <a:pPr algn="just"/>
            <a:r>
              <a:rPr lang="es-AR" dirty="0" smtClean="0"/>
              <a:t>Cada </a:t>
            </a:r>
            <a:r>
              <a:rPr lang="es-AR" dirty="0"/>
              <a:t>vez resulta más fácil acceder a Internet usando distintos tipos de dispositivos. Pero el uso de Internet y de otras tecnologías de la información y comunicación </a:t>
            </a:r>
            <a:r>
              <a:rPr lang="es-AR" dirty="0" smtClean="0"/>
              <a:t>, </a:t>
            </a:r>
            <a:r>
              <a:rPr lang="es-AR" dirty="0"/>
              <a:t>como los teléfonos, puede tener grandes riesgos para las niñas, niños y adolescentes</a:t>
            </a:r>
            <a:r>
              <a:rPr lang="es-AR" dirty="0" smtClean="0"/>
              <a:t>.</a:t>
            </a:r>
          </a:p>
          <a:p>
            <a:pPr algn="just"/>
            <a:endParaRPr lang="es-AR" dirty="0"/>
          </a:p>
          <a:p>
            <a:pPr algn="just"/>
            <a:r>
              <a:rPr lang="es-AR" dirty="0"/>
              <a:t>Es por estos riesgos que es necesario que seamos conscientes que existen peligros y amenazas que pueden ser encontradas en Internet y que conozcamos cuáles son las mejores maneras de protegernos de estos.</a:t>
            </a:r>
          </a:p>
        </p:txBody>
      </p:sp>
    </p:spTree>
    <p:extLst>
      <p:ext uri="{BB962C8B-B14F-4D97-AF65-F5344CB8AC3E}">
        <p14:creationId xmlns:p14="http://schemas.microsoft.com/office/powerpoint/2010/main" val="208682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31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33863"/>
            <a:ext cx="1990725" cy="5429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33864"/>
            <a:ext cx="3810000" cy="542925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761390" y="12258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Úlitma</a:t>
            </a:r>
            <a:r>
              <a:rPr lang="es-A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sugerencia…</a:t>
            </a:r>
            <a:endParaRPr lang="es-ES" altLang="es-A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30422" y="2204864"/>
            <a:ext cx="7848873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AR" dirty="0"/>
              <a:t>Recuerda hacer siempre uso responsable de las tecnologías de la información y la comunicación. Estas tienen muchas ventajas, pero hacer un uso excesivo  de ellas no es bueno</a:t>
            </a:r>
            <a:r>
              <a:rPr lang="es-AR"/>
              <a:t>. </a:t>
            </a:r>
            <a:endParaRPr lang="es-AR" smtClean="0"/>
          </a:p>
          <a:p>
            <a:pPr algn="just"/>
            <a:endParaRPr lang="es-AR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AR" dirty="0" smtClean="0"/>
              <a:t>Recuerda </a:t>
            </a:r>
            <a:r>
              <a:rPr lang="es-AR" dirty="0"/>
              <a:t>compartir tiempo con tus amigos, leer libros, practicar deportes y realizar otras actividades que no estén relacionadas con el uso de computadoras u otros dispositivos electrónicos.</a:t>
            </a:r>
          </a:p>
          <a:p>
            <a:pPr>
              <a:lnSpc>
                <a:spcPct val="150000"/>
              </a:lnSpc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4144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31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33863"/>
            <a:ext cx="1990725" cy="5429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33864"/>
            <a:ext cx="3810000" cy="542925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827584" y="11967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Peligros de Internet</a:t>
            </a:r>
            <a:r>
              <a:rPr lang="es-GT" alt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s-ES" altLang="es-A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71600" y="2204864"/>
            <a:ext cx="753534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/>
              <a:t>Aunque las tecnologías de la información y comunicación ofrecen muchas oportunidades de comunicación y aprendizaje para las niñas, niños y adolescentes, estas también tienen grandes riesgos. </a:t>
            </a:r>
            <a:endParaRPr lang="es-AR" dirty="0" smtClean="0"/>
          </a:p>
          <a:p>
            <a:pPr algn="just"/>
            <a:endParaRPr lang="es-AR" dirty="0"/>
          </a:p>
          <a:p>
            <a:pPr algn="just"/>
            <a:r>
              <a:rPr lang="es-AR" dirty="0" smtClean="0"/>
              <a:t>A </a:t>
            </a:r>
            <a:r>
              <a:rPr lang="es-AR" dirty="0"/>
              <a:t>continuación, te contamos sobre algunas </a:t>
            </a:r>
            <a:r>
              <a:rPr lang="es-AR" dirty="0" smtClean="0"/>
              <a:t>amenazas y </a:t>
            </a:r>
            <a:r>
              <a:rPr lang="es-AR" dirty="0"/>
              <a:t>cómo puedes prevenirlas y cuidarte de ellas</a:t>
            </a:r>
            <a:r>
              <a:rPr lang="es-AR" dirty="0" smtClean="0"/>
              <a:t>.</a:t>
            </a:r>
          </a:p>
          <a:p>
            <a:pPr algn="just"/>
            <a:endParaRPr lang="es-AR" dirty="0" smtClean="0"/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s-AR" dirty="0"/>
              <a:t>CYBERBULLYING / CIBERACOSO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s-AR" dirty="0"/>
              <a:t>GROOMING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s-AR" dirty="0"/>
              <a:t>SEXTING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s-AR" dirty="0"/>
              <a:t>SEXTORTION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s-AR" dirty="0"/>
              <a:t>PHISHING</a:t>
            </a:r>
          </a:p>
          <a:p>
            <a:pPr algn="just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232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31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33863"/>
            <a:ext cx="1990725" cy="5429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33864"/>
            <a:ext cx="3810000" cy="542925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827584" y="11967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Cyberbullying</a:t>
            </a:r>
            <a:r>
              <a:rPr 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s-A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Ciberacoso</a:t>
            </a:r>
            <a:r>
              <a:rPr lang="es-GT" alt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s-ES" altLang="es-A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71600" y="2204864"/>
            <a:ext cx="75353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¿</a:t>
            </a:r>
            <a:r>
              <a:rPr lang="es-AR" dirty="0"/>
              <a:t>Alguna vez te has sentido discriminado, o alguien te ha hecho comentarios hirientes a través de redes sociales, email o mensajería instantánea?</a:t>
            </a:r>
          </a:p>
          <a:p>
            <a:pPr algn="just"/>
            <a:endParaRPr lang="es-AR" dirty="0" smtClean="0"/>
          </a:p>
          <a:p>
            <a:pPr algn="just"/>
            <a:r>
              <a:rPr lang="es-AR" dirty="0" smtClean="0"/>
              <a:t>¿</a:t>
            </a:r>
            <a:r>
              <a:rPr lang="es-AR" dirty="0"/>
              <a:t>Alguna vez alguien te ha atormentado, amenazado, hostigado, humillado o molestado a través de redes sociales o  por teléfonos móviles?</a:t>
            </a:r>
          </a:p>
          <a:p>
            <a:pPr algn="just"/>
            <a:r>
              <a:rPr lang="es-AR" dirty="0"/>
              <a:t> </a:t>
            </a:r>
          </a:p>
          <a:p>
            <a:pPr algn="just"/>
            <a:r>
              <a:rPr lang="es-AR" dirty="0"/>
              <a:t>El </a:t>
            </a:r>
            <a:r>
              <a:rPr lang="es-AR" dirty="0" err="1"/>
              <a:t>Cyberbullying</a:t>
            </a:r>
            <a:r>
              <a:rPr lang="es-AR" dirty="0"/>
              <a:t> engloba el uso de las tecnologías de información y comunicación, para causar daño de manera repetida, deliberada y hostil. Esto puede incluir, pero no limitarse, al uso de Internet, teléfonos móviles u otros dispositivos electrónicos para difundir o colocar textos o imágenes que dañan o avergüenzan a una persona. </a:t>
            </a:r>
            <a:endParaRPr lang="es-AR" dirty="0" smtClean="0"/>
          </a:p>
          <a:p>
            <a:pPr algn="just"/>
            <a:r>
              <a:rPr lang="es-AR" dirty="0" smtClean="0">
                <a:hlinkClick r:id="rId6" action="ppaction://hlinkfile"/>
              </a:rPr>
              <a:t>1</a:t>
            </a:r>
            <a:endParaRPr lang="es-AR" dirty="0" smtClean="0"/>
          </a:p>
          <a:p>
            <a:pPr algn="just"/>
            <a:r>
              <a:rPr lang="es-AR" dirty="0" smtClean="0">
                <a:hlinkClick r:id="rId7" action="ppaction://hlinkfile"/>
              </a:rPr>
              <a:t>2</a:t>
            </a:r>
            <a:endParaRPr lang="es-AR" dirty="0"/>
          </a:p>
          <a:p>
            <a:pPr algn="just"/>
            <a:endParaRPr lang="es-AR" dirty="0" smtClean="0"/>
          </a:p>
        </p:txBody>
      </p:sp>
    </p:spTree>
    <p:extLst>
      <p:ext uri="{BB962C8B-B14F-4D97-AF65-F5344CB8AC3E}">
        <p14:creationId xmlns:p14="http://schemas.microsoft.com/office/powerpoint/2010/main" val="260848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31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33863"/>
            <a:ext cx="1990725" cy="5429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33864"/>
            <a:ext cx="3810000" cy="542925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827584" y="11967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Cyberbullying</a:t>
            </a:r>
            <a:r>
              <a:rPr 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s-A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Ciberacoso</a:t>
            </a:r>
            <a:r>
              <a:rPr lang="es-GT" alt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s-ES" altLang="es-A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71600" y="2339752"/>
            <a:ext cx="75353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b="1" dirty="0"/>
              <a:t>¿QUÉ PUEDO HACER</a:t>
            </a:r>
            <a:r>
              <a:rPr lang="es-AR" b="1" dirty="0" smtClean="0"/>
              <a:t>?</a:t>
            </a:r>
          </a:p>
          <a:p>
            <a:pPr algn="just"/>
            <a:endParaRPr lang="es-AR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Ten </a:t>
            </a:r>
            <a:r>
              <a:rPr lang="es-AR" dirty="0"/>
              <a:t>mucho cuidado con la información que pones en Internet. Pon tu conﬁguración privada, de manera que solo tu familia y amigos conocidos puedan interactuar contigo</a:t>
            </a:r>
            <a:r>
              <a:rPr lang="es-AR" dirty="0" smtClean="0"/>
              <a:t>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 </a:t>
            </a:r>
            <a:r>
              <a:rPr lang="es-AR" dirty="0"/>
              <a:t>No contestes a las provocaciones o </a:t>
            </a:r>
            <a:r>
              <a:rPr lang="es-AR" dirty="0" smtClean="0"/>
              <a:t>insultos.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Si </a:t>
            </a:r>
            <a:r>
              <a:rPr lang="es-AR" dirty="0"/>
              <a:t>te sientes acosado, guarda las </a:t>
            </a:r>
            <a:r>
              <a:rPr lang="es-AR" dirty="0" smtClean="0"/>
              <a:t>pruebas.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Si </a:t>
            </a:r>
            <a:r>
              <a:rPr lang="es-AR" dirty="0"/>
              <a:t>te amenazan, pide ayuda con urgencia a tus padres, maestros o un adulto de tu </a:t>
            </a:r>
            <a:r>
              <a:rPr lang="es-AR" dirty="0" err="1" smtClean="0"/>
              <a:t>conﬁanza</a:t>
            </a:r>
            <a:r>
              <a:rPr lang="es-AR" dirty="0" smtClean="0"/>
              <a:t>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Compórtate </a:t>
            </a:r>
            <a:r>
              <a:rPr lang="es-AR" dirty="0"/>
              <a:t>con respeto hacia los demás en la red</a:t>
            </a:r>
            <a:r>
              <a:rPr lang="es-AR" dirty="0" smtClean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3546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31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33863"/>
            <a:ext cx="1990725" cy="5429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33864"/>
            <a:ext cx="3810000" cy="542925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827584" y="11967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Grooming</a:t>
            </a:r>
            <a:r>
              <a:rPr lang="es-GT" alt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s-ES" altLang="es-A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71600" y="2060848"/>
            <a:ext cx="753534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 smtClean="0"/>
              <a:t>¿</a:t>
            </a:r>
            <a:r>
              <a:rPr lang="es-AR" dirty="0"/>
              <a:t>Has entablado una relación de amistad con alguna persona que conociste en la red, pero desconoces en la vida real</a:t>
            </a:r>
            <a:r>
              <a:rPr lang="es-AR" dirty="0" smtClean="0"/>
              <a:t>?</a:t>
            </a:r>
          </a:p>
          <a:p>
            <a:endParaRPr lang="es-AR" dirty="0"/>
          </a:p>
          <a:p>
            <a:r>
              <a:rPr lang="es-AR" dirty="0"/>
              <a:t>¿Te han hecho comentarios de carácter sexual o te han pedido que hagas cosas inapropiadas que te han hecho sentir incómodo en Internet</a:t>
            </a:r>
            <a:r>
              <a:rPr lang="es-AR" dirty="0" smtClean="0"/>
              <a:t>?</a:t>
            </a:r>
          </a:p>
          <a:p>
            <a:endParaRPr lang="es-AR" dirty="0"/>
          </a:p>
          <a:p>
            <a:pPr algn="just"/>
            <a:r>
              <a:rPr lang="es-AR" dirty="0"/>
              <a:t>Se le llama </a:t>
            </a:r>
            <a:r>
              <a:rPr lang="es-AR" b="1" dirty="0" err="1"/>
              <a:t>grooming</a:t>
            </a:r>
            <a:r>
              <a:rPr lang="es-AR" dirty="0"/>
              <a:t> al conjunto de estrategias que una persona adulta realiza para ganarse la </a:t>
            </a:r>
            <a:r>
              <a:rPr lang="es-AR" dirty="0" err="1"/>
              <a:t>conﬁanza</a:t>
            </a:r>
            <a:r>
              <a:rPr lang="es-AR" dirty="0"/>
              <a:t> de un niño, niña o adolescente, a través del uso de las tecnologías de la comunicación información, con el propósito de abusar o explotar sexualmente de él o ella. </a:t>
            </a:r>
          </a:p>
          <a:p>
            <a:pPr algn="just"/>
            <a:r>
              <a:rPr lang="es-AR" dirty="0" smtClean="0"/>
              <a:t>El  </a:t>
            </a:r>
            <a:r>
              <a:rPr lang="es-AR" dirty="0"/>
              <a:t>adulto suele crear un </a:t>
            </a:r>
            <a:r>
              <a:rPr lang="es-AR" dirty="0" err="1"/>
              <a:t>perﬁl</a:t>
            </a:r>
            <a:r>
              <a:rPr lang="es-AR" dirty="0"/>
              <a:t> falso en una red social, foro, sala de chat u otro, se hace pasar por un chico o una chica y entablan una relación de amistad y </a:t>
            </a:r>
            <a:r>
              <a:rPr lang="es-AR" dirty="0" err="1"/>
              <a:t>conﬁanza</a:t>
            </a:r>
            <a:r>
              <a:rPr lang="es-AR" dirty="0"/>
              <a:t> con el niño o niña con la intención de acosarlo</a:t>
            </a:r>
            <a:r>
              <a:rPr lang="es-AR" dirty="0" smtClean="0"/>
              <a:t>.</a:t>
            </a:r>
          </a:p>
          <a:p>
            <a:pPr algn="just"/>
            <a:r>
              <a:rPr lang="es-AR" dirty="0" err="1" smtClean="0">
                <a:hlinkClick r:id="rId6" action="ppaction://hlinkfile"/>
              </a:rPr>
              <a:t>Grooming</a:t>
            </a:r>
            <a:r>
              <a:rPr lang="es-AR" dirty="0" smtClean="0">
                <a:hlinkClick r:id="rId6" action="ppaction://hlinkfile"/>
              </a:rPr>
              <a:t>, el acoso</a:t>
            </a:r>
            <a:endParaRPr lang="es-AR" dirty="0" smtClean="0"/>
          </a:p>
          <a:p>
            <a:pPr algn="just"/>
            <a:r>
              <a:rPr lang="es-AR" dirty="0" smtClean="0">
                <a:hlinkClick r:id="rId7" action="ppaction://hlinkfile"/>
              </a:rPr>
              <a:t>Los peligros de las Redes Sociales</a:t>
            </a:r>
            <a:endParaRPr lang="es-AR" dirty="0" smtClean="0"/>
          </a:p>
          <a:p>
            <a:pPr algn="just"/>
            <a:r>
              <a:rPr lang="es-AR" dirty="0" smtClean="0">
                <a:hlinkClick r:id="rId8" action="ppaction://hlinkfile"/>
              </a:rPr>
              <a:t>1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019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31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33863"/>
            <a:ext cx="1990725" cy="5429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33864"/>
            <a:ext cx="3810000" cy="542925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827584" y="11967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Grooming</a:t>
            </a:r>
            <a:r>
              <a:rPr lang="es-GT" alt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s-ES" altLang="es-A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71600" y="2339752"/>
            <a:ext cx="7535341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b="1" dirty="0" smtClean="0"/>
              <a:t>¿</a:t>
            </a:r>
            <a:r>
              <a:rPr lang="es-AR" b="1" dirty="0"/>
              <a:t>QUÉ PUEDO HACER</a:t>
            </a:r>
            <a:r>
              <a:rPr lang="es-AR" b="1" dirty="0" smtClean="0"/>
              <a:t>?</a:t>
            </a:r>
          </a:p>
          <a:p>
            <a:endParaRPr lang="es-AR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Nunca </a:t>
            </a:r>
            <a:r>
              <a:rPr lang="es-AR" dirty="0"/>
              <a:t>compartas o publiques información o imágenes comprometedoras por el chat,  o redes </a:t>
            </a:r>
            <a:r>
              <a:rPr lang="es-AR" dirty="0" smtClean="0"/>
              <a:t>sociales.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Nunca </a:t>
            </a:r>
            <a:r>
              <a:rPr lang="es-AR" dirty="0"/>
              <a:t>utilices la webcam cuando chateas con </a:t>
            </a:r>
            <a:r>
              <a:rPr lang="es-AR" dirty="0" smtClean="0"/>
              <a:t>desconocidos.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err="1" smtClean="0"/>
              <a:t>Conﬁgura</a:t>
            </a:r>
            <a:r>
              <a:rPr lang="es-AR" dirty="0" smtClean="0"/>
              <a:t> </a:t>
            </a:r>
            <a:r>
              <a:rPr lang="es-AR" dirty="0"/>
              <a:t>la privacidad de tus redes sociales. Evita tener redes sociales </a:t>
            </a:r>
            <a:r>
              <a:rPr lang="es-AR" dirty="0" smtClean="0"/>
              <a:t>públicas.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Si </a:t>
            </a:r>
            <a:r>
              <a:rPr lang="es-AR" dirty="0"/>
              <a:t>eres víctima de </a:t>
            </a:r>
            <a:r>
              <a:rPr lang="es-AR" dirty="0" err="1"/>
              <a:t>grooming</a:t>
            </a:r>
            <a:r>
              <a:rPr lang="es-AR" dirty="0"/>
              <a:t>, denuncia al acosador ante tus padres, maestros o un adulto de tu </a:t>
            </a:r>
            <a:r>
              <a:rPr lang="es-AR" dirty="0" err="1" smtClean="0"/>
              <a:t>conﬁanza</a:t>
            </a:r>
            <a:r>
              <a:rPr lang="es-AR" dirty="0" smtClean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Guarda </a:t>
            </a:r>
            <a:r>
              <a:rPr lang="es-AR" dirty="0"/>
              <a:t>todas las pruebas, no borres conversaciones y realiza capturas de pantalla para documentar el comportamiento del acosador</a:t>
            </a:r>
            <a:r>
              <a:rPr lang="es-AR" dirty="0" smtClean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7143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31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33863"/>
            <a:ext cx="1990725" cy="5429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33864"/>
            <a:ext cx="3810000" cy="542925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827584" y="11967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Sexting</a:t>
            </a:r>
            <a:r>
              <a:rPr lang="es-GT" alt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s-ES" altLang="es-A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71600" y="2204864"/>
            <a:ext cx="753534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¿</a:t>
            </a:r>
            <a:r>
              <a:rPr lang="es-AR" dirty="0"/>
              <a:t>Alguna vez has enviado o recibido contenido sexual a través de tu teléfono, redes sociales o email</a:t>
            </a:r>
            <a:r>
              <a:rPr lang="es-AR" dirty="0" smtClean="0"/>
              <a:t>?</a:t>
            </a:r>
          </a:p>
          <a:p>
            <a:endParaRPr lang="es-AR" dirty="0"/>
          </a:p>
          <a:p>
            <a:pPr algn="just"/>
            <a:r>
              <a:rPr lang="es-AR" dirty="0"/>
              <a:t>El </a:t>
            </a:r>
            <a:r>
              <a:rPr lang="es-AR" dirty="0" err="1"/>
              <a:t>sexting</a:t>
            </a:r>
            <a:r>
              <a:rPr lang="es-AR" dirty="0"/>
              <a:t> comprende el envío y/o recepción de contenido sexual a través de medios electrónicos. El mismo consiste en el intercambio de imágenes y vídeos sexuales  a través de mensajes, redes sociales, e-mail y sobre todo con el teléfono móvil</a:t>
            </a:r>
            <a:r>
              <a:rPr lang="es-AR" dirty="0" smtClean="0"/>
              <a:t>.</a:t>
            </a:r>
          </a:p>
          <a:p>
            <a:pPr algn="just"/>
            <a:r>
              <a:rPr lang="es-AR" dirty="0" smtClean="0">
                <a:hlinkClick r:id="rId6" action="ppaction://hlinkfile"/>
              </a:rPr>
              <a:t>1</a:t>
            </a:r>
            <a:endParaRPr lang="es-AR" dirty="0" smtClean="0"/>
          </a:p>
          <a:p>
            <a:pPr algn="just"/>
            <a:r>
              <a:rPr lang="es-AR" dirty="0" smtClean="0">
                <a:hlinkClick r:id="rId7" action="ppaction://hlinkfile"/>
              </a:rPr>
              <a:t>2</a:t>
            </a:r>
            <a:endParaRPr lang="es-AR" dirty="0" smtClean="0"/>
          </a:p>
          <a:p>
            <a:pPr algn="just"/>
            <a:r>
              <a:rPr lang="es-AR" dirty="0" smtClean="0">
                <a:hlinkClick r:id="rId8" action="ppaction://hlinkfile"/>
              </a:rPr>
              <a:t>3</a:t>
            </a:r>
            <a:endParaRPr lang="es-AR" dirty="0" smtClean="0"/>
          </a:p>
          <a:p>
            <a:pPr algn="just"/>
            <a:endParaRPr lang="es-AR" dirty="0" smtClean="0"/>
          </a:p>
          <a:p>
            <a:pPr algn="just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5790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31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33863"/>
            <a:ext cx="1990725" cy="5429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33864"/>
            <a:ext cx="3810000" cy="542925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827584" y="11967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Sexting</a:t>
            </a:r>
            <a:r>
              <a:rPr lang="es-GT" altLang="es-A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s-ES" altLang="es-A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71600" y="2204864"/>
            <a:ext cx="753534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b="1" dirty="0"/>
              <a:t>LOS PELIGROS MÁS COMUNES DEL </a:t>
            </a:r>
            <a:r>
              <a:rPr lang="es-AR" b="1" dirty="0" smtClean="0"/>
              <a:t>SEXTING</a:t>
            </a:r>
          </a:p>
          <a:p>
            <a:pPr algn="ctr"/>
            <a:endParaRPr lang="es-AR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AR" dirty="0"/>
              <a:t>Recuerda que una vez que envías imágenes o vídeos (incluyendo los que envías en una conversación con webcam), pierdes totalmente el control de los mismos.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AR" dirty="0"/>
              <a:t>Daño a tu privacidad: la exposición de estas imágenes sexuales produce un daño irreparable a la privacidad e intimidad de la persona que comparte sus propias imágenes.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AR" dirty="0"/>
              <a:t>Robo de fotos o vídeos sexuales guardados en dispositivos electrónicos para luego publicarlos en Internet.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AR" dirty="0"/>
              <a:t>Si usas una webcam durante una conversación con otra persona, esta imagen puede ser capturada y grabada por el receptor, para luego ser publicada en Internet</a:t>
            </a:r>
            <a:r>
              <a:rPr lang="es-AR" dirty="0" smtClean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336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1715</TotalTime>
  <Words>1906</Words>
  <Application>Microsoft Office PowerPoint</Application>
  <PresentationFormat>Presentación en pantalla (4:3)</PresentationFormat>
  <Paragraphs>166</Paragraphs>
  <Slides>20</Slides>
  <Notes>20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Tema de Office</vt:lpstr>
      <vt:lpstr>SEGURIDAD INFORMÁTICA Dirección General de Ciencia y Tecnología  Año 2018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Dirección General de Ciencia y Tecnología</dc:title>
  <dc:creator>Windows User</dc:creator>
  <cp:lastModifiedBy>AD</cp:lastModifiedBy>
  <cp:revision>118</cp:revision>
  <dcterms:created xsi:type="dcterms:W3CDTF">2017-04-20T21:39:39Z</dcterms:created>
  <dcterms:modified xsi:type="dcterms:W3CDTF">2018-10-08T13:32:07Z</dcterms:modified>
</cp:coreProperties>
</file>