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9" r:id="rId3"/>
    <p:sldId id="280" r:id="rId4"/>
    <p:sldId id="281" r:id="rId5"/>
    <p:sldId id="306" r:id="rId6"/>
    <p:sldId id="282" r:id="rId7"/>
    <p:sldId id="257" r:id="rId8"/>
    <p:sldId id="258" r:id="rId9"/>
    <p:sldId id="283" r:id="rId10"/>
    <p:sldId id="284" r:id="rId11"/>
    <p:sldId id="259" r:id="rId12"/>
    <p:sldId id="260" r:id="rId13"/>
    <p:sldId id="261" r:id="rId14"/>
    <p:sldId id="262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9A7ACD9-3CEA-418A-A2C5-CFFEFA21607D}" type="datetimeFigureOut">
              <a:rPr lang="es-ES_tradnl" smtClean="0"/>
              <a:pPr/>
              <a:t>12/08/2021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CD1B-6BA3-4E40-9E93-10CA75964E86}" type="slidenum">
              <a:rPr lang="es-ES_tradnl" smtClean="0"/>
              <a:pPr/>
              <a:t>‹Nº›</a:t>
            </a:fld>
            <a:endParaRPr lang="es-ES_trad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055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ACD9-3CEA-418A-A2C5-CFFEFA21607D}" type="datetimeFigureOut">
              <a:rPr lang="es-ES_tradnl" smtClean="0"/>
              <a:pPr/>
              <a:t>12/08/2021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CD1B-6BA3-4E40-9E93-10CA75964E8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4521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ACD9-3CEA-418A-A2C5-CFFEFA21607D}" type="datetimeFigureOut">
              <a:rPr lang="es-ES_tradnl" smtClean="0"/>
              <a:pPr/>
              <a:t>12/08/2021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CD1B-6BA3-4E40-9E93-10CA75964E86}" type="slidenum">
              <a:rPr lang="es-ES_tradnl" smtClean="0"/>
              <a:pPr/>
              <a:t>‹Nº›</a:t>
            </a:fld>
            <a:endParaRPr lang="es-ES_tradn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36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ACD9-3CEA-418A-A2C5-CFFEFA21607D}" type="datetimeFigureOut">
              <a:rPr lang="es-ES_tradnl" smtClean="0"/>
              <a:pPr/>
              <a:t>12/08/2021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CD1B-6BA3-4E40-9E93-10CA75964E8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8499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ACD9-3CEA-418A-A2C5-CFFEFA21607D}" type="datetimeFigureOut">
              <a:rPr lang="es-ES_tradnl" smtClean="0"/>
              <a:pPr/>
              <a:t>12/08/2021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CD1B-6BA3-4E40-9E93-10CA75964E86}" type="slidenum">
              <a:rPr lang="es-ES_tradnl" smtClean="0"/>
              <a:pPr/>
              <a:t>‹Nº›</a:t>
            </a:fld>
            <a:endParaRPr lang="es-ES_trad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652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ACD9-3CEA-418A-A2C5-CFFEFA21607D}" type="datetimeFigureOut">
              <a:rPr lang="es-ES_tradnl" smtClean="0"/>
              <a:pPr/>
              <a:t>12/08/2021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CD1B-6BA3-4E40-9E93-10CA75964E8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3998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ACD9-3CEA-418A-A2C5-CFFEFA21607D}" type="datetimeFigureOut">
              <a:rPr lang="es-ES_tradnl" smtClean="0"/>
              <a:pPr/>
              <a:t>12/08/2021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CD1B-6BA3-4E40-9E93-10CA75964E8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2427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ACD9-3CEA-418A-A2C5-CFFEFA21607D}" type="datetimeFigureOut">
              <a:rPr lang="es-ES_tradnl" smtClean="0"/>
              <a:pPr/>
              <a:t>12/08/2021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CD1B-6BA3-4E40-9E93-10CA75964E8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576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ACD9-3CEA-418A-A2C5-CFFEFA21607D}" type="datetimeFigureOut">
              <a:rPr lang="es-ES_tradnl" smtClean="0"/>
              <a:pPr/>
              <a:t>12/08/2021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CD1B-6BA3-4E40-9E93-10CA75964E8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0386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ACD9-3CEA-418A-A2C5-CFFEFA21607D}" type="datetimeFigureOut">
              <a:rPr lang="es-ES_tradnl" smtClean="0"/>
              <a:pPr/>
              <a:t>12/08/2021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CD1B-6BA3-4E40-9E93-10CA75964E8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15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ACD9-3CEA-418A-A2C5-CFFEFA21607D}" type="datetimeFigureOut">
              <a:rPr lang="es-ES_tradnl" smtClean="0"/>
              <a:pPr/>
              <a:t>12/08/2021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CD1B-6BA3-4E40-9E93-10CA75964E86}" type="slidenum">
              <a:rPr lang="es-ES_tradnl" smtClean="0"/>
              <a:pPr/>
              <a:t>‹Nº›</a:t>
            </a:fld>
            <a:endParaRPr lang="es-ES_trad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95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9A7ACD9-3CEA-418A-A2C5-CFFEFA21607D}" type="datetimeFigureOut">
              <a:rPr lang="es-ES_tradnl" smtClean="0"/>
              <a:pPr/>
              <a:t>12/08/2021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942CD1B-6BA3-4E40-9E93-10CA75964E86}" type="slidenum">
              <a:rPr lang="es-ES_tradnl" smtClean="0"/>
              <a:pPr/>
              <a:t>‹Nº›</a:t>
            </a:fld>
            <a:endParaRPr lang="es-ES_tradn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76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4581128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es-ES_tradnl" sz="4400" dirty="0" smtClean="0">
                <a:solidFill>
                  <a:schemeClr val="tx1"/>
                </a:solidFill>
                <a:latin typeface="Broadway" pitchFamily="82" charset="0"/>
              </a:rPr>
              <a:t>P.p.1</a:t>
            </a:r>
            <a:br>
              <a:rPr lang="es-ES_tradnl" sz="4400" dirty="0" smtClean="0">
                <a:solidFill>
                  <a:schemeClr val="tx1"/>
                </a:solidFill>
                <a:latin typeface="Broadway" pitchFamily="82" charset="0"/>
              </a:rPr>
            </a:br>
            <a:r>
              <a:rPr lang="es-ES_tradnl" sz="4400" dirty="0" smtClean="0">
                <a:solidFill>
                  <a:schemeClr val="tx1"/>
                </a:solidFill>
                <a:latin typeface="Broadway" pitchFamily="82" charset="0"/>
              </a:rPr>
              <a:t/>
            </a:r>
            <a:br>
              <a:rPr lang="es-ES_tradnl" sz="4400" dirty="0" smtClean="0">
                <a:solidFill>
                  <a:schemeClr val="tx1"/>
                </a:solidFill>
                <a:latin typeface="Broadway" pitchFamily="82" charset="0"/>
              </a:rPr>
            </a:br>
            <a:r>
              <a:rPr lang="es-ES_tradnl" sz="4000" u="sng" dirty="0" smtClean="0">
                <a:solidFill>
                  <a:schemeClr val="tx1"/>
                </a:solidFill>
                <a:latin typeface="Broadway" pitchFamily="82" charset="0"/>
              </a:rPr>
              <a:t>tema</a:t>
            </a:r>
            <a:r>
              <a:rPr lang="es-ES_tradnl" sz="4000" dirty="0" smtClean="0">
                <a:solidFill>
                  <a:schemeClr val="tx1"/>
                </a:solidFill>
                <a:latin typeface="Broadway" pitchFamily="82" charset="0"/>
              </a:rPr>
              <a:t>: mermelada</a:t>
            </a:r>
            <a:endParaRPr lang="es-ES_tradnl" sz="4000" dirty="0">
              <a:solidFill>
                <a:schemeClr val="tx1"/>
              </a:solidFill>
              <a:latin typeface="Broadway" pitchFamily="8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313" y="1297927"/>
            <a:ext cx="3940869" cy="32832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1" dirty="0" smtClean="0">
                <a:solidFill>
                  <a:srgbClr val="FF0000"/>
                </a:solidFill>
                <a:latin typeface="Broadway" pitchFamily="82" charset="0"/>
              </a:rPr>
              <a:t>El Azúcar</a:t>
            </a:r>
            <a:endParaRPr lang="es-ES_tradnl" b="1" dirty="0">
              <a:solidFill>
                <a:srgbClr val="FF0000"/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928670"/>
            <a:ext cx="8072494" cy="592933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_tradnl" sz="2700" dirty="0" smtClean="0"/>
              <a:t>El azúcar es un ingrediente esencial. Desempeña un papel</a:t>
            </a:r>
            <a:br>
              <a:rPr lang="es-ES_tradnl" sz="2700" dirty="0" smtClean="0"/>
            </a:br>
            <a:r>
              <a:rPr lang="es-ES_tradnl" sz="2700" dirty="0" smtClean="0"/>
              <a:t>vital en la gelificación de la mermelada al combinarse</a:t>
            </a:r>
            <a:br>
              <a:rPr lang="es-ES_tradnl" sz="2700" dirty="0" smtClean="0"/>
            </a:br>
            <a:r>
              <a:rPr lang="es-ES_tradnl" sz="2700" dirty="0" smtClean="0"/>
              <a:t>con la pectina.</a:t>
            </a:r>
          </a:p>
          <a:p>
            <a:pPr algn="just"/>
            <a:r>
              <a:rPr lang="es-ES_tradnl" sz="2700" dirty="0" smtClean="0"/>
              <a:t>Es importante señalar que la concentración de azúcar en</a:t>
            </a:r>
            <a:br>
              <a:rPr lang="es-ES_tradnl" sz="2700" dirty="0" smtClean="0"/>
            </a:br>
            <a:r>
              <a:rPr lang="es-ES_tradnl" sz="2700" dirty="0" smtClean="0"/>
              <a:t>la mermelada debe impedir tanto la fermentación como la</a:t>
            </a:r>
            <a:br>
              <a:rPr lang="es-ES_tradnl" sz="2700" dirty="0" smtClean="0"/>
            </a:br>
            <a:r>
              <a:rPr lang="es-ES_tradnl" sz="2700" dirty="0" smtClean="0"/>
              <a:t>cristalización.</a:t>
            </a:r>
          </a:p>
          <a:p>
            <a:pPr algn="just"/>
            <a:r>
              <a:rPr lang="es-ES_tradnl" sz="2700" dirty="0" smtClean="0"/>
              <a:t>En las mermeladas en general la mejor combinación para</a:t>
            </a:r>
            <a:br>
              <a:rPr lang="es-ES_tradnl" sz="2700" dirty="0" smtClean="0"/>
            </a:br>
            <a:r>
              <a:rPr lang="es-ES_tradnl" sz="2700" dirty="0" smtClean="0"/>
              <a:t>mantener la calidad y conseguir una gelificación correcta</a:t>
            </a:r>
            <a:br>
              <a:rPr lang="es-ES_tradnl" sz="2700" dirty="0" smtClean="0"/>
            </a:br>
            <a:r>
              <a:rPr lang="es-ES_tradnl" sz="2700" dirty="0" smtClean="0"/>
              <a:t>y un buen sabor suele obtenerse cuando el 60 % del peso</a:t>
            </a:r>
            <a:br>
              <a:rPr lang="es-ES_tradnl" sz="2700" dirty="0" smtClean="0"/>
            </a:br>
            <a:r>
              <a:rPr lang="es-ES_tradnl" sz="2700" dirty="0" smtClean="0"/>
              <a:t>final de la mermelada procede del azúcar añadido.</a:t>
            </a:r>
          </a:p>
          <a:p>
            <a:pPr algn="just"/>
            <a:r>
              <a:rPr lang="es-ES_tradnl" sz="2700" dirty="0" smtClean="0"/>
              <a:t> La mermelada resultante contendrá un porcentaje de azúcar</a:t>
            </a:r>
            <a:br>
              <a:rPr lang="es-ES_tradnl" sz="2700" dirty="0" smtClean="0"/>
            </a:br>
            <a:r>
              <a:rPr lang="es-ES_tradnl" sz="2700" dirty="0" smtClean="0"/>
              <a:t>superior debido a los azúcares naturales presente en la</a:t>
            </a:r>
            <a:br>
              <a:rPr lang="es-ES_tradnl" sz="2700" dirty="0" smtClean="0"/>
            </a:br>
            <a:r>
              <a:rPr lang="es-ES_tradnl" sz="2700" dirty="0" smtClean="0"/>
              <a:t>fruta.</a:t>
            </a:r>
          </a:p>
          <a:p>
            <a:pPr algn="just"/>
            <a:r>
              <a:rPr lang="es-ES_tradnl" sz="2700" dirty="0" smtClean="0"/>
              <a:t>Cuando la cantidad de azúcar añadida es inferior al</a:t>
            </a:r>
            <a:br>
              <a:rPr lang="es-ES_tradnl" sz="2700" dirty="0" smtClean="0"/>
            </a:br>
            <a:r>
              <a:rPr lang="es-ES_tradnl" sz="2700" dirty="0" smtClean="0"/>
              <a:t>60% puede fermentar la mermelada y por ende se propicia</a:t>
            </a:r>
            <a:br>
              <a:rPr lang="es-ES_tradnl" sz="2700" dirty="0" smtClean="0"/>
            </a:br>
            <a:r>
              <a:rPr lang="es-ES_tradnl" sz="2700" dirty="0" smtClean="0"/>
              <a:t>el desarrollo de hongos y si es superior al 68% existe</a:t>
            </a:r>
            <a:br>
              <a:rPr lang="es-ES_tradnl" sz="2700" dirty="0" smtClean="0"/>
            </a:br>
            <a:r>
              <a:rPr lang="es-ES_tradnl" sz="2700" dirty="0" smtClean="0"/>
              <a:t>el riesgo de que cristalice parte del azúcar durante el almacenamiento.</a:t>
            </a:r>
          </a:p>
          <a:p>
            <a:endParaRPr lang="es-ES_trad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2800" dirty="0" smtClean="0">
                <a:solidFill>
                  <a:srgbClr val="FF0000"/>
                </a:solidFill>
                <a:latin typeface="Broadway" pitchFamily="82" charset="0"/>
              </a:rPr>
              <a:t>PORCENTAJE OPTIMO DE AZUCAR INVERTIDO</a:t>
            </a:r>
            <a:endParaRPr lang="es-ES_tradnl" sz="2800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8314" y="1916832"/>
            <a:ext cx="7929618" cy="5214974"/>
          </a:xfrm>
        </p:spPr>
        <p:txBody>
          <a:bodyPr>
            <a:normAutofit/>
          </a:bodyPr>
          <a:lstStyle/>
          <a:p>
            <a:pPr algn="just"/>
            <a:r>
              <a:rPr lang="es-ES_tradnl" dirty="0" smtClean="0"/>
              <a:t>La cantidad de azúcar invertido en el producto final debe ser siempre menor a la de sacarosa presente. </a:t>
            </a:r>
          </a:p>
          <a:p>
            <a:pPr algn="just"/>
            <a:r>
              <a:rPr lang="es-ES_tradnl" dirty="0" smtClean="0"/>
              <a:t>Para el valor de 65ºBx, el óptimo de inversión esta comprendido entre el 20 y el 25% del peso total del producto terminado (30-40% de los azúcares totales). </a:t>
            </a:r>
          </a:p>
          <a:p>
            <a:pPr algn="just"/>
            <a:r>
              <a:rPr lang="es-ES_tradnl" dirty="0" smtClean="0"/>
              <a:t>Usando pulpas ácidas la inversión debe ser frenada agregando una sal tampón o buffer, mientras que con pulpas no ácidas debe ser activada con un ácido orgánico. </a:t>
            </a:r>
          </a:p>
          <a:p>
            <a:pPr algn="just"/>
            <a:r>
              <a:rPr lang="es-ES_tradnl" dirty="0" smtClean="0"/>
              <a:t>La inversión de la sacarosa, además de la acidez natural de la fruta, depende de la duración de la cocción y de la temperatura.</a:t>
            </a:r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2400" dirty="0" smtClean="0">
                <a:solidFill>
                  <a:srgbClr val="FF0000"/>
                </a:solidFill>
                <a:latin typeface="Broadway" pitchFamily="82" charset="0"/>
              </a:rPr>
              <a:t>ACIDEZ TOTAL Y pH DE LA MERMELADA</a:t>
            </a:r>
            <a:endParaRPr lang="es-ES_tradnl" sz="2400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_tradnl" sz="2800" dirty="0" smtClean="0"/>
              <a:t>La normal gelificación se obtiene ajustando el pH de la fruta (pulpa o jugo).</a:t>
            </a:r>
          </a:p>
          <a:p>
            <a:pPr algn="just"/>
            <a:r>
              <a:rPr lang="es-ES_tradnl" sz="2800" dirty="0" smtClean="0"/>
              <a:t>La acidez total de la mermelada debe ser mantenida lo más constante posible; esta puede variar entre un máximo de 8% y un mínimo de 3% con un óptimo de 5%.</a:t>
            </a:r>
            <a:endParaRPr lang="es-ES_trad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>
                <a:solidFill>
                  <a:srgbClr val="FF0000"/>
                </a:solidFill>
                <a:latin typeface="Broadway" pitchFamily="82" charset="0"/>
              </a:rPr>
              <a:t>LA COCCION</a:t>
            </a:r>
            <a:endParaRPr lang="es-ES_tradnl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8096" y="2286000"/>
            <a:ext cx="8052376" cy="4023360"/>
          </a:xfrm>
        </p:spPr>
        <p:txBody>
          <a:bodyPr/>
          <a:lstStyle/>
          <a:p>
            <a:pPr algn="just"/>
            <a:r>
              <a:rPr lang="es-ES_tradnl" sz="3200" dirty="0" smtClean="0"/>
              <a:t>Es la fase más importante y delicada del proceso de fabricación de las mermeladas.</a:t>
            </a:r>
          </a:p>
          <a:p>
            <a:pPr algn="just"/>
            <a:r>
              <a:rPr lang="es-ES_tradnl" sz="3200" dirty="0" smtClean="0"/>
              <a:t> Durante la misma, los ingredientes agregados en una secuencia adecuada son transformados en el producto final. </a:t>
            </a:r>
          </a:p>
          <a:p>
            <a:endParaRPr lang="es-ES_tradnl" dirty="0"/>
          </a:p>
        </p:txBody>
      </p:sp>
      <p:pic>
        <p:nvPicPr>
          <p:cNvPr id="4" name="3 Imagen" descr="Mermelad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4725144"/>
            <a:ext cx="2286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285728"/>
            <a:ext cx="7858180" cy="5807568"/>
          </a:xfrm>
        </p:spPr>
        <p:txBody>
          <a:bodyPr>
            <a:noAutofit/>
          </a:bodyPr>
          <a:lstStyle/>
          <a:p>
            <a:r>
              <a:rPr lang="es-ES_tradnl" sz="2800" dirty="0" smtClean="0"/>
              <a:t>La cocción produce los siguientes efectos</a:t>
            </a:r>
            <a:r>
              <a:rPr lang="es-ES_tradnl" sz="2800" dirty="0" smtClean="0"/>
              <a:t>:</a:t>
            </a:r>
          </a:p>
          <a:p>
            <a:endParaRPr lang="es-ES_tradnl" sz="2800" dirty="0" smtClean="0"/>
          </a:p>
          <a:p>
            <a:pPr lvl="1"/>
            <a:r>
              <a:rPr lang="es-ES_tradnl" sz="2800" dirty="0" smtClean="0"/>
              <a:t>Ablandamiento de los tejidos de la fruta a fin de hacerla capaz de absorber el azúcar.</a:t>
            </a:r>
          </a:p>
          <a:p>
            <a:pPr lvl="1"/>
            <a:r>
              <a:rPr lang="es-ES_tradnl" sz="2800" dirty="0" smtClean="0"/>
              <a:t>Eliminación por evaporación de las eventuales trazas de productos químicos usados para la conservación de la pulpa como el dióxido de azufre.</a:t>
            </a:r>
          </a:p>
          <a:p>
            <a:pPr lvl="1"/>
            <a:r>
              <a:rPr lang="es-ES_tradnl" sz="2800" dirty="0" smtClean="0"/>
              <a:t>Asociación íntima de los componentes.</a:t>
            </a:r>
          </a:p>
          <a:p>
            <a:pPr lvl="1"/>
            <a:r>
              <a:rPr lang="es-ES_tradnl" sz="2800" dirty="0" smtClean="0"/>
              <a:t>Transformación de parte de la sacarosa en azúcar invertido.</a:t>
            </a:r>
          </a:p>
          <a:p>
            <a:pPr lvl="1"/>
            <a:r>
              <a:rPr lang="es-ES_tradnl" sz="2800" dirty="0" smtClean="0"/>
              <a:t>Eliminación por evaporación del agua necesaria, hasta alcanzar un contenido de sólidos solubles preestablecidos.</a:t>
            </a:r>
            <a:endParaRPr lang="es-ES_trad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73919" y="260648"/>
            <a:ext cx="7467600" cy="582594"/>
          </a:xfrm>
        </p:spPr>
        <p:txBody>
          <a:bodyPr>
            <a:noAutofit/>
          </a:bodyPr>
          <a:lstStyle/>
          <a:p>
            <a:pPr algn="ctr"/>
            <a:r>
              <a:rPr lang="es-ES_tradnl" sz="3600" b="1" dirty="0" smtClean="0">
                <a:solidFill>
                  <a:srgbClr val="FF0000"/>
                </a:solidFill>
                <a:latin typeface="Broadway" pitchFamily="82" charset="0"/>
              </a:rPr>
              <a:t>Defectos</a:t>
            </a:r>
            <a:endParaRPr lang="es-ES_tradnl" sz="3600" b="1" dirty="0">
              <a:solidFill>
                <a:srgbClr val="FF0000"/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000108"/>
            <a:ext cx="8215370" cy="5643602"/>
          </a:xfrm>
        </p:spPr>
        <p:txBody>
          <a:bodyPr>
            <a:normAutofit/>
          </a:bodyPr>
          <a:lstStyle/>
          <a:p>
            <a:pPr algn="ctr"/>
            <a:r>
              <a:rPr lang="es-ES_tradnl" b="1" dirty="0" smtClean="0"/>
              <a:t>A) Mermelada floja</a:t>
            </a:r>
            <a:endParaRPr lang="es-ES_tradn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ES_tradnl" dirty="0" smtClean="0"/>
              <a:t>Se puede dar debido a las siguientes causas: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dirty="0" smtClean="0"/>
              <a:t>Cocción prolongada que origina hidrólisis de la pectina.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dirty="0" smtClean="0"/>
              <a:t>Acidez demasiado elevada que rompe el sistema de redes, provocando la sinéresis del gel.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dirty="0" smtClean="0"/>
              <a:t>Acidez demasiado baja que evita la buena gelificación de la pectina.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dirty="0" smtClean="0"/>
              <a:t>Efecto negativo de una elevada cantidad de sales que retrasan o impiden la completa gelificación.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dirty="0" smtClean="0"/>
              <a:t>Carencia de pectina en la fruta.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dirty="0" smtClean="0"/>
              <a:t>Elevada cantidad de azúcar en relación a la cantidad de pectina.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dirty="0" smtClean="0"/>
              <a:t>Gelificación por enfriamiento antes del envasado origina una rotura del gel en el posterior envasado.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357166"/>
            <a:ext cx="7858180" cy="6072230"/>
          </a:xfrm>
        </p:spPr>
        <p:txBody>
          <a:bodyPr>
            <a:noAutofit/>
          </a:bodyPr>
          <a:lstStyle/>
          <a:p>
            <a:pPr algn="ctr"/>
            <a:r>
              <a:rPr lang="es-ES_tradnl" sz="2800" b="1" dirty="0" smtClean="0"/>
              <a:t>B) Sinéresis</a:t>
            </a:r>
            <a:endParaRPr lang="es-ES_tradnl" sz="2800" dirty="0" smtClean="0"/>
          </a:p>
          <a:p>
            <a:r>
              <a:rPr lang="es-ES_tradnl" sz="2800" dirty="0" smtClean="0"/>
              <a:t>Contrario al fenómeno del hinchamiento o fenómeno de gelificación, el agua atrapada es exudada y se produce una compresión del gel. Se puede deber al debilitamiento de interacciones de inestabilidad. Esto se puede dar debido a las siguientes causas</a:t>
            </a:r>
            <a:r>
              <a:rPr lang="es-ES_tradnl" sz="2800" dirty="0" smtClean="0"/>
              <a:t>:</a:t>
            </a:r>
          </a:p>
          <a:p>
            <a:endParaRPr lang="es-ES_tradnl" sz="2800" dirty="0" smtClean="0"/>
          </a:p>
          <a:p>
            <a:pPr lvl="1"/>
            <a:r>
              <a:rPr lang="es-ES_tradnl" sz="2500" dirty="0" smtClean="0"/>
              <a:t>Acidez demasiado elevada.</a:t>
            </a:r>
          </a:p>
          <a:p>
            <a:pPr lvl="1"/>
            <a:r>
              <a:rPr lang="es-ES_tradnl" sz="2500" dirty="0" smtClean="0"/>
              <a:t>Deficiencia de pectina.</a:t>
            </a:r>
          </a:p>
          <a:p>
            <a:pPr lvl="1"/>
            <a:r>
              <a:rPr lang="es-ES_tradnl" sz="2500" dirty="0" smtClean="0"/>
              <a:t>Un exceso de agua en la fruta.</a:t>
            </a:r>
          </a:p>
          <a:p>
            <a:pPr lvl="1"/>
            <a:r>
              <a:rPr lang="es-ES_tradnl" sz="2500" dirty="0" smtClean="0"/>
              <a:t>Exceso de azúcar invertido.</a:t>
            </a:r>
            <a:endParaRPr lang="es-ES_tradnl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285728"/>
            <a:ext cx="7786742" cy="4873752"/>
          </a:xfrm>
        </p:spPr>
        <p:txBody>
          <a:bodyPr>
            <a:noAutofit/>
          </a:bodyPr>
          <a:lstStyle/>
          <a:p>
            <a:pPr algn="ctr"/>
            <a:r>
              <a:rPr lang="es-ES_tradnl" sz="2800" b="1" dirty="0" smtClean="0"/>
              <a:t>C) Cristalización:</a:t>
            </a:r>
            <a:endParaRPr lang="es-ES_tradnl" sz="2800" dirty="0" smtClean="0"/>
          </a:p>
          <a:p>
            <a:r>
              <a:rPr lang="es-ES_tradnl" sz="2800" dirty="0" smtClean="0"/>
              <a:t>Se puede deber a: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_tradnl" sz="2800" dirty="0" smtClean="0"/>
              <a:t>Elevada cantidad de azúcar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_tradnl" sz="2800" dirty="0" smtClean="0"/>
              <a:t>Acidez demasiado elevada que ocasiona la alta inversión de la sacarosa originando una alta concentración de dextrosa que se puede cristalizar.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_tradnl" sz="2800" dirty="0" smtClean="0"/>
              <a:t>Acidez demasiado baja que origina que la sacarosa se cristalice.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_tradnl" sz="2800" dirty="0" smtClean="0"/>
              <a:t>Exceso decocción.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_tradnl" sz="2800" dirty="0" smtClean="0"/>
              <a:t>Demora en el cierre del envase</a:t>
            </a:r>
            <a:endParaRPr lang="es-ES_tradnl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285728"/>
            <a:ext cx="7858180" cy="6143668"/>
          </a:xfrm>
        </p:spPr>
        <p:txBody>
          <a:bodyPr>
            <a:noAutofit/>
          </a:bodyPr>
          <a:lstStyle/>
          <a:p>
            <a:pPr algn="ctr"/>
            <a:r>
              <a:rPr lang="es-ES_tradnl" sz="2800" b="1" dirty="0" smtClean="0"/>
              <a:t>D) Cambios de color:</a:t>
            </a:r>
            <a:endParaRPr lang="es-ES_tradnl" sz="2800" dirty="0" smtClean="0"/>
          </a:p>
          <a:p>
            <a:r>
              <a:rPr lang="es-ES_tradnl" sz="2800" dirty="0" smtClean="0"/>
              <a:t>Se puede deber a:</a:t>
            </a:r>
          </a:p>
          <a:p>
            <a:r>
              <a:rPr lang="es-ES_tradnl" sz="2800" dirty="0" smtClean="0"/>
              <a:t>Cocción prolongada a causa del la caramelización del azúcar.</a:t>
            </a:r>
          </a:p>
          <a:p>
            <a:r>
              <a:rPr lang="es-ES_tradnl" sz="2800" dirty="0" smtClean="0"/>
              <a:t>Deficiente enfriamiento después del envasado, ocurre generalmente en los envases grandes, donde el centro resulta más oscuro.</a:t>
            </a:r>
          </a:p>
          <a:p>
            <a:r>
              <a:rPr lang="es-ES_tradnl" sz="2800" dirty="0" smtClean="0"/>
              <a:t>Excesivo empleo de sales Buffer.</a:t>
            </a:r>
          </a:p>
          <a:p>
            <a:r>
              <a:rPr lang="es-ES_tradnl" sz="2800" dirty="0" smtClean="0"/>
              <a:t>Contaminación con metales: Los fosfatos de magnesio y potasio, los oxalatos y otras sales de estos metales producen enturbiamiento. El estaño puede producir un color lechoso</a:t>
            </a:r>
            <a:endParaRPr lang="es-ES_tradnl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285728"/>
            <a:ext cx="7467600" cy="5857916"/>
          </a:xfrm>
        </p:spPr>
        <p:txBody>
          <a:bodyPr>
            <a:noAutofit/>
          </a:bodyPr>
          <a:lstStyle/>
          <a:p>
            <a:pPr algn="ctr"/>
            <a:r>
              <a:rPr lang="es-ES_tradnl" sz="2800" b="1" dirty="0" smtClean="0"/>
              <a:t>E) Crecimiento de Hongos:</a:t>
            </a:r>
            <a:endParaRPr lang="es-ES_tradnl" sz="2800" dirty="0" smtClean="0"/>
          </a:p>
          <a:p>
            <a:r>
              <a:rPr lang="es-ES_tradnl" sz="2800" dirty="0" smtClean="0"/>
              <a:t>Se puede deber 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sz="2800" dirty="0" smtClean="0"/>
              <a:t>Una excesiva humedad en el almacenamiento.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sz="2800" dirty="0" smtClean="0"/>
              <a:t>Una contaminación anterior al cierre de los envases.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sz="2800" dirty="0" smtClean="0"/>
              <a:t>Un bajo contenido de sólidos solubles, debajo del 65%.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sz="2800" dirty="0" smtClean="0"/>
              <a:t>Una contaminación debido a la mala esterilización de envases y de las tapas utilizadas</a:t>
            </a:r>
            <a:endParaRPr lang="es-ES_tradnl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404664"/>
            <a:ext cx="8218220" cy="600079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_tradnl" sz="2400" b="1" dirty="0" smtClean="0">
                <a:latin typeface="Century Gothic" panose="020B0502020202020204" pitchFamily="34" charset="0"/>
              </a:rPr>
              <a:t>Artículo 810 - (Res 1027, 22.10.81)  según el C.A.A</a:t>
            </a:r>
            <a:r>
              <a:rPr lang="es-ES_tradnl" sz="2400" dirty="0" smtClean="0">
                <a:latin typeface="Century Gothic" panose="020B0502020202020204" pitchFamily="34" charset="0"/>
              </a:rPr>
              <a:t>, </a:t>
            </a:r>
            <a:r>
              <a:rPr lang="es-ES_tradnl" sz="2400" b="1" u="sng" dirty="0" smtClean="0">
                <a:latin typeface="Century Gothic" panose="020B0502020202020204" pitchFamily="34" charset="0"/>
              </a:rPr>
              <a:t>Con la denominación genérica de Mermelada</a:t>
            </a:r>
            <a:r>
              <a:rPr lang="es-ES_tradnl" sz="2400" dirty="0" smtClean="0">
                <a:latin typeface="Century Gothic" panose="020B0502020202020204" pitchFamily="34" charset="0"/>
              </a:rPr>
              <a:t>, se entiende la confitura elaborada por cocción de frutas u hortalizas (enteras, en trozos, pulpa tamizada, jugo y pulpa normal o concentrada)</a:t>
            </a:r>
          </a:p>
          <a:p>
            <a:pPr algn="just">
              <a:lnSpc>
                <a:spcPct val="150000"/>
              </a:lnSpc>
              <a:buNone/>
            </a:pPr>
            <a:r>
              <a:rPr lang="es-ES_tradnl" sz="2400" dirty="0" smtClean="0">
                <a:latin typeface="Century Gothic" panose="020B0502020202020204" pitchFamily="34" charset="0"/>
              </a:rPr>
              <a:t>El producto terminado deberá contener una cantidad de sólidos solubles no menor de 65,0% (determinados por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refractometría</a:t>
            </a:r>
            <a:r>
              <a:rPr lang="es-ES_tradnl" sz="2400" dirty="0" smtClean="0">
                <a:latin typeface="Century Gothic" panose="020B0502020202020204" pitchFamily="34" charset="0"/>
              </a:rPr>
              <a:t> según la Escala Internacional para sacarosa) </a:t>
            </a:r>
          </a:p>
          <a:p>
            <a:pPr>
              <a:lnSpc>
                <a:spcPct val="150000"/>
              </a:lnSpc>
            </a:pPr>
            <a:endParaRPr lang="es-ES_tradnl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5085184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714356"/>
            <a:ext cx="7858180" cy="4873752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s-ES_tradnl" sz="2400" dirty="0" smtClean="0">
                <a:latin typeface="Century Gothic" panose="020B0502020202020204" pitchFamily="34" charset="0"/>
              </a:rPr>
              <a:t>La proporción de frutas y hortalizas </a:t>
            </a:r>
            <a:r>
              <a:rPr lang="es-ES_tradnl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no será inferior a 40,0 partes % del producto terminado.</a:t>
            </a:r>
          </a:p>
          <a:p>
            <a:pPr algn="just">
              <a:lnSpc>
                <a:spcPct val="150000"/>
              </a:lnSpc>
            </a:pPr>
            <a:r>
              <a:rPr lang="es-ES_tradnl" sz="2400" dirty="0" smtClean="0">
                <a:latin typeface="Century Gothic" panose="020B0502020202020204" pitchFamily="34" charset="0"/>
              </a:rPr>
              <a:t>Cuando la naturaleza de la materia prima lo exigiere, se admitirá la presencia de piel y/o semillas en la proporción en que naturalmente se encuentren en la fruta fresca (tomates, frutillas, frambuesas y semejantes) y en la parte proporcional que corresponde de acuerdo a la cantidad de fruta empleada. </a:t>
            </a:r>
          </a:p>
          <a:p>
            <a:pPr algn="just"/>
            <a:endParaRPr lang="es-ES_tradnl" dirty="0"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136" y="4941167"/>
            <a:ext cx="3439072" cy="1932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500042"/>
            <a:ext cx="7929618" cy="487375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ES_tradnl" sz="2400" b="1" u="sng" dirty="0" smtClean="0">
                <a:latin typeface="Century Gothic" panose="020B0502020202020204" pitchFamily="34" charset="0"/>
              </a:rPr>
              <a:t>Con la denominación genérica de Mermelada  de frutas cítricas</a:t>
            </a:r>
            <a:r>
              <a:rPr lang="es-ES_tradnl" sz="2400" dirty="0" smtClean="0">
                <a:latin typeface="Century Gothic" panose="020B0502020202020204" pitchFamily="34" charset="0"/>
              </a:rPr>
              <a:t>, se entiende la confitura elaborada por cocción de la pulpa de frutas cítricas (naranja, pomelo, limón, mandarina, etc.) y el jugo que normalmente contienen.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3717032"/>
            <a:ext cx="3886186" cy="21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99592" y="404664"/>
            <a:ext cx="7200800" cy="3727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>
                <a:latin typeface="Century Gothic" panose="020B0502020202020204" pitchFamily="34" charset="0"/>
              </a:rPr>
              <a:t>Se deberá entender por Pulpa de frutas cítricas, el producto resultante de la desintegración del endocarpio, libre de semillas o sus partes, colado a través de una criba de mallas de 1,0 a 1,5 mm, debiendo contener todos los sólidos solubles que normalmente se encuentran en la fruta fresca, exceptuando lo que puede perderse normalmente durante un proceso adecuado de preparación.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4437112"/>
            <a:ext cx="2657872" cy="199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7430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500042"/>
            <a:ext cx="7715304" cy="48737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_tradnl" sz="2400" dirty="0" smtClean="0">
                <a:latin typeface="Century Gothic" panose="020B0502020202020204" pitchFamily="34" charset="0"/>
              </a:rPr>
              <a:t>Será elaborada con </a:t>
            </a:r>
            <a:r>
              <a:rPr lang="es-ES_tradnl" sz="2400" i="1" u="sng" dirty="0" smtClean="0">
                <a:latin typeface="Century Gothic" panose="020B0502020202020204" pitchFamily="34" charset="0"/>
              </a:rPr>
              <a:t>no menos de 35,0% de pulpa y su  jugo correspondiente</a:t>
            </a:r>
            <a:r>
              <a:rPr lang="es-ES_tradnl" sz="2400" dirty="0" smtClean="0">
                <a:latin typeface="Century Gothic" panose="020B050202020202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s-ES_tradnl" sz="2400" dirty="0" smtClean="0">
                <a:latin typeface="Century Gothic" panose="020B0502020202020204" pitchFamily="34" charset="0"/>
              </a:rPr>
              <a:t>Los sólidos solubles del producto terminado serán no menores de 65,0% (determinados por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refractometría</a:t>
            </a:r>
            <a:r>
              <a:rPr lang="es-ES_tradnl" sz="2400" dirty="0" smtClean="0">
                <a:latin typeface="Century Gothic" panose="020B0502020202020204" pitchFamily="34" charset="0"/>
              </a:rPr>
              <a:t> según la Escala Internacional para Sacarosa).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3717032"/>
            <a:ext cx="3593976" cy="2695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>
                <a:solidFill>
                  <a:srgbClr val="FF0000"/>
                </a:solidFill>
                <a:latin typeface="Broadway" pitchFamily="82" charset="0"/>
              </a:rPr>
              <a:t>Mermeladas</a:t>
            </a:r>
            <a:endParaRPr lang="es-ES_tradnl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8096" y="2286000"/>
            <a:ext cx="8375904" cy="402336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s-ES_tradnl" b="1" dirty="0" smtClean="0">
                <a:latin typeface="Century Gothic" panose="020B0502020202020204" pitchFamily="34" charset="0"/>
              </a:rPr>
              <a:t>Las fórmulas de fabricación están constituidas por varios factores que contribuyen a lograr las cualidades peculiares del producto terminado. Estos factores son:</a:t>
            </a:r>
          </a:p>
          <a:p>
            <a:pPr lvl="1">
              <a:lnSpc>
                <a:spcPct val="150000"/>
              </a:lnSpc>
            </a:pPr>
            <a:r>
              <a:rPr lang="es-ES_tradnl" sz="2000" b="1" dirty="0" smtClean="0">
                <a:latin typeface="Century Gothic" panose="020B0502020202020204" pitchFamily="34" charset="0"/>
              </a:rPr>
              <a:t>Sólidos solubles del producto terminado (expresados como </a:t>
            </a:r>
            <a:r>
              <a:rPr lang="es-ES_tradnl" sz="2000" b="1" dirty="0" err="1" smtClean="0">
                <a:latin typeface="Century Gothic" panose="020B0502020202020204" pitchFamily="34" charset="0"/>
              </a:rPr>
              <a:t>ºBrix</a:t>
            </a:r>
            <a:r>
              <a:rPr lang="es-ES_tradnl" sz="2000" b="1" dirty="0" smtClean="0">
                <a:latin typeface="Century Gothic" panose="020B0502020202020204" pitchFamily="34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s-ES_tradnl" sz="2000" b="1" dirty="0" smtClean="0">
                <a:latin typeface="Century Gothic" panose="020B0502020202020204" pitchFamily="34" charset="0"/>
              </a:rPr>
              <a:t>El óptimo de azúcar invertido y,</a:t>
            </a:r>
          </a:p>
          <a:p>
            <a:pPr lvl="1">
              <a:lnSpc>
                <a:spcPct val="150000"/>
              </a:lnSpc>
            </a:pPr>
            <a:r>
              <a:rPr lang="es-ES_tradnl" sz="2000" b="1" dirty="0" smtClean="0">
                <a:latin typeface="Century Gothic" panose="020B0502020202020204" pitchFamily="34" charset="0"/>
              </a:rPr>
              <a:t>Acidez total y el pH del producto.</a:t>
            </a:r>
          </a:p>
          <a:p>
            <a:endParaRPr lang="es-ES_tradnl" dirty="0"/>
          </a:p>
        </p:txBody>
      </p:sp>
      <p:pic>
        <p:nvPicPr>
          <p:cNvPr id="4" name="3 Imagen" descr="images-me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558289"/>
            <a:ext cx="2000260" cy="15001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428604"/>
            <a:ext cx="8001056" cy="4873752"/>
          </a:xfrm>
        </p:spPr>
        <p:txBody>
          <a:bodyPr/>
          <a:lstStyle/>
          <a:p>
            <a:pPr marL="457200" lvl="1">
              <a:buClr>
                <a:schemeClr val="accent1"/>
              </a:buClr>
              <a:buFont typeface="Wingdings" pitchFamily="2" charset="2"/>
              <a:buChar char=""/>
            </a:pPr>
            <a:r>
              <a:rPr lang="es-ES_tradnl" sz="2800" dirty="0" smtClean="0"/>
              <a:t>Los otros factores como las características fisicoquímicas de la fruta, las características de la pectina y el agua, constituyen variables que provocan un continuo </a:t>
            </a:r>
            <a:r>
              <a:rPr lang="es-ES_tradnl" sz="2800" dirty="0" err="1" smtClean="0"/>
              <a:t>adaptamiento</a:t>
            </a:r>
            <a:r>
              <a:rPr lang="es-ES_tradnl" sz="2800" dirty="0" smtClean="0"/>
              <a:t> y ajuste de las fórmulas de elaboración, tarea a cargo del experto experimentado en la preparación de este tipo de conservas.</a:t>
            </a:r>
          </a:p>
        </p:txBody>
      </p:sp>
      <p:pic>
        <p:nvPicPr>
          <p:cNvPr id="4" name="3 Imagen" descr="mermelada de fresa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4857760"/>
            <a:ext cx="4762500" cy="179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5084" y="0"/>
            <a:ext cx="7290054" cy="1499616"/>
          </a:xfrm>
        </p:spPr>
        <p:txBody>
          <a:bodyPr/>
          <a:lstStyle/>
          <a:p>
            <a:pPr algn="ctr"/>
            <a:r>
              <a:rPr lang="es-ES_tradnl" b="1" dirty="0" smtClean="0">
                <a:solidFill>
                  <a:srgbClr val="FF0000"/>
                </a:solidFill>
                <a:latin typeface="Broadway" pitchFamily="82" charset="0"/>
              </a:rPr>
              <a:t>LA FRUTA</a:t>
            </a:r>
            <a:endParaRPr lang="es-ES_tradnl" b="1" dirty="0">
              <a:solidFill>
                <a:srgbClr val="FF0000"/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225995"/>
            <a:ext cx="7290055" cy="4023360"/>
          </a:xfrm>
        </p:spPr>
        <p:txBody>
          <a:bodyPr>
            <a:normAutofit/>
          </a:bodyPr>
          <a:lstStyle/>
          <a:p>
            <a:pPr algn="just"/>
            <a:r>
              <a:rPr lang="es-ES_tradnl" sz="2800" dirty="0" smtClean="0"/>
              <a:t>Lo primero a considerar es la fruta, que será tan fresca como sea posible. </a:t>
            </a:r>
          </a:p>
          <a:p>
            <a:pPr algn="just"/>
            <a:r>
              <a:rPr lang="es-ES_tradnl" sz="2800" dirty="0" smtClean="0"/>
              <a:t>Con frecuencia se utiliza una mezcla de fruta madura con fruta que recién ha iniciado su maduración y los resultados son bastante satisfactorios. </a:t>
            </a:r>
          </a:p>
          <a:p>
            <a:pPr algn="just"/>
            <a:r>
              <a:rPr lang="es-ES_tradnl" sz="2800" dirty="0" smtClean="0"/>
              <a:t>La fruta demasiado madura no resulta apropiada para preparar mermeladas, ya que no gelificara bien.</a:t>
            </a:r>
            <a:endParaRPr lang="es-ES_tradnl" sz="2800" dirty="0"/>
          </a:p>
        </p:txBody>
      </p:sp>
      <p:pic>
        <p:nvPicPr>
          <p:cNvPr id="4" name="3 Imagen" descr="merm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3275" y="4975733"/>
            <a:ext cx="1809750" cy="180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505</TotalTime>
  <Words>1101</Words>
  <Application>Microsoft Office PowerPoint</Application>
  <PresentationFormat>Presentación en pantalla (4:3)</PresentationFormat>
  <Paragraphs>79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Arial</vt:lpstr>
      <vt:lpstr>Broadway</vt:lpstr>
      <vt:lpstr>Century Gothic</vt:lpstr>
      <vt:lpstr>Tw Cen MT</vt:lpstr>
      <vt:lpstr>Tw Cen MT Condensed</vt:lpstr>
      <vt:lpstr>Wingdings</vt:lpstr>
      <vt:lpstr>Wingdings 3</vt:lpstr>
      <vt:lpstr>Integral</vt:lpstr>
      <vt:lpstr>P.p.1  tema: mermelada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Mermeladas</vt:lpstr>
      <vt:lpstr>Presentación de PowerPoint</vt:lpstr>
      <vt:lpstr>LA FRUTA</vt:lpstr>
      <vt:lpstr>El Azúcar</vt:lpstr>
      <vt:lpstr>PORCENTAJE OPTIMO DE AZUCAR INVERTIDO</vt:lpstr>
      <vt:lpstr>ACIDEZ TOTAL Y pH DE LA MERMELADA</vt:lpstr>
      <vt:lpstr>LA COCCION</vt:lpstr>
      <vt:lpstr>Presentación de PowerPoint</vt:lpstr>
      <vt:lpstr>Defectos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Windows uE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mermeladas</dc:title>
  <dc:creator>WinuE</dc:creator>
  <cp:lastModifiedBy>Full name</cp:lastModifiedBy>
  <cp:revision>32</cp:revision>
  <dcterms:created xsi:type="dcterms:W3CDTF">2009-06-21T02:48:36Z</dcterms:created>
  <dcterms:modified xsi:type="dcterms:W3CDTF">2021-08-12T14:49:14Z</dcterms:modified>
</cp:coreProperties>
</file>