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290" r:id="rId4"/>
    <p:sldId id="291" r:id="rId5"/>
    <p:sldId id="292" r:id="rId6"/>
    <p:sldId id="284" r:id="rId7"/>
    <p:sldId id="285" r:id="rId8"/>
    <p:sldId id="286" r:id="rId9"/>
    <p:sldId id="288" r:id="rId10"/>
    <p:sldId id="287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0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73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9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48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01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00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992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195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07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46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483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0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4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834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38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7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60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AAC3B5-ADC0-4685-9EB5-0D85FD88FE3A}" type="datetimeFigureOut">
              <a:rPr lang="es-ES_tradnl" smtClean="0"/>
              <a:pPr/>
              <a:t>24/06/2021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BECE3B-8B13-4E4D-AAA0-BB9DA327A54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6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620954" cy="2143140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</a:rPr>
              <a:t>MÉTODOS AVANZADOS DE ELABORACIÓN Y PROCESAMIENTO</a:t>
            </a:r>
            <a:endParaRPr lang="es-ES_tradnl" sz="4000" b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www.solucionespracticas.org.pe/fotos/almi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2606080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3563888" y="419370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P.P.1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CONSERVANTES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98382" y="1261783"/>
            <a:ext cx="8229600" cy="465313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s-AR" sz="1600" dirty="0" smtClean="0">
                <a:latin typeface="Century Gothic" panose="020B0502020202020204" pitchFamily="34" charset="0"/>
              </a:rPr>
              <a:t>Utilizaremos en nuestro producto a elaborar el </a:t>
            </a:r>
            <a:r>
              <a:rPr lang="es-AR" sz="1600" b="1" u="sng" dirty="0" smtClean="0">
                <a:latin typeface="Century Gothic" panose="020B0502020202020204" pitchFamily="34" charset="0"/>
              </a:rPr>
              <a:t>ácido cítrico.</a:t>
            </a:r>
          </a:p>
          <a:p>
            <a:pPr algn="just">
              <a:lnSpc>
                <a:spcPct val="160000"/>
              </a:lnSpc>
            </a:pPr>
            <a:r>
              <a:rPr lang="es-AR" sz="1600" dirty="0" smtClean="0">
                <a:latin typeface="Century Gothic" panose="020B0502020202020204" pitchFamily="34" charset="0"/>
              </a:rPr>
              <a:t>El contenido de ácido varía entre las distintas clases de frutas y hortalizas.</a:t>
            </a:r>
          </a:p>
          <a:p>
            <a:pPr algn="just">
              <a:lnSpc>
                <a:spcPct val="160000"/>
              </a:lnSpc>
            </a:pPr>
            <a:r>
              <a:rPr lang="es-AR" sz="1600" dirty="0" smtClean="0">
                <a:latin typeface="Century Gothic" panose="020B0502020202020204" pitchFamily="34" charset="0"/>
              </a:rPr>
              <a:t>El </a:t>
            </a:r>
            <a:r>
              <a:rPr lang="es-AR" sz="1600" b="1" u="sng" dirty="0" smtClean="0">
                <a:latin typeface="Century Gothic" panose="020B0502020202020204" pitchFamily="34" charset="0"/>
              </a:rPr>
              <a:t>ácido cítrico</a:t>
            </a:r>
            <a:r>
              <a:rPr lang="es-AR" sz="1600" b="1" dirty="0" smtClean="0">
                <a:latin typeface="Century Gothic" panose="020B0502020202020204" pitchFamily="34" charset="0"/>
              </a:rPr>
              <a:t> </a:t>
            </a:r>
            <a:r>
              <a:rPr lang="es-AR" sz="1600" dirty="0" smtClean="0">
                <a:latin typeface="Century Gothic" panose="020B0502020202020204" pitchFamily="34" charset="0"/>
              </a:rPr>
              <a:t>es importante no solamente para conferir brillo al producto, sino también mejorar el sabor, y ayudar a prolongar su tiempo de vida útil. </a:t>
            </a:r>
          </a:p>
          <a:p>
            <a:pPr algn="just">
              <a:lnSpc>
                <a:spcPct val="160000"/>
              </a:lnSpc>
            </a:pPr>
            <a:r>
              <a:rPr lang="es-AR" sz="1600" dirty="0" smtClean="0">
                <a:latin typeface="Century Gothic" panose="020B0502020202020204" pitchFamily="34" charset="0"/>
              </a:rPr>
              <a:t>El </a:t>
            </a:r>
            <a:r>
              <a:rPr lang="es-AR" sz="1600" b="1" u="sng" dirty="0" smtClean="0">
                <a:latin typeface="Century Gothic" panose="020B0502020202020204" pitchFamily="34" charset="0"/>
              </a:rPr>
              <a:t>ácido cítrico </a:t>
            </a:r>
            <a:r>
              <a:rPr lang="es-AR" sz="1600" dirty="0" smtClean="0">
                <a:latin typeface="Century Gothic" panose="020B0502020202020204" pitchFamily="34" charset="0"/>
              </a:rPr>
              <a:t>se vende en forma comercial bajo la forma granulada y tiene un aspecto parecido al azúcar blanca, aunque también se puede utilizar el jugo de limón como fuente de ácido cítrico. </a:t>
            </a:r>
            <a:endParaRPr lang="es-AR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CONSERVANTES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86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AR" dirty="0" smtClean="0">
                <a:latin typeface="Century Gothic" panose="020B0502020202020204" pitchFamily="34" charset="0"/>
              </a:rPr>
              <a:t>Los conservantes son sustancias que se añaden a los alimentos para prevenir su deterioro, evitando de esta manera el desarrollo de microorganismos, principalmente hongos y levaduras. </a:t>
            </a:r>
          </a:p>
          <a:p>
            <a:pPr algn="just">
              <a:lnSpc>
                <a:spcPct val="150000"/>
              </a:lnSpc>
            </a:pPr>
            <a:r>
              <a:rPr lang="es-AR" dirty="0" smtClean="0">
                <a:latin typeface="Century Gothic" panose="020B0502020202020204" pitchFamily="34" charset="0"/>
              </a:rPr>
              <a:t>Los conservantes químicos más usados son el </a:t>
            </a:r>
            <a:r>
              <a:rPr lang="es-AR" b="1" i="1" dirty="0" smtClean="0">
                <a:latin typeface="Century Gothic" panose="020B0502020202020204" pitchFamily="34" charset="0"/>
              </a:rPr>
              <a:t>sorbato de potasio</a:t>
            </a:r>
            <a:r>
              <a:rPr lang="es-AR" dirty="0" smtClean="0">
                <a:latin typeface="Century Gothic" panose="020B0502020202020204" pitchFamily="34" charset="0"/>
              </a:rPr>
              <a:t> y el </a:t>
            </a:r>
            <a:r>
              <a:rPr lang="es-AR" b="1" i="1" dirty="0" smtClean="0">
                <a:latin typeface="Century Gothic" panose="020B0502020202020204" pitchFamily="34" charset="0"/>
              </a:rPr>
              <a:t>benzoato de sodio</a:t>
            </a:r>
            <a:r>
              <a:rPr lang="es-AR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AR" sz="2400" dirty="0"/>
          </a:p>
        </p:txBody>
      </p:sp>
      <p:pic>
        <p:nvPicPr>
          <p:cNvPr id="45058" name="Picture 2" descr="http://www.ru.all.biz/img/ru/catalog/1978621.jpeg?rr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465" y="4970252"/>
            <a:ext cx="2160241" cy="1695462"/>
          </a:xfrm>
          <a:prstGeom prst="rect">
            <a:avLst/>
          </a:prstGeom>
          <a:noFill/>
        </p:spPr>
      </p:pic>
      <p:pic>
        <p:nvPicPr>
          <p:cNvPr id="45060" name="Picture 4" descr="http://img.alibaba.com/photo/221587378/sodium_benzoate_bp98_sodium_benzo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62537"/>
            <a:ext cx="22288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3956"/>
            <a:ext cx="7797662" cy="1151965"/>
          </a:xfrm>
        </p:spPr>
        <p:txBody>
          <a:bodyPr/>
          <a:lstStyle/>
          <a:p>
            <a:pPr algn="ctr"/>
            <a:r>
              <a:rPr lang="es-ES_tradnl" dirty="0" smtClean="0"/>
              <a:t>CONSERVANTES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163" y="1052736"/>
            <a:ext cx="8892480" cy="58052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AR" sz="2400" dirty="0" smtClean="0"/>
              <a:t> </a:t>
            </a:r>
            <a:r>
              <a:rPr lang="es-AR" sz="1800" dirty="0" smtClean="0">
                <a:latin typeface="Century Gothic" panose="020B0502020202020204" pitchFamily="34" charset="0"/>
              </a:rPr>
              <a:t>El </a:t>
            </a:r>
            <a:r>
              <a:rPr lang="es-AR" sz="1800" b="1" i="1" dirty="0" smtClean="0">
                <a:latin typeface="Century Gothic" panose="020B0502020202020204" pitchFamily="34" charset="0"/>
              </a:rPr>
              <a:t>sorbato de potasio</a:t>
            </a:r>
            <a:r>
              <a:rPr lang="es-AR" sz="1800" b="1" dirty="0" smtClean="0">
                <a:latin typeface="Century Gothic" panose="020B0502020202020204" pitchFamily="34" charset="0"/>
              </a:rPr>
              <a:t> </a:t>
            </a:r>
            <a:r>
              <a:rPr lang="es-AR" sz="1800" dirty="0" smtClean="0">
                <a:latin typeface="Century Gothic" panose="020B0502020202020204" pitchFamily="34" charset="0"/>
              </a:rPr>
              <a:t>tiene mayor espectro de acción sobre microorganismos. Su costo es aproximadamente 5 veces más que el del benzoato de sodio.</a:t>
            </a:r>
          </a:p>
          <a:p>
            <a:pPr algn="just">
              <a:lnSpc>
                <a:spcPct val="150000"/>
              </a:lnSpc>
            </a:pPr>
            <a:r>
              <a:rPr lang="es-AR" sz="1800" dirty="0" smtClean="0">
                <a:latin typeface="Century Gothic" panose="020B0502020202020204" pitchFamily="34" charset="0"/>
              </a:rPr>
              <a:t> El </a:t>
            </a:r>
            <a:r>
              <a:rPr lang="es-AR" sz="1800" i="1" dirty="0" smtClean="0">
                <a:latin typeface="Century Gothic" panose="020B0502020202020204" pitchFamily="34" charset="0"/>
              </a:rPr>
              <a:t>benzoato de sodio</a:t>
            </a:r>
            <a:r>
              <a:rPr lang="es-AR" sz="1800" dirty="0" smtClean="0">
                <a:latin typeface="Century Gothic" panose="020B0502020202020204" pitchFamily="34" charset="0"/>
              </a:rPr>
              <a:t> actúa sobre hongos y levaduras, además es el más utilizado en la industria alimentaría por su menor costo, pero tiene un mayor grado de toxicidad sobre las personas; además en ciertas concentraciones produce cambios en el sabor del producto. </a:t>
            </a:r>
            <a:r>
              <a:rPr lang="es-A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cantidad permitida de cualquier conservante es en g/100 ml con un de máximo 0.05.</a:t>
            </a:r>
          </a:p>
          <a:p>
            <a:pPr algn="just">
              <a:lnSpc>
                <a:spcPct val="150000"/>
              </a:lnSpc>
            </a:pPr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SORBATOS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AR" sz="2600" dirty="0" smtClean="0">
                <a:latin typeface="Century Gothic" panose="020B0502020202020204" pitchFamily="34" charset="0"/>
              </a:rPr>
              <a:t>El ácido sórbico posee un amplio espectro de actividad contra los microorganismos, que incluyen las levaduras, mohos y bacterias y se utiliza, por tanto, para inhibir los contaminantes aeróbicos en los alimentos fermentados o acidificados. </a:t>
            </a:r>
          </a:p>
          <a:p>
            <a:pPr algn="just">
              <a:lnSpc>
                <a:spcPct val="150000"/>
              </a:lnSpc>
            </a:pPr>
            <a:r>
              <a:rPr lang="es-AR" sz="2600" dirty="0" smtClean="0">
                <a:latin typeface="Century Gothic" panose="020B0502020202020204" pitchFamily="34" charset="0"/>
              </a:rPr>
              <a:t>Este compuesto constituye un eficaz agente antimicrobiano a valores de pH inferiores a 6.</a:t>
            </a:r>
          </a:p>
          <a:p>
            <a:pPr algn="just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SORBATOS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AR" sz="2600" dirty="0" smtClean="0">
                <a:latin typeface="Century Gothic" panose="020B0502020202020204" pitchFamily="34" charset="0"/>
              </a:rPr>
              <a:t>Los sorbatos se utilizan en bebidas refrescantes, en repostería, pastelería y galletas, en derivados cárnicos, quesos , aceitunas en conserva, en postres lácteos con frutas, en mantequilla, margarina, mermeladas y en otros productos. </a:t>
            </a:r>
          </a:p>
          <a:p>
            <a:pPr algn="just">
              <a:lnSpc>
                <a:spcPct val="150000"/>
              </a:lnSpc>
            </a:pPr>
            <a:endParaRPr lang="es-AR" sz="26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600" dirty="0" smtClean="0">
                <a:latin typeface="Century Gothic" panose="020B0502020202020204" pitchFamily="34" charset="0"/>
              </a:rPr>
              <a:t>Cada vez se usan más en los alimentos los sorbatos en lugar de otros conservantes más tóxicos como el ácido benzoico. 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vainillina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89248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AR" dirty="0" smtClean="0">
                <a:latin typeface="Century Gothic" panose="020B0502020202020204" pitchFamily="34" charset="0"/>
              </a:rPr>
              <a:t>La </a:t>
            </a:r>
            <a:r>
              <a:rPr lang="es-AR" b="1" i="1" u="sng" dirty="0" smtClean="0">
                <a:latin typeface="Century Gothic" panose="020B0502020202020204" pitchFamily="34" charset="0"/>
              </a:rPr>
              <a:t>vainilla</a:t>
            </a:r>
            <a:r>
              <a:rPr lang="es-AR" i="1" u="sng" dirty="0" smtClean="0">
                <a:latin typeface="Century Gothic" panose="020B0502020202020204" pitchFamily="34" charset="0"/>
              </a:rPr>
              <a:t> o </a:t>
            </a:r>
            <a:r>
              <a:rPr lang="es-AR" b="1" i="1" u="sng" dirty="0" smtClean="0">
                <a:latin typeface="Century Gothic" panose="020B0502020202020204" pitchFamily="34" charset="0"/>
              </a:rPr>
              <a:t>vainillina</a:t>
            </a:r>
            <a:r>
              <a:rPr lang="es-AR" dirty="0" smtClean="0">
                <a:latin typeface="Century Gothic" panose="020B0502020202020204" pitchFamily="34" charset="0"/>
              </a:rPr>
              <a:t> es un compuesto   orgánico primario de la vaina de la vainilla.</a:t>
            </a:r>
          </a:p>
          <a:p>
            <a:pPr algn="just">
              <a:lnSpc>
                <a:spcPct val="150000"/>
              </a:lnSpc>
            </a:pPr>
            <a:r>
              <a:rPr lang="es-AR" dirty="0" smtClean="0">
                <a:latin typeface="Century Gothic" panose="020B0502020202020204" pitchFamily="34" charset="0"/>
              </a:rPr>
              <a:t>La vainilla sintética se emplea como agente saborizante en alimentos, bebidas y elementos farmacéuticos. Es una de las sustancias olorosas más apreciadas para crear aromas artificiales. </a:t>
            </a:r>
          </a:p>
          <a:p>
            <a:pPr algn="just">
              <a:lnSpc>
                <a:spcPct val="150000"/>
              </a:lnSpc>
            </a:pPr>
            <a:r>
              <a:rPr lang="es-AR" dirty="0" smtClean="0">
                <a:latin typeface="Century Gothic" panose="020B0502020202020204" pitchFamily="34" charset="0"/>
              </a:rPr>
              <a:t>Es un compuesto cristalino de color blanco soluble en cloroformo y éter.</a:t>
            </a:r>
          </a:p>
          <a:p>
            <a:pPr algn="just">
              <a:lnSpc>
                <a:spcPct val="150000"/>
              </a:lnSpc>
            </a:pP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vainillina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511493" y="1480571"/>
            <a:ext cx="7796030" cy="22336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AR" sz="2400" dirty="0" smtClean="0">
                <a:latin typeface="Century Gothic" panose="020B0502020202020204" pitchFamily="34" charset="0"/>
              </a:rPr>
              <a:t>La vainillina, sea natural o artificial, se debe mantener en los envases de cristal herméticos y se deben guardar en un lugar fresco y seco.</a:t>
            </a:r>
            <a:endParaRPr lang="es-AR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encrypted-tbn3.gstatic.com/images?q=tbn:ANd9GcT9h-7GsWPUGy7jqX8jVRdOqDk39LHdSugySUcwgx3gStgkpKhT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3528392" cy="299335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Xf1NqCAY6YE3vhfWadOOneLBN-bYhVt_cfP7fagcF6hHRcF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acidulantes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676456" cy="45259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s-AR" sz="2400" dirty="0" smtClean="0"/>
              <a:t>La acidez de la pulpa de un fruto se eleva agregando acidulantes; siendo los más usados los ácidos fosfórico, tartárico, cítrico y málico. Los usos de estos ácidos son:</a:t>
            </a:r>
          </a:p>
          <a:p>
            <a:pPr>
              <a:lnSpc>
                <a:spcPct val="150000"/>
              </a:lnSpc>
            </a:pPr>
            <a:r>
              <a:rPr lang="es-AR" sz="2400" dirty="0" smtClean="0"/>
              <a:t>• </a:t>
            </a:r>
            <a:r>
              <a:rPr lang="es-AR" sz="2400" i="1" u="sng" dirty="0" smtClean="0"/>
              <a:t>Ácido fosfórico</a:t>
            </a:r>
            <a:r>
              <a:rPr lang="es-AR" sz="2400" dirty="0" smtClean="0"/>
              <a:t>: debe ser agregado cuando el sabor dulce es el distintivo deseado de un producto.</a:t>
            </a:r>
          </a:p>
          <a:p>
            <a:pPr>
              <a:lnSpc>
                <a:spcPct val="150000"/>
              </a:lnSpc>
            </a:pPr>
            <a:r>
              <a:rPr lang="es-AR" sz="2400" dirty="0" smtClean="0"/>
              <a:t>• </a:t>
            </a:r>
            <a:r>
              <a:rPr lang="es-AR" sz="2400" i="1" u="sng" dirty="0" smtClean="0"/>
              <a:t>El ácido tartárico</a:t>
            </a:r>
            <a:r>
              <a:rPr lang="es-AR" sz="2400" dirty="0" smtClean="0"/>
              <a:t>: ligeramente amargo.</a:t>
            </a:r>
          </a:p>
          <a:p>
            <a:pPr>
              <a:lnSpc>
                <a:spcPct val="150000"/>
              </a:lnSpc>
            </a:pP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CONSERVANTES</a:t>
            </a:r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2400" i="1" u="sng" dirty="0" smtClean="0"/>
              <a:t>El ácido cítrico</a:t>
            </a:r>
            <a:r>
              <a:rPr lang="es-AR" sz="2400" dirty="0" smtClean="0"/>
              <a:t>: se caracteriza por un agudo sabor ácido</a:t>
            </a:r>
            <a:r>
              <a:rPr lang="es-AR" sz="2400" dirty="0" smtClean="0"/>
              <a:t>.</a:t>
            </a:r>
            <a:endParaRPr lang="es-ES_tradnl" sz="2400" dirty="0" smtClean="0"/>
          </a:p>
          <a:p>
            <a:pPr>
              <a:lnSpc>
                <a:spcPct val="150000"/>
              </a:lnSpc>
            </a:pPr>
            <a:endParaRPr lang="es-ES_tradnl" sz="2400" dirty="0" smtClean="0"/>
          </a:p>
          <a:p>
            <a:pPr>
              <a:lnSpc>
                <a:spcPct val="150000"/>
              </a:lnSpc>
            </a:pPr>
            <a:endParaRPr lang="es-ES_tradnl" sz="2400" dirty="0" smtClean="0"/>
          </a:p>
          <a:p>
            <a:pPr>
              <a:lnSpc>
                <a:spcPct val="150000"/>
              </a:lnSpc>
            </a:pPr>
            <a:endParaRPr lang="es-AR" sz="2400" dirty="0" smtClean="0"/>
          </a:p>
          <a:p>
            <a:pPr>
              <a:lnSpc>
                <a:spcPct val="150000"/>
              </a:lnSpc>
            </a:pPr>
            <a:endParaRPr lang="es-AR" sz="2400" dirty="0"/>
          </a:p>
          <a:p>
            <a:pPr>
              <a:lnSpc>
                <a:spcPct val="150000"/>
              </a:lnSpc>
            </a:pPr>
            <a:r>
              <a:rPr lang="es-AR" sz="2400" dirty="0" smtClean="0"/>
              <a:t> </a:t>
            </a:r>
            <a:r>
              <a:rPr lang="es-AR" sz="2400" i="1" u="sng" dirty="0" smtClean="0"/>
              <a:t>El ácido málico</a:t>
            </a:r>
            <a:r>
              <a:rPr lang="es-AR" sz="2400" dirty="0" smtClean="0"/>
              <a:t>: da un sabor ácido suave que permanece.</a:t>
            </a:r>
          </a:p>
          <a:p>
            <a:endParaRPr lang="es-AR" sz="2800" dirty="0" smtClean="0"/>
          </a:p>
          <a:p>
            <a:endParaRPr lang="es-AR" dirty="0"/>
          </a:p>
        </p:txBody>
      </p:sp>
      <p:pic>
        <p:nvPicPr>
          <p:cNvPr id="41986" name="Picture 2" descr="http://4.bp.blogspot.com/-R5QmVkYAFvY/UYUJE6OyzrI/AAAAAAAAABg/mFKTOY2OPe8/s1600/Que+tiene+lo+que+como+E-330+(Acido+citric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376264" cy="199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3327</TotalTime>
  <Words>460</Words>
  <Application>Microsoft Office PowerPoint</Application>
  <PresentationFormat>Presentación en pantalla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Impact</vt:lpstr>
      <vt:lpstr>Evento principal</vt:lpstr>
      <vt:lpstr>MÉTODOS AVANZADOS DE ELABORACIÓN Y PROCESAMIENTO</vt:lpstr>
      <vt:lpstr>CONSERVANTES</vt:lpstr>
      <vt:lpstr>CONSERVANTES</vt:lpstr>
      <vt:lpstr>SORBATOS</vt:lpstr>
      <vt:lpstr>SORBATOS</vt:lpstr>
      <vt:lpstr>vainillina</vt:lpstr>
      <vt:lpstr>vainillina</vt:lpstr>
      <vt:lpstr>acidulantes</vt:lpstr>
      <vt:lpstr>CONSERVANTES</vt:lpstr>
      <vt:lpstr>CONSERVANTES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IV- MÉTODOS AVANZADOS DE ELABORACIÓN Y PROCESAMIENTO</dc:title>
  <dc:creator>WinuE</dc:creator>
  <cp:lastModifiedBy>Full name</cp:lastModifiedBy>
  <cp:revision>104</cp:revision>
  <dcterms:created xsi:type="dcterms:W3CDTF">2009-05-13T17:51:47Z</dcterms:created>
  <dcterms:modified xsi:type="dcterms:W3CDTF">2021-06-25T12:22:10Z</dcterms:modified>
</cp:coreProperties>
</file>