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sldIdLst>
    <p:sldId id="256" r:id="rId3"/>
    <p:sldId id="257" r:id="rId4"/>
    <p:sldId id="258" r:id="rId5"/>
    <p:sldId id="259" r:id="rId6"/>
    <p:sldId id="260" r:id="rId7"/>
    <p:sldId id="261" r:id="rId8"/>
    <p:sldId id="279" r:id="rId9"/>
    <p:sldId id="280" r:id="rId10"/>
    <p:sldId id="275" r:id="rId11"/>
    <p:sldId id="281" r:id="rId12"/>
    <p:sldId id="278" r:id="rId13"/>
    <p:sldId id="276" r:id="rId14"/>
    <p:sldId id="277" r:id="rId15"/>
    <p:sldId id="283" r:id="rId16"/>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19" name="18 Marcador de pie de página"/>
          <p:cNvSpPr>
            <a:spLocks noGrp="1"/>
          </p:cNvSpPr>
          <p:nvPr>
            <p:ph type="ftr" sz="quarter" idx="11"/>
          </p:nvPr>
        </p:nvSpPr>
        <p:spPr/>
        <p:txBody>
          <a:bodyPr/>
          <a:lstStyle/>
          <a:p>
            <a:endParaRPr lang="es-ES_tradnl"/>
          </a:p>
        </p:txBody>
      </p:sp>
      <p:sp>
        <p:nvSpPr>
          <p:cNvPr id="27" name="26 Marcador de número de diapositiva"/>
          <p:cNvSpPr>
            <a:spLocks noGrp="1"/>
          </p:cNvSpPr>
          <p:nvPr>
            <p:ph type="sldNum" sz="quarter" idx="12"/>
          </p:nvPr>
        </p:nvSpPr>
        <p:spPr/>
        <p:txBody>
          <a:bodyPr/>
          <a:lstStyle/>
          <a:p>
            <a:fld id="{25BECE3B-8B13-4E4D-AAA0-BB9DA327A54C}" type="slidenum">
              <a:rPr lang="es-ES_tradnl" smtClean="0"/>
              <a:pPr/>
              <a:t>‹Nº›</a:t>
            </a:fld>
            <a:endParaRPr lang="es-ES_tradnl"/>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25BECE3B-8B13-4E4D-AAA0-BB9DA327A54C}" type="slidenum">
              <a:rPr lang="es-ES_tradnl" smtClean="0"/>
              <a:pPr/>
              <a:t>‹Nº›</a:t>
            </a:fld>
            <a:endParaRPr lang="es-ES_tradnl"/>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25BECE3B-8B13-4E4D-AAA0-BB9DA327A54C}" type="slidenum">
              <a:rPr lang="es-ES_tradnl" smtClean="0"/>
              <a:pPr/>
              <a:t>‹Nº›</a:t>
            </a:fld>
            <a:endParaRPr lang="es-ES_tradnl"/>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CAAAC3B5-ADC0-4685-9EB5-0D85FD88FE3A}" type="datetimeFigureOut">
              <a:rPr lang="es-ES_tradnl" smtClean="0"/>
              <a:pPr/>
              <a:t>13/06/2021</a:t>
            </a:fld>
            <a:endParaRPr lang="es-ES_tradnl"/>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s-ES_tradnl"/>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25BECE3B-8B13-4E4D-AAA0-BB9DA327A54C}" type="slidenum">
              <a:rPr lang="es-ES_tradnl" smtClean="0"/>
              <a:pPr/>
              <a:t>‹Nº›</a:t>
            </a:fld>
            <a:endParaRPr lang="es-ES_tradnl"/>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9203025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22846779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220483454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251901553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514352" y="2861733"/>
            <a:ext cx="3816534"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4495477" y="2861733"/>
            <a:ext cx="3816535"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174043478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315834928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73385563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149772104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25BECE3B-8B13-4E4D-AAA0-BB9DA327A54C}" type="slidenum">
              <a:rPr lang="es-ES_tradnl" smtClean="0"/>
              <a:pPr/>
              <a:t>‹Nº›</a:t>
            </a:fld>
            <a:endParaRPr lang="es-ES_tradnl"/>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211860714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35373070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550497293"/>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5BECE3B-8B13-4E4D-AAA0-BB9DA327A54C}" type="slidenum">
              <a:rPr lang="es-ES_tradnl" smtClean="0"/>
              <a:pPr/>
              <a:t>‹Nº›</a:t>
            </a:fld>
            <a:endParaRPr lang="es-ES_tradnl"/>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2148249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180001539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1598002252"/>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324992777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44195005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133907944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5" name="4 Marcador de pie de página"/>
          <p:cNvSpPr>
            <a:spLocks noGrp="1"/>
          </p:cNvSpPr>
          <p:nvPr>
            <p:ph type="ftr" sz="quarter" idx="11"/>
          </p:nvPr>
        </p:nvSpPr>
        <p:spPr/>
        <p:txBody>
          <a:bodyPr/>
          <a:lstStyle/>
          <a:p>
            <a:endParaRPr lang="es-ES_tradnl"/>
          </a:p>
        </p:txBody>
      </p:sp>
      <p:sp>
        <p:nvSpPr>
          <p:cNvPr id="6" name="5 Marcador de número de diapositiva"/>
          <p:cNvSpPr>
            <a:spLocks noGrp="1"/>
          </p:cNvSpPr>
          <p:nvPr>
            <p:ph type="sldNum" sz="quarter" idx="12"/>
          </p:nvPr>
        </p:nvSpPr>
        <p:spPr/>
        <p:txBody>
          <a:bodyPr/>
          <a:lstStyle/>
          <a:p>
            <a:fld id="{25BECE3B-8B13-4E4D-AAA0-BB9DA327A54C}" type="slidenum">
              <a:rPr lang="es-ES_tradnl" smtClean="0"/>
              <a:pPr/>
              <a:t>‹Nº›</a:t>
            </a:fld>
            <a:endParaRPr lang="es-ES_tradnl"/>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25BECE3B-8B13-4E4D-AAA0-BB9DA327A54C}" type="slidenum">
              <a:rPr lang="es-ES_tradnl" smtClean="0"/>
              <a:pPr/>
              <a:t>‹Nº›</a:t>
            </a:fld>
            <a:endParaRPr lang="es-ES_tradnl"/>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8" name="7 Marcador de pie de página"/>
          <p:cNvSpPr>
            <a:spLocks noGrp="1"/>
          </p:cNvSpPr>
          <p:nvPr>
            <p:ph type="ftr" sz="quarter" idx="11"/>
          </p:nvPr>
        </p:nvSpPr>
        <p:spPr/>
        <p:txBody>
          <a:bodyPr/>
          <a:lstStyle/>
          <a:p>
            <a:endParaRPr lang="es-ES_tradnl"/>
          </a:p>
        </p:txBody>
      </p:sp>
      <p:sp>
        <p:nvSpPr>
          <p:cNvPr id="9" name="8 Marcador de número de diapositiva"/>
          <p:cNvSpPr>
            <a:spLocks noGrp="1"/>
          </p:cNvSpPr>
          <p:nvPr>
            <p:ph type="sldNum" sz="quarter" idx="12"/>
          </p:nvPr>
        </p:nvSpPr>
        <p:spPr/>
        <p:txBody>
          <a:bodyPr/>
          <a:lstStyle/>
          <a:p>
            <a:fld id="{25BECE3B-8B13-4E4D-AAA0-BB9DA327A54C}" type="slidenum">
              <a:rPr lang="es-ES_tradnl" smtClean="0"/>
              <a:pPr/>
              <a:t>‹Nº›</a:t>
            </a:fld>
            <a:endParaRPr lang="es-ES_tradnl"/>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4" name="3 Marcador de pie de página"/>
          <p:cNvSpPr>
            <a:spLocks noGrp="1"/>
          </p:cNvSpPr>
          <p:nvPr>
            <p:ph type="ftr" sz="quarter" idx="11"/>
          </p:nvPr>
        </p:nvSpPr>
        <p:spPr/>
        <p:txBody>
          <a:bodyPr/>
          <a:lstStyle/>
          <a:p>
            <a:endParaRPr lang="es-ES_tradnl"/>
          </a:p>
        </p:txBody>
      </p:sp>
      <p:sp>
        <p:nvSpPr>
          <p:cNvPr id="5" name="4 Marcador de número de diapositiva"/>
          <p:cNvSpPr>
            <a:spLocks noGrp="1"/>
          </p:cNvSpPr>
          <p:nvPr>
            <p:ph type="sldNum" sz="quarter" idx="12"/>
          </p:nvPr>
        </p:nvSpPr>
        <p:spPr/>
        <p:txBody>
          <a:bodyPr/>
          <a:lstStyle/>
          <a:p>
            <a:fld id="{25BECE3B-8B13-4E4D-AAA0-BB9DA327A54C}" type="slidenum">
              <a:rPr lang="es-ES_tradnl" smtClean="0"/>
              <a:pPr/>
              <a:t>‹Nº›</a:t>
            </a:fld>
            <a:endParaRPr lang="es-ES_tradnl"/>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3" name="2 Marcador de pie de página"/>
          <p:cNvSpPr>
            <a:spLocks noGrp="1"/>
          </p:cNvSpPr>
          <p:nvPr>
            <p:ph type="ftr" sz="quarter" idx="11"/>
          </p:nvPr>
        </p:nvSpPr>
        <p:spPr/>
        <p:txBody>
          <a:bodyPr/>
          <a:lstStyle/>
          <a:p>
            <a:endParaRPr lang="es-ES_tradnl"/>
          </a:p>
        </p:txBody>
      </p:sp>
      <p:sp>
        <p:nvSpPr>
          <p:cNvPr id="4" name="3 Marcador de número de diapositiva"/>
          <p:cNvSpPr>
            <a:spLocks noGrp="1"/>
          </p:cNvSpPr>
          <p:nvPr>
            <p:ph type="sldNum" sz="quarter" idx="12"/>
          </p:nvPr>
        </p:nvSpPr>
        <p:spPr/>
        <p:txBody>
          <a:bodyPr/>
          <a:lstStyle/>
          <a:p>
            <a:fld id="{25BECE3B-8B13-4E4D-AAA0-BB9DA327A54C}" type="slidenum">
              <a:rPr lang="es-ES_tradnl" smtClean="0"/>
              <a:pPr/>
              <a:t>‹Nº›</a:t>
            </a:fld>
            <a:endParaRPr lang="es-ES_tradnl"/>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p:txBody>
          <a:bodyPr/>
          <a:lstStyle/>
          <a:p>
            <a:fld id="{25BECE3B-8B13-4E4D-AAA0-BB9DA327A54C}" type="slidenum">
              <a:rPr lang="es-ES_tradnl" smtClean="0"/>
              <a:pPr/>
              <a:t>‹Nº›</a:t>
            </a:fld>
            <a:endParaRPr lang="es-ES_tradnl"/>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CAAAC3B5-ADC0-4685-9EB5-0D85FD88FE3A}" type="datetimeFigureOut">
              <a:rPr lang="es-ES_tradnl" smtClean="0"/>
              <a:pPr/>
              <a:t>13/06/2021</a:t>
            </a:fld>
            <a:endParaRPr lang="es-ES_tradnl"/>
          </a:p>
        </p:txBody>
      </p:sp>
      <p:sp>
        <p:nvSpPr>
          <p:cNvPr id="6" name="5 Marcador de pie de página"/>
          <p:cNvSpPr>
            <a:spLocks noGrp="1"/>
          </p:cNvSpPr>
          <p:nvPr>
            <p:ph type="ftr" sz="quarter" idx="11"/>
          </p:nvPr>
        </p:nvSpPr>
        <p:spPr/>
        <p:txBody>
          <a:bodyPr/>
          <a:lstStyle/>
          <a:p>
            <a:endParaRPr lang="es-ES_tradnl"/>
          </a:p>
        </p:txBody>
      </p:sp>
      <p:sp>
        <p:nvSpPr>
          <p:cNvPr id="7" name="6 Marcador de número de diapositiva"/>
          <p:cNvSpPr>
            <a:spLocks noGrp="1"/>
          </p:cNvSpPr>
          <p:nvPr>
            <p:ph type="sldNum" sz="quarter" idx="12"/>
          </p:nvPr>
        </p:nvSpPr>
        <p:spPr>
          <a:xfrm>
            <a:off x="8077200" y="6356350"/>
            <a:ext cx="609600" cy="365125"/>
          </a:xfrm>
        </p:spPr>
        <p:txBody>
          <a:bodyPr/>
          <a:lstStyle/>
          <a:p>
            <a:fld id="{25BECE3B-8B13-4E4D-AAA0-BB9DA327A54C}" type="slidenum">
              <a:rPr lang="es-ES_tradnl" smtClean="0"/>
              <a:pPr/>
              <a:t>‹Nº›</a:t>
            </a:fld>
            <a:endParaRPr lang="es-ES_tradnl"/>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AAAC3B5-ADC0-4685-9EB5-0D85FD88FE3A}" type="datetimeFigureOut">
              <a:rPr lang="es-ES_tradnl" smtClean="0"/>
              <a:pPr/>
              <a:t>13/06/2021</a:t>
            </a:fld>
            <a:endParaRPr lang="es-ES_tradnl"/>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_tradnl"/>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BECE3B-8B13-4E4D-AAA0-BB9DA327A54C}" type="slidenum">
              <a:rPr lang="es-ES_tradnl" smtClean="0"/>
              <a:pPr/>
              <a:t>‹Nº›</a:t>
            </a:fld>
            <a:endParaRPr lang="es-ES_tradnl"/>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dir="u"/>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CAAAC3B5-ADC0-4685-9EB5-0D85FD88FE3A}" type="datetimeFigureOut">
              <a:rPr lang="es-ES_tradnl" smtClean="0"/>
              <a:pPr/>
              <a:t>13/06/2021</a:t>
            </a:fld>
            <a:endParaRPr lang="es-ES_tradnl"/>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s-ES_tradnl"/>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25BECE3B-8B13-4E4D-AAA0-BB9DA327A54C}" type="slidenum">
              <a:rPr lang="es-ES_tradnl" smtClean="0"/>
              <a:pPr/>
              <a:t>‹Nº›</a:t>
            </a:fld>
            <a:endParaRPr lang="es-ES_tradnl"/>
          </a:p>
        </p:txBody>
      </p:sp>
    </p:spTree>
    <p:extLst>
      <p:ext uri="{BB962C8B-B14F-4D97-AF65-F5344CB8AC3E}">
        <p14:creationId xmlns:p14="http://schemas.microsoft.com/office/powerpoint/2010/main" val="293466045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ransition spd="slow">
    <p:push dir="u"/>
  </p:transition>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88640"/>
            <a:ext cx="7620954" cy="2143140"/>
          </a:xfrm>
        </p:spPr>
        <p:txBody>
          <a:bodyPr>
            <a:noAutofit/>
          </a:bodyPr>
          <a:lstStyle/>
          <a:p>
            <a:pPr algn="ctr"/>
            <a:r>
              <a:rPr lang="es-ES_tradnl" sz="4000" b="1" dirty="0" smtClean="0">
                <a:solidFill>
                  <a:schemeClr val="tx1"/>
                </a:solidFill>
              </a:rPr>
              <a:t>MÉTODOS AVANZADOS DE ELABORACIÓN Y PROCESAMIENTO</a:t>
            </a:r>
            <a:endParaRPr lang="es-ES_tradnl" sz="4000" b="1" dirty="0">
              <a:solidFill>
                <a:schemeClr val="tx1"/>
              </a:solidFill>
            </a:endParaRPr>
          </a:p>
        </p:txBody>
      </p:sp>
      <p:pic>
        <p:nvPicPr>
          <p:cNvPr id="31746" name="Picture 2" descr="http://www.solucionespracticas.org.pe/fotos/almibar.jpg"/>
          <p:cNvPicPr>
            <a:picLocks noChangeAspect="1" noChangeArrowheads="1"/>
          </p:cNvPicPr>
          <p:nvPr/>
        </p:nvPicPr>
        <p:blipFill>
          <a:blip r:embed="rId2" cstate="print"/>
          <a:srcRect/>
          <a:stretch>
            <a:fillRect/>
          </a:stretch>
        </p:blipFill>
        <p:spPr bwMode="auto">
          <a:xfrm>
            <a:off x="2915816" y="2564904"/>
            <a:ext cx="2606080" cy="16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p:cNvSpPr txBox="1"/>
          <p:nvPr/>
        </p:nvSpPr>
        <p:spPr>
          <a:xfrm>
            <a:off x="3563888" y="4193704"/>
            <a:ext cx="2160240" cy="584775"/>
          </a:xfrm>
          <a:prstGeom prst="rect">
            <a:avLst/>
          </a:prstGeom>
          <a:noFill/>
        </p:spPr>
        <p:txBody>
          <a:bodyPr wrap="square" rtlCol="0">
            <a:spAutoFit/>
          </a:bodyPr>
          <a:lstStyle/>
          <a:p>
            <a:r>
              <a:rPr lang="es-AR" sz="3200" dirty="0" smtClean="0"/>
              <a:t>P.P.1</a:t>
            </a:r>
            <a:endParaRPr lang="en-US" sz="3200" dirty="0"/>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95736" y="260648"/>
            <a:ext cx="4872469" cy="6858000"/>
          </a:xfrm>
          <a:prstGeom prst="rect">
            <a:avLst/>
          </a:prstGeom>
        </p:spPr>
      </p:pic>
      <p:sp>
        <p:nvSpPr>
          <p:cNvPr id="3" name="2 Marcador de contenido"/>
          <p:cNvSpPr>
            <a:spLocks noGrp="1"/>
          </p:cNvSpPr>
          <p:nvPr>
            <p:ph sz="quarter" idx="13"/>
          </p:nvPr>
        </p:nvSpPr>
        <p:spPr>
          <a:xfrm>
            <a:off x="323528" y="1484784"/>
            <a:ext cx="8443914" cy="3651888"/>
          </a:xfrm>
        </p:spPr>
        <p:txBody>
          <a:bodyPr>
            <a:noAutofit/>
          </a:bodyPr>
          <a:lstStyle/>
          <a:p>
            <a:pPr marL="0" indent="0" algn="just">
              <a:buNone/>
            </a:pPr>
            <a:r>
              <a:rPr lang="es-ES_tradnl" sz="2800" dirty="0" smtClean="0">
                <a:latin typeface="Arial Narrow" pitchFamily="34" charset="0"/>
              </a:rPr>
              <a:t>Las </a:t>
            </a:r>
            <a:r>
              <a:rPr lang="es-ES_tradnl" sz="2800" b="1" dirty="0" smtClean="0">
                <a:latin typeface="Arial Narrow" pitchFamily="34" charset="0"/>
              </a:rPr>
              <a:t>tecnologías combinadas </a:t>
            </a:r>
            <a:r>
              <a:rPr lang="es-ES_tradnl" sz="2800" dirty="0" smtClean="0">
                <a:latin typeface="Arial Narrow" pitchFamily="34" charset="0"/>
              </a:rPr>
              <a:t>pueden ser vistas como técnicas de conservación intermediarias que permiten la reutilización posterior de frutas u hortalizas </a:t>
            </a:r>
            <a:r>
              <a:rPr lang="es-ES_tradnl" sz="2800" dirty="0" err="1" smtClean="0">
                <a:latin typeface="Arial Narrow" pitchFamily="34" charset="0"/>
              </a:rPr>
              <a:t>semiprocesadas</a:t>
            </a:r>
            <a:r>
              <a:rPr lang="es-ES_tradnl" sz="2800" dirty="0" smtClean="0">
                <a:latin typeface="Arial Narrow" pitchFamily="34" charset="0"/>
              </a:rPr>
              <a:t> por métodos de procesamiento convencionales para producir jugos, mermeladas, dulces, néctares y otros productos.</a:t>
            </a:r>
            <a:endParaRPr lang="es-ES_tradnl" sz="2800" dirty="0">
              <a:latin typeface="Arial Narrow" pitchFamily="34" charset="0"/>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383435"/>
            <a:ext cx="7553325" cy="5031528"/>
          </a:xfrm>
          <a:prstGeom prst="rect">
            <a:avLst/>
          </a:prstGeom>
        </p:spPr>
      </p:pic>
      <p:sp>
        <p:nvSpPr>
          <p:cNvPr id="3" name="2 Marcador de contenido"/>
          <p:cNvSpPr>
            <a:spLocks noGrp="1"/>
          </p:cNvSpPr>
          <p:nvPr>
            <p:ph sz="quarter" idx="13"/>
          </p:nvPr>
        </p:nvSpPr>
        <p:spPr>
          <a:xfrm>
            <a:off x="107504" y="692696"/>
            <a:ext cx="8426774" cy="2520280"/>
          </a:xfrm>
        </p:spPr>
        <p:style>
          <a:lnRef idx="2">
            <a:schemeClr val="dk1"/>
          </a:lnRef>
          <a:fillRef idx="1">
            <a:schemeClr val="lt1"/>
          </a:fillRef>
          <a:effectRef idx="0">
            <a:schemeClr val="dk1"/>
          </a:effectRef>
          <a:fontRef idx="minor">
            <a:schemeClr val="dk1"/>
          </a:fontRef>
        </p:style>
        <p:txBody>
          <a:bodyPr>
            <a:normAutofit/>
          </a:bodyPr>
          <a:lstStyle/>
          <a:p>
            <a:pPr marL="457200" lvl="1" indent="0" algn="just">
              <a:buNone/>
            </a:pPr>
            <a:r>
              <a:rPr lang="es-ES_tradnl" sz="2000" b="1" dirty="0" smtClean="0">
                <a:latin typeface="Arial Narrow" pitchFamily="34" charset="0"/>
              </a:rPr>
              <a:t>como una herramienta para mejorar la calidad de productos de larga vida útil, sin disminuir su estabilidad microbiológica (por ejemplo el uso de coadyuvantes al calor para reducir la severidad de los tratamientos térmicos en los procesos de esterilización);</a:t>
            </a:r>
            <a:endParaRPr lang="es-ES_tradnl" sz="2000" b="1" dirty="0">
              <a:latin typeface="Arial Narrow" pitchFamily="34" charset="0"/>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17608" y="3789040"/>
            <a:ext cx="3809671" cy="2535163"/>
          </a:xfrm>
          <a:prstGeom prst="rect">
            <a:avLst/>
          </a:prstGeom>
        </p:spPr>
      </p:pic>
      <p:sp>
        <p:nvSpPr>
          <p:cNvPr id="3" name="2 Marcador de contenido"/>
          <p:cNvSpPr>
            <a:spLocks noGrp="1"/>
          </p:cNvSpPr>
          <p:nvPr>
            <p:ph sz="quarter" idx="13"/>
          </p:nvPr>
        </p:nvSpPr>
        <p:spPr>
          <a:xfrm>
            <a:off x="251520" y="332656"/>
            <a:ext cx="8569650" cy="5374950"/>
          </a:xfrm>
        </p:spPr>
        <p:txBody>
          <a:bodyPr>
            <a:normAutofit/>
          </a:bodyPr>
          <a:lstStyle/>
          <a:p>
            <a:pPr>
              <a:buNone/>
            </a:pPr>
            <a:r>
              <a:rPr lang="es-ES_tradnl" sz="2400" dirty="0" smtClean="0">
                <a:latin typeface="Arial Narrow" pitchFamily="34" charset="0"/>
              </a:rPr>
              <a:t>Para seleccionar las combinaciones de los factores que aseguren la estabilidad de las frutas, deben tenerse en cuenta los siguientes puntos:</a:t>
            </a:r>
          </a:p>
          <a:p>
            <a:pPr lvl="1"/>
            <a:r>
              <a:rPr lang="es-ES_tradnl" sz="2400" b="1" dirty="0" smtClean="0">
                <a:latin typeface="Arial Narrow" pitchFamily="34" charset="0"/>
              </a:rPr>
              <a:t>los tipos de microorganismos que pueden estar presentes y pueden crecer;</a:t>
            </a:r>
          </a:p>
          <a:p>
            <a:pPr lvl="1"/>
            <a:r>
              <a:rPr lang="es-ES_tradnl" sz="2400" b="1" dirty="0" smtClean="0">
                <a:latin typeface="Arial Narrow" pitchFamily="34" charset="0"/>
              </a:rPr>
              <a:t>las reacciones bioquímicas y </a:t>
            </a:r>
            <a:r>
              <a:rPr lang="es-ES_tradnl" sz="2400" b="1" dirty="0" err="1" smtClean="0">
                <a:latin typeface="Arial Narrow" pitchFamily="34" charset="0"/>
              </a:rPr>
              <a:t>físicoquímicas</a:t>
            </a:r>
            <a:r>
              <a:rPr lang="es-ES_tradnl" sz="2400" b="1" dirty="0" smtClean="0">
                <a:latin typeface="Arial Narrow" pitchFamily="34" charset="0"/>
              </a:rPr>
              <a:t> que pueden deteriorar la calidad del producto;</a:t>
            </a:r>
          </a:p>
          <a:p>
            <a:pPr lvl="1"/>
            <a:r>
              <a:rPr lang="es-ES_tradnl" sz="2400" b="1" dirty="0" smtClean="0">
                <a:latin typeface="Arial Narrow" pitchFamily="34" charset="0"/>
              </a:rPr>
              <a:t>la infraestructura disponible para la elaboración y el almacenamiento;</a:t>
            </a:r>
          </a:p>
          <a:p>
            <a:pPr lvl="1"/>
            <a:r>
              <a:rPr lang="es-ES_tradnl" sz="2400" b="1" dirty="0" smtClean="0">
                <a:latin typeface="Arial Narrow" pitchFamily="34" charset="0"/>
              </a:rPr>
              <a:t>las propiedades sensoriales, la vida útil y el tipo de envasado deseado.</a:t>
            </a:r>
            <a:endParaRPr lang="es-ES_tradnl" sz="2400" b="1" dirty="0">
              <a:latin typeface="Arial Narrow" pitchFamily="34" charset="0"/>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sz="quarter" idx="13"/>
          </p:nvPr>
        </p:nvSpPr>
        <p:spPr>
          <a:xfrm>
            <a:off x="179512" y="260648"/>
            <a:ext cx="8372504" cy="5085184"/>
          </a:xfrm>
        </p:spPr>
        <p:txBody>
          <a:bodyPr>
            <a:normAutofit/>
          </a:bodyPr>
          <a:lstStyle/>
          <a:p>
            <a:pPr marL="0" indent="0">
              <a:buNone/>
            </a:pPr>
            <a:r>
              <a:rPr lang="es-ES_tradnl" dirty="0" smtClean="0">
                <a:latin typeface="Arial Narrow" pitchFamily="34" charset="0"/>
              </a:rPr>
              <a:t>Estas técnicas de conservación presentan las siguientes características:</a:t>
            </a:r>
          </a:p>
          <a:p>
            <a:pPr marL="0" indent="0">
              <a:buNone/>
            </a:pPr>
            <a:endParaRPr lang="es-ES_tradnl" dirty="0" smtClean="0">
              <a:latin typeface="Arial Narrow" pitchFamily="34" charset="0"/>
            </a:endParaRPr>
          </a:p>
          <a:p>
            <a:pPr lvl="1"/>
            <a:r>
              <a:rPr lang="es-ES_tradnl" sz="2000" b="1" i="1" dirty="0" smtClean="0">
                <a:latin typeface="Arial Narrow" pitchFamily="34" charset="0"/>
              </a:rPr>
              <a:t>son energéticamente eficientes (independientes de la cadena de frío);</a:t>
            </a:r>
          </a:p>
          <a:p>
            <a:pPr lvl="1"/>
            <a:r>
              <a:rPr lang="es-ES_tradnl" sz="2000" b="1" i="1" dirty="0" smtClean="0">
                <a:latin typeface="Arial Narrow" pitchFamily="34" charset="0"/>
              </a:rPr>
              <a:t>no requieren equipo sofisticado;</a:t>
            </a:r>
          </a:p>
          <a:p>
            <a:pPr lvl="1"/>
            <a:r>
              <a:rPr lang="es-ES_tradnl" sz="2000" b="1" i="1" dirty="0" smtClean="0">
                <a:latin typeface="Arial Narrow" pitchFamily="34" charset="0"/>
              </a:rPr>
              <a:t>son adecuadas para efectuar el procesamiento en los lugares de cosecha;</a:t>
            </a:r>
          </a:p>
          <a:p>
            <a:pPr lvl="1"/>
            <a:r>
              <a:rPr lang="es-ES_tradnl" sz="2000" b="1" i="1" dirty="0" smtClean="0">
                <a:latin typeface="Arial Narrow" pitchFamily="34" charset="0"/>
              </a:rPr>
              <a:t>conservan los atributos de frescura de la materia prima;</a:t>
            </a:r>
          </a:p>
          <a:p>
            <a:pPr lvl="1"/>
            <a:r>
              <a:rPr lang="es-ES_tradnl" sz="2000" b="1" i="1" dirty="0" smtClean="0">
                <a:latin typeface="Arial Narrow" pitchFamily="34" charset="0"/>
              </a:rPr>
              <a:t>ayudan a superar los picos estacionales de producción;</a:t>
            </a:r>
          </a:p>
          <a:p>
            <a:pPr lvl="1"/>
            <a:r>
              <a:rPr lang="es-ES_tradnl" sz="2000" b="1" i="1" dirty="0" smtClean="0">
                <a:latin typeface="Arial Narrow" pitchFamily="34" charset="0"/>
              </a:rPr>
              <a:t>ayudan a reducir las pérdidas postcosecha.</a:t>
            </a:r>
          </a:p>
          <a:p>
            <a:pPr marL="457200" lvl="1" indent="0">
              <a:buNone/>
            </a:pPr>
            <a:endParaRPr lang="es-ES_tradnl" sz="2000" b="1" i="1" dirty="0" smtClean="0">
              <a:latin typeface="Arial Narrow" pitchFamily="34" charset="0"/>
            </a:endParaRPr>
          </a:p>
        </p:txBody>
      </p:sp>
      <p:pic>
        <p:nvPicPr>
          <p:cNvPr id="2" name="Imagen 1"/>
          <p:cNvPicPr>
            <a:picLocks noChangeAspect="1"/>
          </p:cNvPicPr>
          <p:nvPr/>
        </p:nvPicPr>
        <p:blipFill>
          <a:blip r:embed="rId2"/>
          <a:stretch>
            <a:fillRect/>
          </a:stretch>
        </p:blipFill>
        <p:spPr>
          <a:xfrm>
            <a:off x="7236296" y="0"/>
            <a:ext cx="1681126" cy="1490410"/>
          </a:xfrm>
          <a:prstGeom prst="rect">
            <a:avLst/>
          </a:prstGeom>
          <a:ln>
            <a:noFill/>
          </a:ln>
          <a:effectLst>
            <a:outerShdw blurRad="292100" dist="139700" dir="2700000" algn="tl" rotWithShape="0">
              <a:srgbClr val="333333">
                <a:alpha val="65000"/>
              </a:srgbClr>
            </a:outerShdw>
          </a:effectLst>
        </p:spPr>
      </p:pic>
      <p:pic>
        <p:nvPicPr>
          <p:cNvPr id="3" name="Imagen 2"/>
          <p:cNvPicPr>
            <a:picLocks noChangeAspect="1"/>
          </p:cNvPicPr>
          <p:nvPr/>
        </p:nvPicPr>
        <p:blipFill>
          <a:blip r:embed="rId3"/>
          <a:stretch>
            <a:fillRect/>
          </a:stretch>
        </p:blipFill>
        <p:spPr>
          <a:xfrm>
            <a:off x="6804248" y="4579960"/>
            <a:ext cx="1531744" cy="15317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107504" y="980728"/>
            <a:ext cx="8572560" cy="2088232"/>
          </a:xfrm>
        </p:spPr>
        <p:txBody>
          <a:bodyPr>
            <a:normAutofit/>
          </a:bodyPr>
          <a:lstStyle/>
          <a:p>
            <a:pPr marL="0" indent="0" algn="just">
              <a:buNone/>
            </a:pPr>
            <a:r>
              <a:rPr lang="es-ES_tradnl" sz="2400" dirty="0" smtClean="0">
                <a:latin typeface="Arial Narrow" pitchFamily="34" charset="0"/>
              </a:rPr>
              <a:t>Los factores más importantes que controlan la velocidad de los cambios deteriorativos y la proliferación de los microorganismos en los alimentos son la</a:t>
            </a:r>
            <a:r>
              <a:rPr lang="es-ES_tradnl" sz="2400" b="1" dirty="0" smtClean="0">
                <a:latin typeface="Arial Narrow" pitchFamily="34" charset="0"/>
              </a:rPr>
              <a:t> disponibilidad de agua, el pH y la temperatura</a:t>
            </a:r>
            <a:r>
              <a:rPr lang="es-ES_tradnl" sz="2400" dirty="0" smtClean="0">
                <a:latin typeface="Arial Narrow" pitchFamily="34" charset="0"/>
              </a:rPr>
              <a:t>. </a:t>
            </a:r>
          </a:p>
          <a:p>
            <a:pPr>
              <a:buNone/>
            </a:pPr>
            <a:endParaRPr lang="es-ES_tradnl" sz="3200" dirty="0" smtClean="0">
              <a:latin typeface="Arial Narrow" pitchFamily="34" charset="0"/>
            </a:endParaRPr>
          </a:p>
        </p:txBody>
      </p:sp>
      <p:pic>
        <p:nvPicPr>
          <p:cNvPr id="3" name="Imagen 2"/>
          <p:cNvPicPr>
            <a:picLocks noChangeAspect="1"/>
          </p:cNvPicPr>
          <p:nvPr/>
        </p:nvPicPr>
        <p:blipFill>
          <a:blip r:embed="rId2"/>
          <a:stretch>
            <a:fillRect/>
          </a:stretch>
        </p:blipFill>
        <p:spPr>
          <a:xfrm>
            <a:off x="1763688" y="2780928"/>
            <a:ext cx="5029003" cy="315198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299" y="-20757"/>
            <a:ext cx="2311180" cy="2311180"/>
          </a:xfrm>
          <a:prstGeom prst="rect">
            <a:avLst/>
          </a:prstGeom>
        </p:spPr>
      </p:pic>
      <p:sp>
        <p:nvSpPr>
          <p:cNvPr id="2" name="1 Título"/>
          <p:cNvSpPr>
            <a:spLocks noGrp="1"/>
          </p:cNvSpPr>
          <p:nvPr>
            <p:ph type="title"/>
          </p:nvPr>
        </p:nvSpPr>
        <p:spPr>
          <a:xfrm>
            <a:off x="467544" y="109708"/>
            <a:ext cx="7498080" cy="785794"/>
          </a:xfrm>
        </p:spPr>
        <p:txBody>
          <a:bodyPr/>
          <a:lstStyle/>
          <a:p>
            <a:pPr algn="ctr"/>
            <a:r>
              <a:rPr lang="es-ES_tradnl" b="1" dirty="0" smtClean="0">
                <a:solidFill>
                  <a:schemeClr val="tx1"/>
                </a:solidFill>
                <a:latin typeface="Bahnschrift SemiCondensed" panose="020B0502040204020203" pitchFamily="34" charset="0"/>
              </a:rPr>
              <a:t>FRUTAS</a:t>
            </a:r>
            <a:endParaRPr lang="es-ES_tradnl" b="1" dirty="0">
              <a:solidFill>
                <a:schemeClr val="tx1"/>
              </a:solidFill>
              <a:latin typeface="Bahnschrift SemiCondensed" panose="020B0502040204020203" pitchFamily="34" charset="0"/>
            </a:endParaRPr>
          </a:p>
        </p:txBody>
      </p:sp>
      <p:sp>
        <p:nvSpPr>
          <p:cNvPr id="3" name="2 Marcador de contenido"/>
          <p:cNvSpPr>
            <a:spLocks noGrp="1"/>
          </p:cNvSpPr>
          <p:nvPr>
            <p:ph sz="quarter" idx="13"/>
          </p:nvPr>
        </p:nvSpPr>
        <p:spPr>
          <a:xfrm>
            <a:off x="107504" y="1025967"/>
            <a:ext cx="8572560" cy="4129724"/>
          </a:xfrm>
        </p:spPr>
        <p:txBody>
          <a:bodyPr>
            <a:noAutofit/>
          </a:bodyPr>
          <a:lstStyle/>
          <a:p>
            <a:pPr algn="just"/>
            <a:r>
              <a:rPr lang="es-ES_tradnl" b="1" dirty="0" smtClean="0">
                <a:latin typeface="Arial Narrow" pitchFamily="34" charset="0"/>
              </a:rPr>
              <a:t>Las frutas generalmente son ácidas, por ello se conocen como </a:t>
            </a:r>
            <a:r>
              <a:rPr lang="es-ES_tradnl" b="1" i="1" dirty="0" smtClean="0">
                <a:latin typeface="Arial Narrow" pitchFamily="34" charset="0"/>
              </a:rPr>
              <a:t>"alimentos con alto grado de acidez". </a:t>
            </a:r>
          </a:p>
          <a:p>
            <a:pPr algn="just"/>
            <a:r>
              <a:rPr lang="es-ES_tradnl" b="1" dirty="0" smtClean="0">
                <a:latin typeface="Arial Narrow" pitchFamily="34" charset="0"/>
              </a:rPr>
              <a:t>Su acidez natural controla el desarrollo de microorganismos en los productos de frutas. </a:t>
            </a:r>
          </a:p>
          <a:p>
            <a:pPr algn="just"/>
            <a:r>
              <a:rPr lang="es-ES_tradnl" b="1" dirty="0" smtClean="0">
                <a:latin typeface="Arial Narrow" pitchFamily="34" charset="0"/>
              </a:rPr>
              <a:t>Los únicos microorganismos de descomposición que pueden presentarse son el moho y las levaduras, que rara vez causan enfermedades. </a:t>
            </a:r>
          </a:p>
          <a:p>
            <a:pPr algn="just"/>
            <a:r>
              <a:rPr lang="es-ES_tradnl" b="1" dirty="0" smtClean="0">
                <a:latin typeface="Arial Narrow" pitchFamily="34" charset="0"/>
              </a:rPr>
              <a:t>En las frutas tropicales el grado de acidez suele disminuir cuando éstas maduran (casos como la banana, el mamón y el mango).</a:t>
            </a:r>
            <a:endParaRPr lang="es-ES_tradnl" b="1" dirty="0">
              <a:latin typeface="Arial Narrow" pitchFamily="34" charset="0"/>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31762"/>
            <a:ext cx="7498080" cy="796908"/>
          </a:xfrm>
        </p:spPr>
        <p:txBody>
          <a:bodyPr/>
          <a:lstStyle/>
          <a:p>
            <a:pPr algn="ctr"/>
            <a:r>
              <a:rPr lang="es-ES_tradnl" b="1" dirty="0" smtClean="0">
                <a:solidFill>
                  <a:srgbClr val="008000"/>
                </a:solidFill>
                <a:latin typeface="Bahnschrift SemiCondensed" panose="020B0502040204020203" pitchFamily="34" charset="0"/>
              </a:rPr>
              <a:t>HORTALIZAS</a:t>
            </a:r>
            <a:endParaRPr lang="es-ES_tradnl" b="1" dirty="0">
              <a:solidFill>
                <a:srgbClr val="008000"/>
              </a:solidFill>
              <a:latin typeface="Bahnschrift SemiCondensed" panose="020B0502040204020203" pitchFamily="34" charset="0"/>
            </a:endParaRPr>
          </a:p>
        </p:txBody>
      </p:sp>
      <p:sp>
        <p:nvSpPr>
          <p:cNvPr id="3" name="2 Marcador de contenido"/>
          <p:cNvSpPr>
            <a:spLocks noGrp="1"/>
          </p:cNvSpPr>
          <p:nvPr>
            <p:ph sz="quarter" idx="13"/>
          </p:nvPr>
        </p:nvSpPr>
        <p:spPr>
          <a:xfrm>
            <a:off x="253485" y="1268760"/>
            <a:ext cx="8358246" cy="3864492"/>
          </a:xfrm>
        </p:spPr>
        <p:txBody>
          <a:bodyPr>
            <a:normAutofit/>
          </a:bodyPr>
          <a:lstStyle/>
          <a:p>
            <a:pPr algn="just"/>
            <a:r>
              <a:rPr lang="es-ES_tradnl" b="1" dirty="0" smtClean="0">
                <a:latin typeface="Arial Narrow" pitchFamily="34" charset="0"/>
              </a:rPr>
              <a:t>Los vegetales son menos ácidos y se clasifican como </a:t>
            </a:r>
            <a:r>
              <a:rPr lang="es-ES_tradnl" b="1" i="1" dirty="0" smtClean="0">
                <a:latin typeface="Arial Narrow" pitchFamily="34" charset="0"/>
              </a:rPr>
              <a:t>"alimentos con bajo grado de acidez"</a:t>
            </a:r>
            <a:r>
              <a:rPr lang="es-ES_tradnl" b="1" dirty="0" smtClean="0">
                <a:latin typeface="Arial Narrow" pitchFamily="34" charset="0"/>
              </a:rPr>
              <a:t>. </a:t>
            </a:r>
          </a:p>
          <a:p>
            <a:pPr algn="just"/>
            <a:r>
              <a:rPr lang="es-ES_tradnl" b="1" dirty="0" smtClean="0">
                <a:latin typeface="Arial Narrow" pitchFamily="34" charset="0"/>
              </a:rPr>
              <a:t>Muchos organismos peligrosos que podrían causar envenenamiento tienen mayor posibilidad de desarrollarse en productos con bajo grado de acidez, sobre todo si se someten a ciertas condiciones de humedad. </a:t>
            </a:r>
          </a:p>
          <a:p>
            <a:pPr algn="just"/>
            <a:r>
              <a:rPr lang="es-ES_tradnl" b="1" dirty="0" smtClean="0">
                <a:latin typeface="Arial Narrow" pitchFamily="34" charset="0"/>
              </a:rPr>
              <a:t>Pueden conservarse en perfectas condiciones si se incrementa su grado de acidez (encurtido, o mediante el salado o deshidratado).</a:t>
            </a:r>
            <a:endParaRPr lang="es-ES_tradnl" b="1" dirty="0">
              <a:latin typeface="Arial Narrow" pitchFamily="34" charset="0"/>
            </a:endParaRPr>
          </a:p>
        </p:txBody>
      </p:sp>
      <p:pic>
        <p:nvPicPr>
          <p:cNvPr id="4" name="Imagen 3"/>
          <p:cNvPicPr>
            <a:picLocks noChangeAspect="1"/>
          </p:cNvPicPr>
          <p:nvPr/>
        </p:nvPicPr>
        <p:blipFill>
          <a:blip r:embed="rId2"/>
          <a:stretch>
            <a:fillRect/>
          </a:stretch>
        </p:blipFill>
        <p:spPr>
          <a:xfrm>
            <a:off x="2771800" y="4797152"/>
            <a:ext cx="3028950" cy="1514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88640"/>
            <a:ext cx="7498080" cy="725470"/>
          </a:xfrm>
        </p:spPr>
        <p:txBody>
          <a:bodyPr>
            <a:normAutofit/>
          </a:bodyPr>
          <a:lstStyle/>
          <a:p>
            <a:pPr algn="ctr"/>
            <a:r>
              <a:rPr lang="es-ES_tradnl" sz="3200" b="1" dirty="0" smtClean="0">
                <a:solidFill>
                  <a:srgbClr val="0070C0"/>
                </a:solidFill>
                <a:latin typeface="Bahnschrift SemiLight" panose="020B0502040204020203" pitchFamily="34" charset="0"/>
              </a:rPr>
              <a:t>Frutas y Hortalizas</a:t>
            </a:r>
            <a:endParaRPr lang="es-ES_tradnl" sz="3200" b="1" dirty="0">
              <a:solidFill>
                <a:srgbClr val="0070C0"/>
              </a:solidFill>
              <a:latin typeface="Bahnschrift SemiLight" panose="020B0502040204020203" pitchFamily="34" charset="0"/>
            </a:endParaRPr>
          </a:p>
        </p:txBody>
      </p:sp>
      <p:sp>
        <p:nvSpPr>
          <p:cNvPr id="3" name="2 Marcador de contenido"/>
          <p:cNvSpPr>
            <a:spLocks noGrp="1"/>
          </p:cNvSpPr>
          <p:nvPr>
            <p:ph sz="quarter" idx="13"/>
          </p:nvPr>
        </p:nvSpPr>
        <p:spPr>
          <a:xfrm>
            <a:off x="0" y="725470"/>
            <a:ext cx="8715404" cy="5806974"/>
          </a:xfrm>
        </p:spPr>
        <p:txBody>
          <a:bodyPr>
            <a:normAutofit/>
          </a:bodyPr>
          <a:lstStyle/>
          <a:p>
            <a:pPr algn="just"/>
            <a:r>
              <a:rPr lang="es-ES_tradnl" sz="2400" dirty="0" smtClean="0">
                <a:latin typeface="Arial Narrow" pitchFamily="34" charset="0"/>
              </a:rPr>
              <a:t>Al considerar el procesamiento de frutas y vegetales se debe recordar que, por lo general, el consumo de alimentos frescos es más recomendable, pues en el proceso de preservación pierden parte de su valor nutritivo. </a:t>
            </a:r>
          </a:p>
          <a:p>
            <a:pPr algn="just"/>
            <a:r>
              <a:rPr lang="es-ES_tradnl" sz="2400" dirty="0" smtClean="0">
                <a:latin typeface="Arial Narrow" pitchFamily="34" charset="0"/>
              </a:rPr>
              <a:t>La estabilidad y seguridad microbiana de la mayoría de los alimentos se basa en la combinación de varios factores (obstáculos), que no deberían ser vencidos por los microorganismos. </a:t>
            </a:r>
          </a:p>
          <a:p>
            <a:pPr algn="just"/>
            <a:endParaRPr lang="es-ES_tradnl" sz="3200" dirty="0" smtClean="0">
              <a:latin typeface="Arial Narrow" pitchFamily="34"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4462" y="620688"/>
            <a:ext cx="8256606" cy="3888432"/>
          </a:xfrm>
          <a:prstGeom prst="rect">
            <a:avLst/>
          </a:prstGeom>
        </p:spPr>
      </p:pic>
      <p:sp>
        <p:nvSpPr>
          <p:cNvPr id="3" name="2 Marcador de contenido"/>
          <p:cNvSpPr>
            <a:spLocks noGrp="1"/>
          </p:cNvSpPr>
          <p:nvPr>
            <p:ph sz="quarter" idx="13"/>
          </p:nvPr>
        </p:nvSpPr>
        <p:spPr>
          <a:xfrm>
            <a:off x="251520" y="1484784"/>
            <a:ext cx="8286808" cy="1919136"/>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s-ES_tradnl" dirty="0" smtClean="0">
                <a:latin typeface="Arial Narrow" pitchFamily="34" charset="0"/>
              </a:rPr>
              <a:t>El llamado </a:t>
            </a:r>
            <a:r>
              <a:rPr lang="es-ES_tradnl" b="1" i="1" dirty="0" smtClean="0">
                <a:latin typeface="Arial Narrow" pitchFamily="34" charset="0"/>
              </a:rPr>
              <a:t>"efecto barrera"</a:t>
            </a:r>
            <a:r>
              <a:rPr lang="es-ES_tradnl" dirty="0" smtClean="0">
                <a:latin typeface="Arial Narrow" pitchFamily="34" charset="0"/>
              </a:rPr>
              <a:t>, que es de fundamental importancia para la preservación de alimentos dado que las barreras en un producto estable, controlan los procesos de deterioro, intoxicación y fermentación no deseados.</a:t>
            </a:r>
            <a:endParaRPr lang="es-ES_tradnl" dirty="0">
              <a:latin typeface="Arial Narrow" pitchFamily="34" charset="0"/>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55576" y="404664"/>
            <a:ext cx="7074490" cy="5299039"/>
          </a:xfrm>
          <a:prstGeom prst="rect">
            <a:avLst/>
          </a:prstGeom>
        </p:spPr>
      </p:pic>
      <p:sp>
        <p:nvSpPr>
          <p:cNvPr id="3" name="2 Marcador de contenido"/>
          <p:cNvSpPr>
            <a:spLocks noGrp="1"/>
          </p:cNvSpPr>
          <p:nvPr>
            <p:ph sz="quarter" idx="13"/>
          </p:nvPr>
        </p:nvSpPr>
        <p:spPr>
          <a:xfrm>
            <a:off x="251520" y="1124744"/>
            <a:ext cx="8426774" cy="2783232"/>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lgn="ctr">
              <a:buNone/>
            </a:pPr>
            <a:r>
              <a:rPr lang="es-ES_tradnl" dirty="0" smtClean="0">
                <a:solidFill>
                  <a:schemeClr val="tx1"/>
                </a:solidFill>
                <a:latin typeface="Arial Narrow" pitchFamily="34" charset="0"/>
              </a:rPr>
              <a:t>La </a:t>
            </a:r>
            <a:r>
              <a:rPr lang="es-ES_tradnl" b="1" i="1" dirty="0" smtClean="0">
                <a:solidFill>
                  <a:schemeClr val="tx1"/>
                </a:solidFill>
                <a:latin typeface="Arial Narrow" pitchFamily="34" charset="0"/>
              </a:rPr>
              <a:t>tecnología de barreras </a:t>
            </a:r>
            <a:r>
              <a:rPr lang="es-ES_tradnl" dirty="0" smtClean="0">
                <a:solidFill>
                  <a:schemeClr val="tx1"/>
                </a:solidFill>
                <a:latin typeface="Arial Narrow" pitchFamily="34" charset="0"/>
              </a:rPr>
              <a:t>(o </a:t>
            </a:r>
            <a:r>
              <a:rPr lang="es-ES_tradnl" i="1" dirty="0" smtClean="0">
                <a:solidFill>
                  <a:schemeClr val="tx1"/>
                </a:solidFill>
                <a:latin typeface="Arial Narrow" pitchFamily="34" charset="0"/>
              </a:rPr>
              <a:t>tecnología de obstáculos </a:t>
            </a:r>
            <a:r>
              <a:rPr lang="es-ES_tradnl" dirty="0" smtClean="0">
                <a:solidFill>
                  <a:schemeClr val="tx1"/>
                </a:solidFill>
                <a:latin typeface="Arial Narrow" pitchFamily="34" charset="0"/>
              </a:rPr>
              <a:t>o</a:t>
            </a:r>
            <a:r>
              <a:rPr lang="es-ES_tradnl" i="1" dirty="0" smtClean="0">
                <a:solidFill>
                  <a:schemeClr val="tx1"/>
                </a:solidFill>
                <a:latin typeface="Arial Narrow" pitchFamily="34" charset="0"/>
              </a:rPr>
              <a:t> métodos combinados</a:t>
            </a:r>
            <a:r>
              <a:rPr lang="es-ES_tradnl" dirty="0" smtClean="0">
                <a:solidFill>
                  <a:schemeClr val="tx1"/>
                </a:solidFill>
                <a:latin typeface="Arial Narrow" pitchFamily="34" charset="0"/>
              </a:rPr>
              <a:t>), permite mejoras en la seguridad y calidad, así como en las propiedades económicas de los alimentos, mediante una combinación inteligente de obstáculos que aseguran la estabilidad y seguridad microbiana, así como propiedades nutritivas y económicas satisfactorias.</a:t>
            </a:r>
            <a:endParaRPr lang="es-ES_tradnl" dirty="0">
              <a:solidFill>
                <a:schemeClr val="tx1"/>
              </a:solidFill>
              <a:latin typeface="Arial Narrow" pitchFamily="34"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214422"/>
            <a:ext cx="8358246" cy="4800600"/>
          </a:xfrm>
        </p:spPr>
        <p:txBody>
          <a:bodyPr>
            <a:normAutofit/>
          </a:bodyPr>
          <a:lstStyle/>
          <a:p>
            <a:pPr marL="0" indent="0" algn="ctr">
              <a:buNone/>
            </a:pPr>
            <a:r>
              <a:rPr lang="es-ES_tradnl" sz="4400" dirty="0" smtClean="0">
                <a:effectLst>
                  <a:outerShdw blurRad="38100" dist="38100" dir="2700000" algn="tl">
                    <a:srgbClr val="000000">
                      <a:alpha val="43137"/>
                    </a:srgbClr>
                  </a:outerShdw>
                </a:effectLst>
                <a:latin typeface="Bauhaus 93" panose="04030905020B02020C02" pitchFamily="82" charset="0"/>
              </a:rPr>
              <a:t>CONSERVACIÓN</a:t>
            </a:r>
            <a:br>
              <a:rPr lang="es-ES_tradnl" sz="4400" dirty="0" smtClean="0">
                <a:effectLst>
                  <a:outerShdw blurRad="38100" dist="38100" dir="2700000" algn="tl">
                    <a:srgbClr val="000000">
                      <a:alpha val="43137"/>
                    </a:srgbClr>
                  </a:outerShdw>
                </a:effectLst>
                <a:latin typeface="Bauhaus 93" panose="04030905020B02020C02" pitchFamily="82" charset="0"/>
              </a:rPr>
            </a:br>
            <a:r>
              <a:rPr lang="es-ES_tradnl" sz="4400" dirty="0" smtClean="0">
                <a:effectLst>
                  <a:outerShdw blurRad="38100" dist="38100" dir="2700000" algn="tl">
                    <a:srgbClr val="000000">
                      <a:alpha val="43137"/>
                    </a:srgbClr>
                  </a:outerShdw>
                </a:effectLst>
                <a:latin typeface="Bauhaus 93" panose="04030905020B02020C02" pitchFamily="82" charset="0"/>
              </a:rPr>
              <a:t>DE FRUTAS Y HORTALIZAS</a:t>
            </a:r>
            <a:br>
              <a:rPr lang="es-ES_tradnl" sz="4400" dirty="0" smtClean="0">
                <a:effectLst>
                  <a:outerShdw blurRad="38100" dist="38100" dir="2700000" algn="tl">
                    <a:srgbClr val="000000">
                      <a:alpha val="43137"/>
                    </a:srgbClr>
                  </a:outerShdw>
                </a:effectLst>
                <a:latin typeface="Bauhaus 93" panose="04030905020B02020C02" pitchFamily="82" charset="0"/>
              </a:rPr>
            </a:br>
            <a:r>
              <a:rPr lang="es-ES_tradnl" sz="4400" dirty="0" smtClean="0">
                <a:effectLst>
                  <a:outerShdw blurRad="38100" dist="38100" dir="2700000" algn="tl">
                    <a:srgbClr val="000000">
                      <a:alpha val="43137"/>
                    </a:srgbClr>
                  </a:outerShdw>
                </a:effectLst>
                <a:latin typeface="Bauhaus 93" panose="04030905020B02020C02" pitchFamily="82" charset="0"/>
              </a:rPr>
              <a:t>MEDIANTE TECNOLOGÍAS</a:t>
            </a:r>
            <a:br>
              <a:rPr lang="es-ES_tradnl" sz="4400" dirty="0" smtClean="0">
                <a:effectLst>
                  <a:outerShdw blurRad="38100" dist="38100" dir="2700000" algn="tl">
                    <a:srgbClr val="000000">
                      <a:alpha val="43137"/>
                    </a:srgbClr>
                  </a:outerShdw>
                </a:effectLst>
                <a:latin typeface="Bauhaus 93" panose="04030905020B02020C02" pitchFamily="82" charset="0"/>
              </a:rPr>
            </a:br>
            <a:r>
              <a:rPr lang="es-ES_tradnl" sz="4400" dirty="0" smtClean="0">
                <a:effectLst>
                  <a:outerShdw blurRad="38100" dist="38100" dir="2700000" algn="tl">
                    <a:srgbClr val="000000">
                      <a:alpha val="43137"/>
                    </a:srgbClr>
                  </a:outerShdw>
                </a:effectLst>
                <a:latin typeface="Bauhaus 93" panose="04030905020B02020C02" pitchFamily="82" charset="0"/>
              </a:rPr>
              <a:t>COMBINADAS</a:t>
            </a:r>
            <a:br>
              <a:rPr lang="es-ES_tradnl" sz="4400" dirty="0" smtClean="0">
                <a:effectLst>
                  <a:outerShdw blurRad="38100" dist="38100" dir="2700000" algn="tl">
                    <a:srgbClr val="000000">
                      <a:alpha val="43137"/>
                    </a:srgbClr>
                  </a:outerShdw>
                </a:effectLst>
                <a:latin typeface="Bauhaus 93" panose="04030905020B02020C02" pitchFamily="82" charset="0"/>
              </a:rPr>
            </a:br>
            <a:endParaRPr lang="es-ES_tradnl" sz="4400" dirty="0">
              <a:effectLst>
                <a:outerShdw blurRad="38100" dist="38100" dir="2700000" algn="tl">
                  <a:srgbClr val="000000">
                    <a:alpha val="43137"/>
                  </a:srgbClr>
                </a:outerShdw>
              </a:effectLst>
              <a:latin typeface="Bauhaus 93" panose="04030905020B02020C02" pitchFamily="82" charset="0"/>
            </a:endParaRPr>
          </a:p>
        </p:txBody>
      </p:sp>
      <p:pic>
        <p:nvPicPr>
          <p:cNvPr id="2" name="Imagen 1"/>
          <p:cNvPicPr>
            <a:picLocks noChangeAspect="1"/>
          </p:cNvPicPr>
          <p:nvPr/>
        </p:nvPicPr>
        <p:blipFill>
          <a:blip r:embed="rId2"/>
          <a:stretch>
            <a:fillRect/>
          </a:stretch>
        </p:blipFill>
        <p:spPr>
          <a:xfrm>
            <a:off x="2195736" y="3933056"/>
            <a:ext cx="4914871" cy="27523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323528" y="692696"/>
            <a:ext cx="8229600" cy="4608512"/>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200000"/>
              </a:lnSpc>
              <a:buNone/>
            </a:pPr>
            <a:r>
              <a:rPr lang="es-ES_tradnl" dirty="0" smtClean="0">
                <a:latin typeface="Arial Narrow" pitchFamily="34" charset="0"/>
              </a:rPr>
              <a:t>Las </a:t>
            </a:r>
            <a:r>
              <a:rPr lang="es-ES_tradnl" b="1" dirty="0" smtClean="0">
                <a:latin typeface="Arial Narrow" pitchFamily="34" charset="0"/>
              </a:rPr>
              <a:t>tecnologías combinadas </a:t>
            </a:r>
            <a:r>
              <a:rPr lang="es-ES_tradnl" dirty="0" smtClean="0">
                <a:latin typeface="Arial Narrow" pitchFamily="34" charset="0"/>
              </a:rPr>
              <a:t>(también conocidas como «</a:t>
            </a:r>
            <a:r>
              <a:rPr lang="es-ES_tradnl" b="1" dirty="0" smtClean="0">
                <a:latin typeface="Arial Narrow" pitchFamily="34" charset="0"/>
              </a:rPr>
              <a:t>tecnologías de barreras u obstáculos</a:t>
            </a:r>
            <a:r>
              <a:rPr lang="es-ES_tradnl" dirty="0" smtClean="0">
                <a:latin typeface="Arial Narrow" pitchFamily="34" charset="0"/>
              </a:rPr>
              <a:t>») para la conservación de frutas y hortalizas no requieren el uso de equipos, materiales y procedimientos sofisticados y son relativamente simples comparadas con las tecnologías tradicionales, tales como la refrigeración, de alto costo y no siempre disponible y/o accesible a los productores rurales.</a:t>
            </a:r>
            <a:endParaRPr lang="es-ES_tradnl" dirty="0">
              <a:latin typeface="Arial Narrow" pitchFamily="34" charset="0"/>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15616" y="-27384"/>
            <a:ext cx="6437709" cy="6437709"/>
          </a:xfrm>
          <a:prstGeom prst="rect">
            <a:avLst/>
          </a:prstGeom>
        </p:spPr>
      </p:pic>
      <p:sp>
        <p:nvSpPr>
          <p:cNvPr id="3" name="2 Marcador de contenido"/>
          <p:cNvSpPr>
            <a:spLocks noGrp="1"/>
          </p:cNvSpPr>
          <p:nvPr>
            <p:ph sz="quarter" idx="13"/>
          </p:nvPr>
        </p:nvSpPr>
        <p:spPr>
          <a:xfrm>
            <a:off x="322894" y="1952836"/>
            <a:ext cx="8498212" cy="2952328"/>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ctr">
              <a:buNone/>
            </a:pPr>
            <a:r>
              <a:rPr lang="es-ES_tradnl" sz="4000" dirty="0" smtClean="0">
                <a:latin typeface="Arial Narrow" pitchFamily="34" charset="0"/>
              </a:rPr>
              <a:t>Las </a:t>
            </a:r>
            <a:r>
              <a:rPr lang="es-ES_tradnl" sz="4000" b="1" dirty="0" smtClean="0">
                <a:latin typeface="Arial Narrow" pitchFamily="34" charset="0"/>
              </a:rPr>
              <a:t>tecnologías combinadas </a:t>
            </a:r>
            <a:r>
              <a:rPr lang="es-ES_tradnl" sz="4000" dirty="0" smtClean="0">
                <a:latin typeface="Arial Narrow" pitchFamily="34" charset="0"/>
              </a:rPr>
              <a:t>se están usando cada día más con varios objetivos de acuerdo a las necesidades:</a:t>
            </a:r>
          </a:p>
          <a:p>
            <a:pPr lvl="1"/>
            <a:endParaRPr lang="es-ES_tradnl" dirty="0"/>
          </a:p>
        </p:txBody>
      </p:sp>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
  <TotalTime>2400</TotalTime>
  <Words>650</Words>
  <Application>Microsoft Office PowerPoint</Application>
  <PresentationFormat>Presentación en pantalla (4:3)</PresentationFormat>
  <Paragraphs>35</Paragraphs>
  <Slides>14</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14</vt:i4>
      </vt:variant>
    </vt:vector>
  </HeadingPairs>
  <TitlesOfParts>
    <vt:vector size="25" baseType="lpstr">
      <vt:lpstr>Arial</vt:lpstr>
      <vt:lpstr>Arial Narrow</vt:lpstr>
      <vt:lpstr>Bahnschrift SemiCondensed</vt:lpstr>
      <vt:lpstr>Bahnschrift SemiLight</vt:lpstr>
      <vt:lpstr>Bauhaus 93</vt:lpstr>
      <vt:lpstr>Calibri</vt:lpstr>
      <vt:lpstr>Constantia</vt:lpstr>
      <vt:lpstr>Impact</vt:lpstr>
      <vt:lpstr>Wingdings 2</vt:lpstr>
      <vt:lpstr>Flujo</vt:lpstr>
      <vt:lpstr>Evento principal</vt:lpstr>
      <vt:lpstr>MÉTODOS AVANZADOS DE ELABORACIÓN Y PROCESAMIENTO</vt:lpstr>
      <vt:lpstr>FRUTAS</vt:lpstr>
      <vt:lpstr>HORTALIZAS</vt:lpstr>
      <vt:lpstr>Frutas y Hortalizas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uE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MÉTODOS AVANZADOS DE ELABORACIÓN Y PROCESAMIENTO</dc:title>
  <dc:creator>WinuE</dc:creator>
  <cp:lastModifiedBy>Full name</cp:lastModifiedBy>
  <cp:revision>102</cp:revision>
  <dcterms:created xsi:type="dcterms:W3CDTF">2009-05-13T17:51:47Z</dcterms:created>
  <dcterms:modified xsi:type="dcterms:W3CDTF">2021-06-13T23:54:15Z</dcterms:modified>
</cp:coreProperties>
</file>