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669" r:id="rId2"/>
  </p:sldMasterIdLst>
  <p:notesMasterIdLst>
    <p:notesMasterId r:id="rId27"/>
  </p:notesMasterIdLst>
  <p:sldIdLst>
    <p:sldId id="256" r:id="rId3"/>
    <p:sldId id="275" r:id="rId4"/>
    <p:sldId id="287" r:id="rId5"/>
    <p:sldId id="288" r:id="rId6"/>
    <p:sldId id="289" r:id="rId7"/>
    <p:sldId id="290" r:id="rId8"/>
    <p:sldId id="291" r:id="rId9"/>
    <p:sldId id="292" r:id="rId10"/>
    <p:sldId id="277" r:id="rId11"/>
    <p:sldId id="276" r:id="rId12"/>
    <p:sldId id="278" r:id="rId13"/>
    <p:sldId id="279" r:id="rId14"/>
    <p:sldId id="294" r:id="rId15"/>
    <p:sldId id="295" r:id="rId16"/>
    <p:sldId id="296" r:id="rId17"/>
    <p:sldId id="297" r:id="rId18"/>
    <p:sldId id="298" r:id="rId19"/>
    <p:sldId id="280" r:id="rId20"/>
    <p:sldId id="281" r:id="rId21"/>
    <p:sldId id="282" r:id="rId22"/>
    <p:sldId id="283" r:id="rId23"/>
    <p:sldId id="284" r:id="rId24"/>
    <p:sldId id="285" r:id="rId25"/>
    <p:sldId id="286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E56D28-EA24-40D3-875B-AD53F4F6485B}" type="datetimeFigureOut">
              <a:rPr lang="en-US" smtClean="0"/>
              <a:t>7/27/2021</a:t>
            </a:fld>
            <a:endParaRPr lang="en-U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ABDE81-4C25-4EE6-93E5-87221B7DD75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432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ABDE81-4C25-4EE6-93E5-87221B7DD75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1507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dirty="0"/>
              <a:t>7/27/2021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117F-5CCF-4837-BE5F-2B92066CAFAF}" type="datetimeFigureOut">
              <a:rPr lang="en-US" dirty="0"/>
              <a:t>7/27/2021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90BD-B6CE-46B7-997F-7313B992CCDC}" type="datetimeFigureOut">
              <a:rPr lang="en-US" dirty="0"/>
              <a:t>7/27/2021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D11F-B188-461D-B23F-39381795C052}" type="datetimeFigureOut">
              <a:rPr lang="en-US" dirty="0"/>
              <a:t>7/27/2021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D8D9-55A2-4063-B0F3-121F44549695}" type="datetimeFigureOut">
              <a:rPr lang="en-US" dirty="0"/>
              <a:t>7/27/2021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4536-994D-4021-A283-9F449C0DB509}" type="datetimeFigureOut">
              <a:rPr lang="en-US" dirty="0"/>
              <a:t>7/27/2021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BB78-C96F-47B7-AB17-D852CA960AC9}" type="datetimeFigureOut">
              <a:rPr lang="en-US" dirty="0"/>
              <a:t>7/27/2021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dirty="0"/>
              <a:t>7/27/2021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178E61D-D431-422C-9764-11DAFE33AB63}" type="datetimeFigureOut">
              <a:rPr lang="en-US" dirty="0"/>
              <a:t>7/27/2021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75000"/>
                <a:buFont typeface="Wingdings" pitchFamily="2" charset="2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75000"/>
                <a:buFont typeface="Wingdings" pitchFamily="2" charset="2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75000"/>
                <a:buFont typeface="Wingdings" pitchFamily="2" charset="2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75000"/>
                <a:buFont typeface="Wingdings" pitchFamily="2" charset="2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defTabSz="91440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s-MX" altLang="es-AR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75000"/>
                <a:buFont typeface="Wingdings" pitchFamily="2" charset="2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75000"/>
                <a:buFont typeface="Wingdings" pitchFamily="2" charset="2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75000"/>
                <a:buFont typeface="Wingdings" pitchFamily="2" charset="2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75000"/>
                <a:buFont typeface="Wingdings" pitchFamily="2" charset="2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s-MX" altLang="es-AR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Wingdings" pitchFamily="2" charset="2"/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Wingdings" pitchFamily="2" charset="2"/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Wingdings" pitchFamily="2" charset="2"/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Wingdings" pitchFamily="2" charset="2"/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s-MX" altLang="es-AR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Wingdings" pitchFamily="2" charset="2"/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Wingdings" pitchFamily="2" charset="2"/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Wingdings" pitchFamily="2" charset="2"/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Wingdings" pitchFamily="2" charset="2"/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s-MX" altLang="es-AR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Wingdings" pitchFamily="2" charset="2"/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Wingdings" pitchFamily="2" charset="2"/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Wingdings" pitchFamily="2" charset="2"/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Wingdings" pitchFamily="2" charset="2"/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s-MX" altLang="es-AR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Wingdings" pitchFamily="2" charset="2"/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Wingdings" pitchFamily="2" charset="2"/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Wingdings" pitchFamily="2" charset="2"/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Wingdings" pitchFamily="2" charset="2"/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s-MX" altLang="es-AR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Wingdings" pitchFamily="2" charset="2"/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Wingdings" pitchFamily="2" charset="2"/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Wingdings" pitchFamily="2" charset="2"/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Wingdings" pitchFamily="2" charset="2"/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s-MX" altLang="es-AR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Wingdings" pitchFamily="2" charset="2"/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Wingdings" pitchFamily="2" charset="2"/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Wingdings" pitchFamily="2" charset="2"/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Wingdings" pitchFamily="2" charset="2"/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s-MX" altLang="es-AR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Wingdings" pitchFamily="2" charset="2"/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Wingdings" pitchFamily="2" charset="2"/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Wingdings" pitchFamily="2" charset="2"/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Wingdings" pitchFamily="2" charset="2"/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s-MX" altLang="es-AR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Wingdings" pitchFamily="2" charset="2"/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Wingdings" pitchFamily="2" charset="2"/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Wingdings" pitchFamily="2" charset="2"/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Wingdings" pitchFamily="2" charset="2"/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s-MX" altLang="es-AR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Wingdings" pitchFamily="2" charset="2"/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Wingdings" pitchFamily="2" charset="2"/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Wingdings" pitchFamily="2" charset="2"/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Wingdings" pitchFamily="2" charset="2"/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s-MX" altLang="es-AR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Wingdings" pitchFamily="2" charset="2"/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Wingdings" pitchFamily="2" charset="2"/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Wingdings" pitchFamily="2" charset="2"/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Wingdings" pitchFamily="2" charset="2"/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s-MX" altLang="es-AR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</p:grpSp>
      <p:sp>
        <p:nvSpPr>
          <p:cNvPr id="58387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3962400" y="1828800"/>
            <a:ext cx="8026400" cy="2209800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cambiar el estilo de título	</a:t>
            </a:r>
          </a:p>
        </p:txBody>
      </p:sp>
      <p:sp>
        <p:nvSpPr>
          <p:cNvPr id="58388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3962400" y="4267200"/>
            <a:ext cx="80264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E735B2-624A-48AD-AC9B-B85591B52B2B}" type="slidenum">
              <a:rPr lang="es-ES" altLang="es-AR">
                <a:solidFill>
                  <a:srgbClr val="000000"/>
                </a:solidFill>
              </a:rPr>
              <a:pPr/>
              <a:t>‹Nº›</a:t>
            </a:fld>
            <a:endParaRPr lang="es-ES" altLang="es-A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22773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74B054-F8EE-4533-9FD7-9318D86CAD3A}" type="slidenum">
              <a:rPr lang="es-ES" altLang="es-AR">
                <a:solidFill>
                  <a:srgbClr val="000000"/>
                </a:solidFill>
              </a:rPr>
              <a:pPr/>
              <a:t>‹Nº›</a:t>
            </a:fld>
            <a:endParaRPr lang="es-ES" altLang="es-AR">
              <a:solidFill>
                <a:srgbClr val="000000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13586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dirty="0"/>
              <a:t>7/27/2021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C54B87-3656-42F7-A9C3-611E0A21878B}" type="slidenum">
              <a:rPr lang="es-ES" altLang="es-AR">
                <a:solidFill>
                  <a:srgbClr val="000000"/>
                </a:solidFill>
              </a:rPr>
              <a:pPr/>
              <a:t>‹Nº›</a:t>
            </a:fld>
            <a:endParaRPr lang="es-ES" altLang="es-AR">
              <a:solidFill>
                <a:srgbClr val="000000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34522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981200"/>
            <a:ext cx="53848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3848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C942FB-85F9-47D3-8B65-B95958B6C65E}" type="slidenum">
              <a:rPr lang="es-ES" altLang="es-AR">
                <a:solidFill>
                  <a:srgbClr val="000000"/>
                </a:solidFill>
              </a:rPr>
              <a:pPr/>
              <a:t>‹Nº›</a:t>
            </a:fld>
            <a:endParaRPr lang="es-ES" altLang="es-AR">
              <a:solidFill>
                <a:srgbClr val="000000"/>
              </a:solidFill>
            </a:endParaRPr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12559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33286C-90FB-4B93-B2C0-B7A5799A4204}" type="slidenum">
              <a:rPr lang="es-ES" altLang="es-AR">
                <a:solidFill>
                  <a:srgbClr val="000000"/>
                </a:solidFill>
              </a:rPr>
              <a:pPr/>
              <a:t>‹Nº›</a:t>
            </a:fld>
            <a:endParaRPr lang="es-ES" altLang="es-AR">
              <a:solidFill>
                <a:srgbClr val="000000"/>
              </a:solidFill>
            </a:endParaRPr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660069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24B4A2-6CA5-432B-94A4-6F1A1062E910}" type="slidenum">
              <a:rPr lang="es-ES" altLang="es-AR">
                <a:solidFill>
                  <a:srgbClr val="000000"/>
                </a:solidFill>
              </a:rPr>
              <a:pPr/>
              <a:t>‹Nº›</a:t>
            </a:fld>
            <a:endParaRPr lang="es-ES" altLang="es-AR">
              <a:solidFill>
                <a:srgbClr val="000000"/>
              </a:solidFill>
            </a:endParaRP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735529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2B3F9A-2E47-4E42-89DB-39430CF301F9}" type="slidenum">
              <a:rPr lang="es-ES" altLang="es-AR">
                <a:solidFill>
                  <a:srgbClr val="000000"/>
                </a:solidFill>
              </a:rPr>
              <a:pPr/>
              <a:t>‹Nº›</a:t>
            </a:fld>
            <a:endParaRPr lang="es-ES" altLang="es-AR">
              <a:solidFill>
                <a:srgbClr val="000000"/>
              </a:solidFill>
            </a:endParaRPr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738441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3D62BD-39D2-480A-82DA-1EB041307636}" type="slidenum">
              <a:rPr lang="es-ES" altLang="es-AR">
                <a:solidFill>
                  <a:srgbClr val="000000"/>
                </a:solidFill>
              </a:rPr>
              <a:pPr/>
              <a:t>‹Nº›</a:t>
            </a:fld>
            <a:endParaRPr lang="es-ES" altLang="es-AR">
              <a:solidFill>
                <a:srgbClr val="000000"/>
              </a:solidFill>
            </a:endParaRPr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65754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_tradnl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E48231-6919-4F02-884F-C766775FD066}" type="slidenum">
              <a:rPr lang="es-ES" altLang="es-AR">
                <a:solidFill>
                  <a:srgbClr val="000000"/>
                </a:solidFill>
              </a:rPr>
              <a:pPr/>
              <a:t>‹Nº›</a:t>
            </a:fld>
            <a:endParaRPr lang="es-ES" altLang="es-AR">
              <a:solidFill>
                <a:srgbClr val="000000"/>
              </a:solidFill>
            </a:endParaRPr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865421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B649AA-09C6-492E-94BB-D7EE4E012E2A}" type="slidenum">
              <a:rPr lang="es-ES" altLang="es-AR">
                <a:solidFill>
                  <a:srgbClr val="000000"/>
                </a:solidFill>
              </a:rPr>
              <a:pPr/>
              <a:t>‹Nº›</a:t>
            </a:fld>
            <a:endParaRPr lang="es-ES" altLang="es-AR">
              <a:solidFill>
                <a:srgbClr val="000000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040259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457200"/>
            <a:ext cx="2743200" cy="54102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457200"/>
            <a:ext cx="8026400" cy="54102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158D04-0AFC-45F5-814E-1DC0F9281237}" type="slidenum">
              <a:rPr lang="es-ES" altLang="es-AR">
                <a:solidFill>
                  <a:srgbClr val="000000"/>
                </a:solidFill>
              </a:rPr>
              <a:pPr/>
              <a:t>‹Nº›</a:t>
            </a:fld>
            <a:endParaRPr lang="es-ES" altLang="es-AR">
              <a:solidFill>
                <a:srgbClr val="000000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829524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ítulo, text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457200"/>
            <a:ext cx="10972800" cy="13716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609600" y="1981200"/>
            <a:ext cx="5384800" cy="3886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384800" cy="3886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D78BEB-ECF3-470F-9441-BFBC9F41AC32}" type="slidenum">
              <a:rPr lang="es-ES" altLang="es-AR">
                <a:solidFill>
                  <a:srgbClr val="000000"/>
                </a:solidFill>
              </a:rPr>
              <a:pPr/>
              <a:t>‹Nº›</a:t>
            </a:fld>
            <a:endParaRPr lang="es-ES" altLang="es-AR">
              <a:solidFill>
                <a:srgbClr val="000000"/>
              </a:solidFill>
            </a:endParaRPr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42808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dirty="0"/>
              <a:t>7/27/2021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ítulo, texto y 2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457200"/>
            <a:ext cx="10972800" cy="13716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609600" y="1981200"/>
            <a:ext cx="5384800" cy="3886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6197600" y="1981200"/>
            <a:ext cx="5384800" cy="18669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6197600" y="4000500"/>
            <a:ext cx="5384800" cy="18669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B8C7FA-00CE-451A-81EE-392F35C0E4B0}" type="slidenum">
              <a:rPr lang="es-ES" altLang="es-AR">
                <a:solidFill>
                  <a:srgbClr val="000000"/>
                </a:solidFill>
              </a:rPr>
              <a:pPr/>
              <a:t>‹Nº›</a:t>
            </a:fld>
            <a:endParaRPr lang="es-ES" altLang="es-AR">
              <a:solidFill>
                <a:srgbClr val="000000"/>
              </a:solidFill>
            </a:endParaRPr>
          </a:p>
        </p:txBody>
      </p:sp>
      <p:sp>
        <p:nvSpPr>
          <p:cNvPr id="8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281039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ítulo y tab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457200"/>
            <a:ext cx="10972800" cy="13716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abla"/>
          <p:cNvSpPr>
            <a:spLocks noGrp="1"/>
          </p:cNvSpPr>
          <p:nvPr>
            <p:ph type="tbl" idx="1"/>
          </p:nvPr>
        </p:nvSpPr>
        <p:spPr>
          <a:xfrm>
            <a:off x="609600" y="1981200"/>
            <a:ext cx="10972800" cy="3886200"/>
          </a:xfrm>
        </p:spPr>
        <p:txBody>
          <a:bodyPr/>
          <a:lstStyle/>
          <a:p>
            <a:pPr lvl="0"/>
            <a:endParaRPr lang="es-ES_tradnl" noProof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5173F8-BAE4-4107-9170-A81189A6B42B}" type="slidenum">
              <a:rPr lang="es-ES" altLang="es-AR">
                <a:solidFill>
                  <a:srgbClr val="000000"/>
                </a:solidFill>
              </a:rPr>
              <a:pPr/>
              <a:t>‹Nº›</a:t>
            </a:fld>
            <a:endParaRPr lang="es-ES" altLang="es-AR">
              <a:solidFill>
                <a:srgbClr val="000000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33029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dirty="0"/>
              <a:t>7/27/2021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dirty="0"/>
              <a:t>7/27/2021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dirty="0"/>
              <a:t>7/27/2021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dirty="0"/>
              <a:t>7/27/2021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dirty="0"/>
              <a:t>7/27/2021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dirty="0"/>
              <a:t>7/27/2021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dirty="0"/>
              <a:t>7/27/2021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buClrTx/>
              <a:buSzTx/>
              <a:buFontTx/>
              <a:buNone/>
              <a:defRPr sz="1200">
                <a:latin typeface="Arial" charset="0"/>
              </a:defRPr>
            </a:lvl1pPr>
          </a:lstStyle>
          <a:p>
            <a:pPr defTabSz="914400" fontAlgn="base"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 Black" panose="020B0A04020102020204" pitchFamily="34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41E8594B-EAE6-466F-B39E-672AF73C4B83}" type="slidenum">
              <a:rPr lang="es-ES" altLang="es-AR" smtClean="0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ES" altLang="es-AR" smtClean="0">
              <a:solidFill>
                <a:srgbClr val="000000"/>
              </a:solidFill>
            </a:endParaRPr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12192000" cy="546100"/>
            <a:chOff x="0" y="0"/>
            <a:chExt cx="5760" cy="344"/>
          </a:xfrm>
        </p:grpSpPr>
        <p:sp>
          <p:nvSpPr>
            <p:cNvPr id="1032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75000"/>
                <a:buFont typeface="Wingdings" pitchFamily="2" charset="2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75000"/>
                <a:buFont typeface="Wingdings" pitchFamily="2" charset="2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75000"/>
                <a:buFont typeface="Wingdings" pitchFamily="2" charset="2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75000"/>
                <a:buFont typeface="Wingdings" pitchFamily="2" charset="2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defTabSz="91440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s-MX" altLang="es-AR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033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75000"/>
                <a:buFont typeface="Wingdings" pitchFamily="2" charset="2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75000"/>
                <a:buFont typeface="Wingdings" pitchFamily="2" charset="2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75000"/>
                <a:buFont typeface="Wingdings" pitchFamily="2" charset="2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75000"/>
                <a:buFont typeface="Wingdings" pitchFamily="2" charset="2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s-MX" altLang="es-AR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034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75000"/>
                <a:buFont typeface="Wingdings" pitchFamily="2" charset="2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75000"/>
                <a:buFont typeface="Wingdings" pitchFamily="2" charset="2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75000"/>
                <a:buFont typeface="Wingdings" pitchFamily="2" charset="2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75000"/>
                <a:buFont typeface="Wingdings" pitchFamily="2" charset="2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s-MX" altLang="es-AR" sz="1800" smtClean="0">
                <a:solidFill>
                  <a:srgbClr val="663300"/>
                </a:solidFill>
              </a:endParaRPr>
            </a:p>
          </p:txBody>
        </p:sp>
        <p:sp>
          <p:nvSpPr>
            <p:cNvPr id="1035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75000"/>
                <a:buFont typeface="Wingdings" pitchFamily="2" charset="2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75000"/>
                <a:buFont typeface="Wingdings" pitchFamily="2" charset="2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75000"/>
                <a:buFont typeface="Wingdings" pitchFamily="2" charset="2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75000"/>
                <a:buFont typeface="Wingdings" pitchFamily="2" charset="2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s-MX" altLang="es-AR" sz="1800" smtClean="0">
                <a:solidFill>
                  <a:srgbClr val="663300"/>
                </a:solidFill>
              </a:endParaRPr>
            </a:p>
          </p:txBody>
        </p:sp>
        <p:sp>
          <p:nvSpPr>
            <p:cNvPr id="1036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75000"/>
                <a:buFont typeface="Wingdings" pitchFamily="2" charset="2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75000"/>
                <a:buFont typeface="Wingdings" pitchFamily="2" charset="2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75000"/>
                <a:buFont typeface="Wingdings" pitchFamily="2" charset="2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75000"/>
                <a:buFont typeface="Wingdings" pitchFamily="2" charset="2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s-MX" altLang="es-AR" sz="1800" smtClean="0">
                <a:solidFill>
                  <a:srgbClr val="CC6600"/>
                </a:solidFill>
              </a:endParaRPr>
            </a:p>
          </p:txBody>
        </p:sp>
        <p:sp>
          <p:nvSpPr>
            <p:cNvPr id="1037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75000"/>
                <a:buFont typeface="Wingdings" pitchFamily="2" charset="2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75000"/>
                <a:buFont typeface="Wingdings" pitchFamily="2" charset="2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75000"/>
                <a:buFont typeface="Wingdings" pitchFamily="2" charset="2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75000"/>
                <a:buFont typeface="Wingdings" pitchFamily="2" charset="2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s-MX" altLang="es-AR" sz="1800" smtClean="0">
                <a:solidFill>
                  <a:srgbClr val="663300"/>
                </a:solidFill>
              </a:endParaRPr>
            </a:p>
          </p:txBody>
        </p:sp>
        <p:sp>
          <p:nvSpPr>
            <p:cNvPr id="1038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75000"/>
                <a:buFont typeface="Wingdings" pitchFamily="2" charset="2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75000"/>
                <a:buFont typeface="Wingdings" pitchFamily="2" charset="2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75000"/>
                <a:buFont typeface="Wingdings" pitchFamily="2" charset="2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75000"/>
                <a:buFont typeface="Wingdings" pitchFamily="2" charset="2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s-MX" altLang="es-AR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039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75000"/>
                <a:buFont typeface="Wingdings" pitchFamily="2" charset="2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75000"/>
                <a:buFont typeface="Wingdings" pitchFamily="2" charset="2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75000"/>
                <a:buFont typeface="Wingdings" pitchFamily="2" charset="2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75000"/>
                <a:buFont typeface="Wingdings" pitchFamily="2" charset="2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s-MX" altLang="es-AR" sz="1800" smtClean="0">
                <a:solidFill>
                  <a:srgbClr val="CC6600"/>
                </a:solidFill>
              </a:endParaRPr>
            </a:p>
          </p:txBody>
        </p:sp>
        <p:sp>
          <p:nvSpPr>
            <p:cNvPr id="1040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75000"/>
                <a:buFont typeface="Wingdings" pitchFamily="2" charset="2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75000"/>
                <a:buFont typeface="Wingdings" pitchFamily="2" charset="2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75000"/>
                <a:buFont typeface="Wingdings" pitchFamily="2" charset="2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75000"/>
                <a:buFont typeface="Wingdings" pitchFamily="2" charset="2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s-MX" altLang="es-AR" sz="1800" smtClean="0">
                <a:solidFill>
                  <a:srgbClr val="CC6600"/>
                </a:solidFill>
              </a:endParaRPr>
            </a:p>
          </p:txBody>
        </p:sp>
      </p:grpSp>
      <p:sp>
        <p:nvSpPr>
          <p:cNvPr id="1029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457200"/>
            <a:ext cx="109728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AR" smtClean="0"/>
              <a:t>Haga clic para cambiar el estilo de título	</a:t>
            </a:r>
          </a:p>
        </p:txBody>
      </p:sp>
      <p:sp>
        <p:nvSpPr>
          <p:cNvPr id="1030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981200"/>
            <a:ext cx="109728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AR" smtClean="0"/>
              <a:t>Haga clic para modificar el estilo de texto del patrón</a:t>
            </a:r>
          </a:p>
          <a:p>
            <a:pPr lvl="1"/>
            <a:r>
              <a:rPr lang="es-ES" altLang="es-AR" smtClean="0"/>
              <a:t>Segundo nivel</a:t>
            </a:r>
          </a:p>
          <a:p>
            <a:pPr lvl="2"/>
            <a:r>
              <a:rPr lang="es-ES" altLang="es-AR" smtClean="0"/>
              <a:t>Tercer nivel</a:t>
            </a:r>
          </a:p>
          <a:p>
            <a:pPr lvl="3"/>
            <a:r>
              <a:rPr lang="es-ES" altLang="es-AR" smtClean="0"/>
              <a:t>Cuarto nivel</a:t>
            </a:r>
          </a:p>
          <a:p>
            <a:pPr lvl="4"/>
            <a:r>
              <a:rPr lang="es-ES" altLang="es-AR" smtClean="0"/>
              <a:t>Quinto nivel</a:t>
            </a:r>
          </a:p>
        </p:txBody>
      </p:sp>
      <p:sp>
        <p:nvSpPr>
          <p:cNvPr id="57360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buClrTx/>
              <a:buSzTx/>
              <a:buFontTx/>
              <a:buNone/>
              <a:defRPr sz="1200">
                <a:latin typeface="Arial" charset="0"/>
              </a:defRPr>
            </a:lvl1pPr>
          </a:lstStyle>
          <a:p>
            <a:pPr defTabSz="914400" fontAlgn="base"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3009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anose="05000000000000000000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anose="05000000000000000000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anose="05000000000000000000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642B196-F05D-44E5-8990-CB8AC850AE3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/>
              <a:t>Inglés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A88BB598-8B46-4743-B0DB-F15B90B834B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/>
              <a:t>T.S.T.A </a:t>
            </a:r>
            <a:r>
              <a:rPr lang="es-ES" dirty="0" smtClean="0"/>
              <a:t>2021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8103982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8798FA1-73E5-4260-A733-AB145DA3EE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/>
              <a:t>THERE BE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133B237A-07FE-486D-B619-7819D60722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4662" y="2114606"/>
            <a:ext cx="8218120" cy="101202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588DF199-D012-4255-8B01-E26519F1A7A4}"/>
              </a:ext>
            </a:extLst>
          </p:cNvPr>
          <p:cNvSpPr txBox="1">
            <a:spLocks noChangeArrowheads="1"/>
          </p:cNvSpPr>
          <p:nvPr/>
        </p:nvSpPr>
        <p:spPr>
          <a:xfrm>
            <a:off x="1628461" y="3407070"/>
            <a:ext cx="6779667" cy="2996952"/>
          </a:xfrm>
          <a:prstGeom prst="rect">
            <a:avLst/>
          </a:prstGeom>
        </p:spPr>
        <p:txBody>
          <a:bodyPr/>
          <a:lstStyle/>
          <a:p>
            <a:pPr marL="320040" indent="-320040" defTabSz="914400">
              <a:spcBef>
                <a:spcPts val="700"/>
              </a:spcBef>
              <a:buClr>
                <a:srgbClr val="DD8047"/>
              </a:buClr>
              <a:buSzPct val="60000"/>
              <a:buFont typeface="Wingdings" pitchFamily="2" charset="2"/>
              <a:buNone/>
              <a:defRPr/>
            </a:pPr>
            <a:r>
              <a:rPr lang="es-ES" sz="2000" b="1" dirty="0">
                <a:solidFill>
                  <a:prstClr val="black"/>
                </a:solidFill>
                <a:latin typeface="Tw Cen MT"/>
              </a:rPr>
              <a:t>There is                          Hay (singular)                                    </a:t>
            </a:r>
          </a:p>
          <a:p>
            <a:pPr marL="320040" indent="-320040" defTabSz="914400">
              <a:spcBef>
                <a:spcPts val="700"/>
              </a:spcBef>
              <a:buClr>
                <a:srgbClr val="DD8047"/>
              </a:buClr>
              <a:buSzPct val="60000"/>
              <a:buFont typeface="Wingdings" pitchFamily="2" charset="2"/>
              <a:buNone/>
              <a:defRPr/>
            </a:pPr>
            <a:endParaRPr lang="es-ES" sz="2000" b="1" dirty="0">
              <a:solidFill>
                <a:prstClr val="black"/>
              </a:solidFill>
              <a:latin typeface="Tw Cen MT"/>
            </a:endParaRPr>
          </a:p>
          <a:p>
            <a:pPr marL="320040" indent="-320040" defTabSz="914400">
              <a:spcBef>
                <a:spcPts val="700"/>
              </a:spcBef>
              <a:buClr>
                <a:srgbClr val="DD8047"/>
              </a:buClr>
              <a:buSzPct val="60000"/>
              <a:buFont typeface="Wingdings" pitchFamily="2" charset="2"/>
              <a:buNone/>
              <a:defRPr/>
            </a:pPr>
            <a:r>
              <a:rPr lang="es-ES" sz="2000" b="1" dirty="0">
                <a:solidFill>
                  <a:prstClr val="black"/>
                </a:solidFill>
                <a:latin typeface="Tw Cen MT"/>
              </a:rPr>
              <a:t>Ejemplo: </a:t>
            </a:r>
            <a:r>
              <a:rPr lang="es-ES" sz="2000" b="1" dirty="0" err="1">
                <a:solidFill>
                  <a:prstClr val="black"/>
                </a:solidFill>
                <a:latin typeface="Tw Cen MT"/>
              </a:rPr>
              <a:t>This</a:t>
            </a:r>
            <a:r>
              <a:rPr lang="es-ES" sz="2000" b="1" dirty="0">
                <a:solidFill>
                  <a:prstClr val="black"/>
                </a:solidFill>
                <a:latin typeface="Tw Cen MT"/>
              </a:rPr>
              <a:t> is a </a:t>
            </a:r>
            <a:r>
              <a:rPr lang="es-ES" sz="2000" b="1" dirty="0" err="1">
                <a:solidFill>
                  <a:prstClr val="black"/>
                </a:solidFill>
                <a:latin typeface="Tw Cen MT"/>
              </a:rPr>
              <a:t>coat</a:t>
            </a:r>
            <a:r>
              <a:rPr lang="es-ES" sz="2000" b="1" dirty="0">
                <a:solidFill>
                  <a:prstClr val="black"/>
                </a:solidFill>
                <a:latin typeface="Tw Cen MT"/>
              </a:rPr>
              <a:t>. (Esto es una chaqueta)</a:t>
            </a:r>
          </a:p>
          <a:p>
            <a:pPr marL="320040" indent="-320040" defTabSz="914400">
              <a:spcBef>
                <a:spcPts val="700"/>
              </a:spcBef>
              <a:buClr>
                <a:srgbClr val="DD8047"/>
              </a:buClr>
              <a:buSzPct val="60000"/>
              <a:buFont typeface="Wingdings" pitchFamily="2" charset="2"/>
              <a:buNone/>
              <a:defRPr/>
            </a:pPr>
            <a:endParaRPr lang="es-ES" sz="2000" b="1" dirty="0">
              <a:solidFill>
                <a:prstClr val="black"/>
              </a:solidFill>
              <a:latin typeface="Tw Cen MT"/>
            </a:endParaRPr>
          </a:p>
          <a:p>
            <a:pPr marL="320040" indent="-320040" defTabSz="914400">
              <a:spcBef>
                <a:spcPts val="700"/>
              </a:spcBef>
              <a:buClr>
                <a:srgbClr val="DD8047"/>
              </a:buClr>
              <a:buSzPct val="60000"/>
              <a:buFont typeface="Wingdings" pitchFamily="2" charset="2"/>
              <a:buNone/>
              <a:defRPr/>
            </a:pPr>
            <a:r>
              <a:rPr lang="es-ES" sz="2000" b="1" dirty="0">
                <a:solidFill>
                  <a:prstClr val="black"/>
                </a:solidFill>
                <a:latin typeface="Tw Cen MT"/>
              </a:rPr>
              <a:t>There are                        Hay (plural)</a:t>
            </a:r>
          </a:p>
          <a:p>
            <a:pPr marL="320040" indent="-320040" defTabSz="914400">
              <a:spcBef>
                <a:spcPts val="700"/>
              </a:spcBef>
              <a:buClr>
                <a:srgbClr val="DD8047"/>
              </a:buClr>
              <a:buSzPct val="60000"/>
              <a:buFont typeface="Wingdings" pitchFamily="2" charset="2"/>
              <a:buNone/>
              <a:defRPr/>
            </a:pPr>
            <a:endParaRPr lang="es-ES" sz="2000" b="1" dirty="0">
              <a:solidFill>
                <a:prstClr val="black"/>
              </a:solidFill>
              <a:latin typeface="Tw Cen MT"/>
            </a:endParaRPr>
          </a:p>
          <a:p>
            <a:pPr marL="320040" indent="-320040" defTabSz="914400">
              <a:spcBef>
                <a:spcPts val="700"/>
              </a:spcBef>
              <a:buClr>
                <a:srgbClr val="DD8047"/>
              </a:buClr>
              <a:buSzPct val="60000"/>
              <a:buFont typeface="Wingdings" pitchFamily="2" charset="2"/>
              <a:buNone/>
              <a:defRPr/>
            </a:pPr>
            <a:r>
              <a:rPr lang="es-ES" sz="2000" b="1" dirty="0">
                <a:solidFill>
                  <a:prstClr val="black"/>
                </a:solidFill>
                <a:latin typeface="Tw Cen MT"/>
              </a:rPr>
              <a:t>Ejemplo: There are </a:t>
            </a:r>
            <a:r>
              <a:rPr lang="es-ES" sz="2000" dirty="0" err="1">
                <a:solidFill>
                  <a:prstClr val="black"/>
                </a:solidFill>
                <a:latin typeface="Tw Cen MT"/>
              </a:rPr>
              <a:t>substance</a:t>
            </a:r>
            <a:r>
              <a:rPr lang="es-ES" sz="2000" b="1" dirty="0" err="1">
                <a:solidFill>
                  <a:prstClr val="black"/>
                </a:solidFill>
                <a:latin typeface="Tw Cen MT"/>
              </a:rPr>
              <a:t>s</a:t>
            </a:r>
            <a:r>
              <a:rPr lang="es-ES" sz="2000" b="1" dirty="0">
                <a:solidFill>
                  <a:prstClr val="black"/>
                </a:solidFill>
                <a:latin typeface="Tw Cen MT"/>
              </a:rPr>
              <a:t>. (Éstas sustancias)</a:t>
            </a:r>
          </a:p>
          <a:p>
            <a:pPr marL="320040" indent="-320040" defTabSz="914400">
              <a:spcBef>
                <a:spcPts val="700"/>
              </a:spcBef>
              <a:buClr>
                <a:srgbClr val="DD8047"/>
              </a:buClr>
              <a:buSzPct val="60000"/>
              <a:buFont typeface="Wingdings" pitchFamily="2" charset="2"/>
              <a:buNone/>
              <a:defRPr/>
            </a:pPr>
            <a:r>
              <a:rPr lang="es-ES" sz="2000" b="1" dirty="0">
                <a:solidFill>
                  <a:prstClr val="black"/>
                </a:solidFill>
                <a:latin typeface="Tw Cen MT"/>
              </a:rPr>
              <a:t>                                                    </a:t>
            </a:r>
          </a:p>
          <a:p>
            <a:pPr marL="320040" indent="-320040" defTabSz="914400">
              <a:spcBef>
                <a:spcPts val="700"/>
              </a:spcBef>
              <a:buClr>
                <a:srgbClr val="DD8047"/>
              </a:buClr>
              <a:buSzPct val="60000"/>
              <a:buFont typeface="Wingdings" pitchFamily="2" charset="2"/>
              <a:buNone/>
              <a:defRPr/>
            </a:pPr>
            <a:r>
              <a:rPr lang="es-ES" sz="2000" b="1" dirty="0">
                <a:solidFill>
                  <a:prstClr val="black"/>
                </a:solidFill>
                <a:latin typeface="Tw Cen MT"/>
              </a:rPr>
              <a:t>                           </a:t>
            </a:r>
          </a:p>
        </p:txBody>
      </p:sp>
      <p:sp>
        <p:nvSpPr>
          <p:cNvPr id="5" name="Flecha: a la derecha 4">
            <a:extLst>
              <a:ext uri="{FF2B5EF4-FFF2-40B4-BE49-F238E27FC236}">
                <a16:creationId xmlns:a16="http://schemas.microsoft.com/office/drawing/2014/main" xmlns="" id="{B70182DE-385E-41F1-A12A-E220B225D1FB}"/>
              </a:ext>
            </a:extLst>
          </p:cNvPr>
          <p:cNvSpPr/>
          <p:nvPr/>
        </p:nvSpPr>
        <p:spPr>
          <a:xfrm>
            <a:off x="2756452" y="3631096"/>
            <a:ext cx="1457739" cy="2252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D9C3BD4A-6259-4B0E-B57C-7DED53FAB7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6452" y="5152017"/>
            <a:ext cx="1475360" cy="262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3542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istrador\Documents\tecnicatura\inglés técnico\INGLES.jpg">
            <a:extLst>
              <a:ext uri="{FF2B5EF4-FFF2-40B4-BE49-F238E27FC236}">
                <a16:creationId xmlns:a16="http://schemas.microsoft.com/office/drawing/2014/main" xmlns="" id="{49B84D68-FA9F-4103-BD10-6B10B5D58D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4223" y="481608"/>
            <a:ext cx="9144000" cy="4032448"/>
          </a:xfrm>
          <a:prstGeom prst="rect">
            <a:avLst/>
          </a:prstGeom>
          <a:noFill/>
        </p:spPr>
      </p:pic>
      <p:sp>
        <p:nvSpPr>
          <p:cNvPr id="3" name="3 Rectángulo">
            <a:extLst>
              <a:ext uri="{FF2B5EF4-FFF2-40B4-BE49-F238E27FC236}">
                <a16:creationId xmlns:a16="http://schemas.microsoft.com/office/drawing/2014/main" xmlns="" id="{6E8DF8D5-B149-4770-8761-96E3D53DA8E2}"/>
              </a:ext>
            </a:extLst>
          </p:cNvPr>
          <p:cNvSpPr/>
          <p:nvPr/>
        </p:nvSpPr>
        <p:spPr>
          <a:xfrm>
            <a:off x="4178288" y="1175184"/>
            <a:ext cx="11521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s-ES_tradnl" b="1" dirty="0">
                <a:solidFill>
                  <a:prstClr val="black"/>
                </a:solidFill>
                <a:latin typeface="Tw Cen MT"/>
              </a:rPr>
              <a:t>Goggles</a:t>
            </a:r>
            <a:endParaRPr lang="es-AR" b="1" dirty="0">
              <a:solidFill>
                <a:prstClr val="black"/>
              </a:solidFill>
              <a:latin typeface="Tw Cen MT"/>
            </a:endParaRPr>
          </a:p>
        </p:txBody>
      </p:sp>
      <p:sp>
        <p:nvSpPr>
          <p:cNvPr id="4" name="5 Rectángulo">
            <a:extLst>
              <a:ext uri="{FF2B5EF4-FFF2-40B4-BE49-F238E27FC236}">
                <a16:creationId xmlns:a16="http://schemas.microsoft.com/office/drawing/2014/main" xmlns="" id="{808AF974-C17D-431D-8602-CCDF474A7787}"/>
              </a:ext>
            </a:extLst>
          </p:cNvPr>
          <p:cNvSpPr/>
          <p:nvPr/>
        </p:nvSpPr>
        <p:spPr>
          <a:xfrm>
            <a:off x="5330416" y="3941035"/>
            <a:ext cx="18902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b="1" dirty="0">
                <a:solidFill>
                  <a:schemeClr val="bg1"/>
                </a:solidFill>
              </a:rPr>
              <a:t>Bunsen burner </a:t>
            </a:r>
            <a:endParaRPr lang="es-AR" b="1" dirty="0">
              <a:solidFill>
                <a:schemeClr val="bg1"/>
              </a:solidFill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0BAF00E4-16E3-457C-B99E-B611C41161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8500" y="2782376"/>
            <a:ext cx="1249788" cy="493819"/>
          </a:xfrm>
          <a:prstGeom prst="rect">
            <a:avLst/>
          </a:prstGeom>
        </p:spPr>
      </p:pic>
      <p:sp>
        <p:nvSpPr>
          <p:cNvPr id="6" name="7 Rectángulo">
            <a:extLst>
              <a:ext uri="{FF2B5EF4-FFF2-40B4-BE49-F238E27FC236}">
                <a16:creationId xmlns:a16="http://schemas.microsoft.com/office/drawing/2014/main" xmlns="" id="{3723A6D5-9468-4948-9B9A-8A189CB78D86}"/>
              </a:ext>
            </a:extLst>
          </p:cNvPr>
          <p:cNvSpPr/>
          <p:nvPr/>
        </p:nvSpPr>
        <p:spPr>
          <a:xfrm>
            <a:off x="7499920" y="296942"/>
            <a:ext cx="9541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es-ES_tradnl" b="1" dirty="0">
                <a:solidFill>
                  <a:prstClr val="black"/>
                </a:solidFill>
                <a:latin typeface="Tw Cen MT"/>
              </a:rPr>
              <a:t>Notice</a:t>
            </a:r>
            <a:r>
              <a:rPr lang="es-ES_tradnl" dirty="0">
                <a:solidFill>
                  <a:prstClr val="black"/>
                </a:solidFill>
                <a:latin typeface="Tw Cen MT"/>
              </a:rPr>
              <a:t> </a:t>
            </a:r>
            <a:endParaRPr lang="es-AR" dirty="0">
              <a:solidFill>
                <a:prstClr val="black"/>
              </a:solidFill>
              <a:latin typeface="Tw Cen MT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xmlns="" id="{AEC53B44-1A3A-4282-91F2-A9D0ABD67D88}"/>
              </a:ext>
            </a:extLst>
          </p:cNvPr>
          <p:cNvSpPr txBox="1"/>
          <p:nvPr/>
        </p:nvSpPr>
        <p:spPr>
          <a:xfrm>
            <a:off x="1265582" y="5960893"/>
            <a:ext cx="96608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chemeClr val="bg1"/>
                </a:solidFill>
              </a:rPr>
              <a:t>Cuando retomemos las clases presenciales les llevaré la fotocopia del dibujo y vamos a ir explicando cada elemento de laboratorio.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BEC6935D-4050-4D0D-9864-A9FF42524B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4415" y="4645334"/>
            <a:ext cx="3609975" cy="126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0759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3C947E4-2141-4677-8CF5-44C909FDD0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AR" sz="4400" dirty="0" err="1">
                <a:latin typeface="Tw Cen MT"/>
              </a:rPr>
              <a:t>Elements</a:t>
            </a:r>
            <a:r>
              <a:rPr lang="es-AR" sz="4400" dirty="0">
                <a:latin typeface="Tw Cen MT"/>
              </a:rPr>
              <a:t> </a:t>
            </a:r>
            <a:r>
              <a:rPr lang="es-AR" sz="4400" dirty="0" err="1">
                <a:latin typeface="Tw Cen MT"/>
              </a:rPr>
              <a:t>of</a:t>
            </a:r>
            <a:r>
              <a:rPr lang="es-AR" sz="4400" dirty="0">
                <a:latin typeface="Tw Cen MT"/>
              </a:rPr>
              <a:t> </a:t>
            </a:r>
            <a:r>
              <a:rPr lang="es-AR" sz="4400" dirty="0" err="1">
                <a:latin typeface="Tw Cen MT"/>
              </a:rPr>
              <a:t>laboratory</a:t>
            </a:r>
            <a:endParaRPr lang="es-ES" dirty="0"/>
          </a:p>
        </p:txBody>
      </p:sp>
      <p:sp>
        <p:nvSpPr>
          <p:cNvPr id="3" name="2 CuadroTexto">
            <a:extLst>
              <a:ext uri="{FF2B5EF4-FFF2-40B4-BE49-F238E27FC236}">
                <a16:creationId xmlns:a16="http://schemas.microsoft.com/office/drawing/2014/main" xmlns="" id="{BA56AE4C-2BC9-41C1-A260-FD5715DC97AE}"/>
              </a:ext>
            </a:extLst>
          </p:cNvPr>
          <p:cNvSpPr txBox="1"/>
          <p:nvPr/>
        </p:nvSpPr>
        <p:spPr>
          <a:xfrm>
            <a:off x="1689734" y="1834166"/>
            <a:ext cx="8604448" cy="5162504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defTabSz="914400">
              <a:lnSpc>
                <a:spcPct val="150000"/>
              </a:lnSpc>
            </a:pPr>
            <a:r>
              <a:rPr lang="es-ES_tradnl" sz="2000" b="1" dirty="0">
                <a:latin typeface="Tw Cen MT"/>
              </a:rPr>
              <a:t>Shell = repisa, estante.</a:t>
            </a:r>
          </a:p>
          <a:p>
            <a:pPr defTabSz="914400">
              <a:lnSpc>
                <a:spcPct val="150000"/>
              </a:lnSpc>
            </a:pPr>
            <a:r>
              <a:rPr lang="es-ES_tradnl" sz="2000" b="1" dirty="0">
                <a:latin typeface="Tw Cen MT"/>
              </a:rPr>
              <a:t>Clamp = soporte universal</a:t>
            </a:r>
          </a:p>
          <a:p>
            <a:pPr defTabSz="914400">
              <a:lnSpc>
                <a:spcPct val="150000"/>
              </a:lnSpc>
            </a:pPr>
            <a:r>
              <a:rPr lang="es-ES_tradnl" sz="2000" b="1" dirty="0">
                <a:latin typeface="Tw Cen MT"/>
              </a:rPr>
              <a:t>Flask = balón</a:t>
            </a:r>
          </a:p>
          <a:p>
            <a:pPr defTabSz="914400">
              <a:lnSpc>
                <a:spcPct val="150000"/>
              </a:lnSpc>
            </a:pPr>
            <a:r>
              <a:rPr lang="es-ES_tradnl" sz="2000" b="1" dirty="0">
                <a:latin typeface="Tw Cen MT"/>
              </a:rPr>
              <a:t>Glass tube = tubo de vidrio</a:t>
            </a:r>
          </a:p>
          <a:p>
            <a:pPr defTabSz="914400">
              <a:lnSpc>
                <a:spcPct val="150000"/>
              </a:lnSpc>
            </a:pPr>
            <a:r>
              <a:rPr lang="es-ES_tradnl" sz="2000" b="1" dirty="0">
                <a:latin typeface="Tw Cen MT"/>
              </a:rPr>
              <a:t>Notice = información como normas </a:t>
            </a:r>
          </a:p>
          <a:p>
            <a:pPr defTabSz="914400">
              <a:lnSpc>
                <a:spcPct val="150000"/>
              </a:lnSpc>
            </a:pPr>
            <a:r>
              <a:rPr lang="es-ES_tradnl" sz="2000" b="1" dirty="0">
                <a:latin typeface="Tw Cen MT"/>
              </a:rPr>
              <a:t>de segurirad</a:t>
            </a:r>
          </a:p>
          <a:p>
            <a:pPr defTabSz="914400">
              <a:lnSpc>
                <a:spcPct val="150000"/>
              </a:lnSpc>
            </a:pPr>
            <a:r>
              <a:rPr lang="es-ES_tradnl" sz="2000" b="1" dirty="0">
                <a:latin typeface="Tw Cen MT"/>
              </a:rPr>
              <a:t>Rask = gradilla</a:t>
            </a:r>
          </a:p>
          <a:p>
            <a:pPr defTabSz="914400">
              <a:lnSpc>
                <a:spcPct val="150000"/>
              </a:lnSpc>
            </a:pPr>
            <a:r>
              <a:rPr lang="es-ES_tradnl" sz="2000" b="1" dirty="0">
                <a:latin typeface="Tw Cen MT"/>
              </a:rPr>
              <a:t>Jar = frasco</a:t>
            </a:r>
          </a:p>
          <a:p>
            <a:pPr defTabSz="914400">
              <a:lnSpc>
                <a:spcPct val="150000"/>
              </a:lnSpc>
            </a:pPr>
            <a:r>
              <a:rPr lang="es-ES_tradnl" sz="2000" b="1" dirty="0">
                <a:latin typeface="Tw Cen MT"/>
              </a:rPr>
              <a:t>Chemicals =  productos químicos</a:t>
            </a:r>
          </a:p>
          <a:p>
            <a:pPr defTabSz="914400">
              <a:lnSpc>
                <a:spcPct val="150000"/>
              </a:lnSpc>
            </a:pPr>
            <a:r>
              <a:rPr lang="es-ES_tradnl" sz="2000" b="1" dirty="0">
                <a:latin typeface="Tw Cen MT"/>
              </a:rPr>
              <a:t>Bench= mesada</a:t>
            </a:r>
          </a:p>
          <a:p>
            <a:pPr defTabSz="914400">
              <a:lnSpc>
                <a:spcPct val="150000"/>
              </a:lnSpc>
            </a:pPr>
            <a:r>
              <a:rPr lang="es-ES_tradnl" sz="2000" b="1" dirty="0">
                <a:latin typeface="Tw Cen MT"/>
              </a:rPr>
              <a:t>Pipette= pipeta</a:t>
            </a:r>
          </a:p>
          <a:p>
            <a:pPr defTabSz="914400">
              <a:lnSpc>
                <a:spcPct val="150000"/>
              </a:lnSpc>
            </a:pPr>
            <a:r>
              <a:rPr lang="es-ES_tradnl" sz="2000" b="1" dirty="0">
                <a:latin typeface="Tw Cen MT"/>
              </a:rPr>
              <a:t>Taps = grifos</a:t>
            </a:r>
          </a:p>
          <a:p>
            <a:pPr defTabSz="914400">
              <a:lnSpc>
                <a:spcPct val="150000"/>
              </a:lnSpc>
            </a:pPr>
            <a:r>
              <a:rPr lang="es-ES_tradnl" sz="2000" b="1" dirty="0">
                <a:latin typeface="Tw Cen MT"/>
              </a:rPr>
              <a:t>Sink = bacha</a:t>
            </a:r>
          </a:p>
          <a:p>
            <a:pPr defTabSz="914400">
              <a:lnSpc>
                <a:spcPct val="150000"/>
              </a:lnSpc>
            </a:pPr>
            <a:r>
              <a:rPr lang="es-ES_tradnl" sz="2000" b="1" dirty="0">
                <a:latin typeface="Tw Cen MT"/>
              </a:rPr>
              <a:t>Cylinder = probeta</a:t>
            </a:r>
          </a:p>
          <a:p>
            <a:pPr defTabSz="914400">
              <a:lnSpc>
                <a:spcPct val="150000"/>
              </a:lnSpc>
            </a:pPr>
            <a:r>
              <a:rPr lang="es-ES_tradnl" sz="2000" b="1" dirty="0">
                <a:latin typeface="Tw Cen MT"/>
              </a:rPr>
              <a:t>Bunsen burner = mechero de Bunsen</a:t>
            </a:r>
          </a:p>
          <a:p>
            <a:pPr defTabSz="914400">
              <a:lnSpc>
                <a:spcPct val="150000"/>
              </a:lnSpc>
            </a:pPr>
            <a:r>
              <a:rPr lang="es-ES_tradnl" sz="2000" b="1" dirty="0">
                <a:latin typeface="Tw Cen MT"/>
              </a:rPr>
              <a:t>Lab coat = chaqueta</a:t>
            </a:r>
          </a:p>
          <a:p>
            <a:pPr defTabSz="914400">
              <a:lnSpc>
                <a:spcPct val="150000"/>
              </a:lnSpc>
            </a:pPr>
            <a:r>
              <a:rPr lang="es-ES_tradnl" sz="2000" b="1" dirty="0">
                <a:latin typeface="Tw Cen MT"/>
              </a:rPr>
              <a:t>Goggles = antiparras, gafas</a:t>
            </a:r>
          </a:p>
          <a:p>
            <a:pPr defTabSz="914400">
              <a:lnSpc>
                <a:spcPct val="150000"/>
              </a:lnSpc>
            </a:pPr>
            <a:r>
              <a:rPr lang="es-ES_tradnl" sz="2000" b="1" dirty="0">
                <a:latin typeface="Tw Cen MT"/>
              </a:rPr>
              <a:t>Test tube = tubo de ensayo</a:t>
            </a:r>
            <a:endParaRPr lang="es-AR" sz="2000" b="1" dirty="0">
              <a:latin typeface="Tw Cen MT"/>
            </a:endParaRPr>
          </a:p>
        </p:txBody>
      </p:sp>
    </p:spTree>
    <p:extLst>
      <p:ext uri="{BB962C8B-B14F-4D97-AF65-F5344CB8AC3E}">
        <p14:creationId xmlns:p14="http://schemas.microsoft.com/office/powerpoint/2010/main" val="34426252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s-E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COMPARACIÓN DE ADJETIVOS 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309093" y="1532586"/>
            <a:ext cx="11616744" cy="5039664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s-ES" altLang="es-AR" sz="2400" b="1" i="1" u="sng" dirty="0"/>
              <a:t>Comparación por superioridad</a:t>
            </a:r>
            <a:r>
              <a:rPr lang="es-ES" altLang="es-AR" sz="2400" b="1" i="1" dirty="0"/>
              <a:t>:</a:t>
            </a:r>
            <a:endParaRPr lang="es-ES" altLang="es-AR" sz="2400" dirty="0"/>
          </a:p>
          <a:p>
            <a:pPr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es-ES" altLang="es-AR" sz="2400" dirty="0"/>
              <a:t>    La mayoría de los adjetivos de una sílaba y algunos de dos sílabas forman los grados comparativos y superlativos agregando </a:t>
            </a:r>
            <a:r>
              <a:rPr lang="es-ES" altLang="es-AR" sz="2400" b="1" dirty="0"/>
              <a:t>¨</a:t>
            </a:r>
            <a:r>
              <a:rPr lang="es-ES" altLang="es-AR" sz="2400" b="1" dirty="0" err="1"/>
              <a:t>er</a:t>
            </a:r>
            <a:r>
              <a:rPr lang="es-ES" altLang="es-AR" sz="2400" b="1" dirty="0"/>
              <a:t>¨</a:t>
            </a:r>
            <a:r>
              <a:rPr lang="es-ES" altLang="es-AR" sz="2400" dirty="0"/>
              <a:t> y </a:t>
            </a:r>
            <a:r>
              <a:rPr lang="es-ES" altLang="es-AR" sz="2400" b="1" dirty="0"/>
              <a:t>¨</a:t>
            </a:r>
            <a:r>
              <a:rPr lang="es-ES" altLang="es-AR" sz="2400" b="1" dirty="0" err="1"/>
              <a:t>est</a:t>
            </a:r>
            <a:r>
              <a:rPr lang="es-ES" altLang="es-AR" sz="2400" b="1" dirty="0"/>
              <a:t>¨.</a:t>
            </a:r>
            <a:endParaRPr lang="en-GB" altLang="es-AR" sz="2400" dirty="0"/>
          </a:p>
          <a:p>
            <a:pPr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en-GB" altLang="es-AR" sz="2400" i="1" u="sng" dirty="0" err="1"/>
              <a:t>Ejemplo</a:t>
            </a:r>
            <a:r>
              <a:rPr lang="en-GB" altLang="es-AR" sz="2400" i="1" u="sng" dirty="0"/>
              <a:t>: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en-GB" altLang="es-AR" sz="2400" dirty="0"/>
              <a:t>             </a:t>
            </a:r>
            <a:r>
              <a:rPr lang="en-GB" altLang="es-AR" sz="2400" b="1" dirty="0"/>
              <a:t>Short – shorter than – the shortest</a:t>
            </a:r>
            <a:r>
              <a:rPr lang="en-GB" altLang="es-AR" sz="2400" dirty="0"/>
              <a:t>  =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en-GB" altLang="es-AR" sz="2400" dirty="0"/>
              <a:t>             </a:t>
            </a:r>
            <a:r>
              <a:rPr lang="en-GB" altLang="es-AR" sz="2400" dirty="0" err="1"/>
              <a:t>corto</a:t>
            </a:r>
            <a:r>
              <a:rPr lang="en-GB" altLang="es-AR" sz="2400" dirty="0"/>
              <a:t> – </a:t>
            </a:r>
            <a:r>
              <a:rPr lang="en-GB" altLang="es-AR" sz="2400" dirty="0" err="1"/>
              <a:t>más</a:t>
            </a:r>
            <a:r>
              <a:rPr lang="en-GB" altLang="es-AR" sz="2400" dirty="0"/>
              <a:t> </a:t>
            </a:r>
            <a:r>
              <a:rPr lang="en-GB" altLang="es-AR" sz="2400" dirty="0" err="1"/>
              <a:t>corto</a:t>
            </a:r>
            <a:r>
              <a:rPr lang="en-GB" altLang="es-AR" sz="2400" dirty="0"/>
              <a:t> que – el </a:t>
            </a:r>
            <a:r>
              <a:rPr lang="en-GB" altLang="es-AR" sz="2400" dirty="0" err="1"/>
              <a:t>más</a:t>
            </a:r>
            <a:r>
              <a:rPr lang="en-GB" altLang="es-AR" sz="2400" dirty="0"/>
              <a:t> </a:t>
            </a:r>
            <a:r>
              <a:rPr lang="en-GB" altLang="es-AR" sz="2400" dirty="0" err="1"/>
              <a:t>corto</a:t>
            </a:r>
            <a:r>
              <a:rPr lang="en-GB" altLang="es-AR" sz="2400" dirty="0"/>
              <a:t>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en-GB" altLang="es-AR" sz="2400" dirty="0"/>
              <a:t>             </a:t>
            </a:r>
            <a:r>
              <a:rPr lang="en-GB" altLang="es-AR" sz="2400" b="1" dirty="0"/>
              <a:t>Long – longer than – the longest</a:t>
            </a:r>
            <a:r>
              <a:rPr lang="en-GB" altLang="es-AR" sz="2400" dirty="0"/>
              <a:t>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en-GB" altLang="es-AR" sz="2400" dirty="0"/>
              <a:t>             Fast – faster than – the fastest.</a:t>
            </a:r>
            <a:endParaRPr lang="es-ES" altLang="es-AR" sz="2400" dirty="0"/>
          </a:p>
        </p:txBody>
      </p:sp>
    </p:spTree>
    <p:extLst>
      <p:ext uri="{BB962C8B-B14F-4D97-AF65-F5344CB8AC3E}">
        <p14:creationId xmlns:p14="http://schemas.microsoft.com/office/powerpoint/2010/main" val="8456552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8034" y="772732"/>
            <a:ext cx="11037194" cy="582491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s-ES" altLang="es-AR" sz="2400" dirty="0"/>
              <a:t>Los que terminan en ¨e¨, agregan solamente ¨r¨ y ¨</a:t>
            </a:r>
            <a:r>
              <a:rPr lang="es-ES" altLang="es-AR" sz="2400" dirty="0" err="1"/>
              <a:t>st</a:t>
            </a:r>
            <a:r>
              <a:rPr lang="es-ES" altLang="es-AR" sz="2400" dirty="0"/>
              <a:t>¨.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en-GB" altLang="es-AR" sz="2400" i="1" u="sng" dirty="0" err="1"/>
              <a:t>Ejemplo</a:t>
            </a:r>
            <a:r>
              <a:rPr lang="en-GB" altLang="es-AR" sz="2400" i="1" u="sng" dirty="0"/>
              <a:t>: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en-GB" altLang="es-AR" sz="2400" dirty="0"/>
              <a:t>               </a:t>
            </a:r>
            <a:r>
              <a:rPr lang="en-GB" altLang="es-AR" sz="2400" b="1" dirty="0"/>
              <a:t>Nice – nicer than – the nicest.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en-GB" altLang="es-AR" sz="2400" dirty="0"/>
              <a:t>               Large – larger than – the largest</a:t>
            </a:r>
            <a:r>
              <a:rPr lang="en-GB" altLang="es-AR" sz="2400" dirty="0" smtClean="0"/>
              <a:t>.</a:t>
            </a:r>
            <a:endParaRPr lang="en-GB" altLang="es-AR" sz="2400" dirty="0"/>
          </a:p>
          <a:p>
            <a:pPr>
              <a:lnSpc>
                <a:spcPct val="150000"/>
              </a:lnSpc>
            </a:pPr>
            <a:r>
              <a:rPr lang="es-ES" altLang="es-AR" sz="2400" dirty="0"/>
              <a:t>Los que tienen una vocal entre dos consonantes duplican la consonante y agregan ¨</a:t>
            </a:r>
            <a:r>
              <a:rPr lang="es-ES" altLang="es-AR" sz="2400" dirty="0" err="1"/>
              <a:t>er¨y</a:t>
            </a:r>
            <a:r>
              <a:rPr lang="es-ES" altLang="es-AR" sz="2400" dirty="0"/>
              <a:t> ¨</a:t>
            </a:r>
            <a:r>
              <a:rPr lang="es-ES" altLang="es-AR" sz="2400" dirty="0" err="1"/>
              <a:t>est</a:t>
            </a:r>
            <a:r>
              <a:rPr lang="es-ES" altLang="es-AR" sz="2400" dirty="0"/>
              <a:t>¨.</a:t>
            </a:r>
            <a:endParaRPr lang="en-GB" altLang="es-AR" sz="2400" dirty="0"/>
          </a:p>
          <a:p>
            <a:pPr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en-GB" altLang="es-AR" sz="2400" i="1" u="sng" dirty="0" err="1"/>
              <a:t>Ejemplo</a:t>
            </a:r>
            <a:r>
              <a:rPr lang="en-GB" altLang="es-AR" sz="2400" i="1" u="sng" dirty="0"/>
              <a:t>:</a:t>
            </a:r>
            <a:endParaRPr lang="en-GB" altLang="es-AR" sz="2400" dirty="0"/>
          </a:p>
          <a:p>
            <a:pPr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en-GB" altLang="es-AR" sz="2400" b="1" dirty="0"/>
              <a:t>               Hot – hotter than – the hottest.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en-GB" altLang="es-AR" sz="2400" dirty="0"/>
              <a:t>               Big – bigger than – the biggest.</a:t>
            </a:r>
            <a:endParaRPr lang="es-ES" altLang="es-AR" sz="2400" dirty="0"/>
          </a:p>
        </p:txBody>
      </p:sp>
    </p:spTree>
    <p:extLst>
      <p:ext uri="{BB962C8B-B14F-4D97-AF65-F5344CB8AC3E}">
        <p14:creationId xmlns:p14="http://schemas.microsoft.com/office/powerpoint/2010/main" val="6544267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6518" y="476518"/>
            <a:ext cx="10191482" cy="517650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s-ES" altLang="es-AR" sz="2400" dirty="0"/>
              <a:t>Algunos de dos sílabas también agregan ¨</a:t>
            </a:r>
            <a:r>
              <a:rPr lang="es-ES" altLang="es-AR" sz="2400" dirty="0" err="1"/>
              <a:t>er¨y</a:t>
            </a:r>
            <a:r>
              <a:rPr lang="es-ES" altLang="es-AR" sz="2400" dirty="0"/>
              <a:t> ¨</a:t>
            </a:r>
            <a:r>
              <a:rPr lang="es-ES" altLang="es-AR" sz="2400" dirty="0" err="1"/>
              <a:t>est</a:t>
            </a:r>
            <a:r>
              <a:rPr lang="es-ES" altLang="es-AR" sz="2400" dirty="0"/>
              <a:t>¨.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en-GB" altLang="es-AR" sz="2400" i="1" u="sng" dirty="0" err="1"/>
              <a:t>Ejemplo</a:t>
            </a:r>
            <a:r>
              <a:rPr lang="en-GB" altLang="es-AR" sz="2400" i="1" u="sng" dirty="0"/>
              <a:t>:</a:t>
            </a:r>
            <a:endParaRPr lang="es-ES" altLang="es-AR" sz="2400" dirty="0"/>
          </a:p>
          <a:p>
            <a:pPr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es-ES" altLang="es-AR" sz="2400" b="1" dirty="0"/>
              <a:t>             </a:t>
            </a:r>
            <a:r>
              <a:rPr lang="en-GB" altLang="es-AR" sz="2400" b="1" dirty="0"/>
              <a:t>Clever – Cleverer than – the cleverest.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en-GB" altLang="es-AR" sz="2400" dirty="0"/>
              <a:t>             Narrow – narrower than – the narrowest. </a:t>
            </a:r>
            <a:endParaRPr lang="es-ES" altLang="es-AR" sz="2400" dirty="0"/>
          </a:p>
          <a:p>
            <a:pPr>
              <a:lnSpc>
                <a:spcPct val="150000"/>
              </a:lnSpc>
            </a:pPr>
            <a:r>
              <a:rPr lang="es-ES" altLang="es-AR" sz="2400" dirty="0"/>
              <a:t>Algunos de dos sílabas que terminan en ¨y¨ precedida de consonante cambian ¨y¨ por ¨i¨.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en-GB" altLang="es-AR" sz="2400" i="1" u="sng" dirty="0" err="1"/>
              <a:t>Ejemplo</a:t>
            </a:r>
            <a:r>
              <a:rPr lang="en-GB" altLang="es-AR" sz="2400" i="1" u="sng" dirty="0"/>
              <a:t>:</a:t>
            </a:r>
            <a:endParaRPr lang="es-ES" altLang="es-AR" sz="2400" dirty="0"/>
          </a:p>
          <a:p>
            <a:pPr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es-ES" altLang="es-AR" sz="2400" dirty="0"/>
              <a:t>               </a:t>
            </a:r>
            <a:r>
              <a:rPr lang="en-GB" altLang="es-AR" sz="2400" b="1" dirty="0"/>
              <a:t>Easy – easier than – the easiest.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en-GB" altLang="es-AR" sz="2400" b="1" dirty="0" smtClean="0"/>
              <a:t>               Heavy </a:t>
            </a:r>
            <a:r>
              <a:rPr lang="en-GB" altLang="es-AR" sz="2400" b="1" dirty="0"/>
              <a:t>– heavier than – the heaviest.</a:t>
            </a:r>
            <a:endParaRPr lang="es-ES" altLang="es-AR" sz="2400" b="1" dirty="0"/>
          </a:p>
        </p:txBody>
      </p:sp>
    </p:spTree>
    <p:extLst>
      <p:ext uri="{BB962C8B-B14F-4D97-AF65-F5344CB8AC3E}">
        <p14:creationId xmlns:p14="http://schemas.microsoft.com/office/powerpoint/2010/main" val="5697101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8034" y="579549"/>
            <a:ext cx="9682766" cy="5546614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s-ES" altLang="es-AR" sz="2400" dirty="0"/>
              <a:t>Los adjetivos de dos o más sílabas anteponen los adverbios ¨more¨ y ¨</a:t>
            </a:r>
            <a:r>
              <a:rPr lang="es-ES" altLang="es-AR" sz="2400" dirty="0" err="1"/>
              <a:t>most</a:t>
            </a:r>
            <a:r>
              <a:rPr lang="es-ES" altLang="es-AR" sz="2400" dirty="0"/>
              <a:t>¨.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en-GB" altLang="es-AR" sz="2400" i="1" u="sng" dirty="0" err="1"/>
              <a:t>Ejemplo</a:t>
            </a:r>
            <a:r>
              <a:rPr lang="en-GB" altLang="es-AR" sz="2400" i="1" u="sng" dirty="0"/>
              <a:t>:</a:t>
            </a:r>
            <a:endParaRPr lang="es-ES" altLang="es-AR" sz="2400" dirty="0"/>
          </a:p>
          <a:p>
            <a:pPr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es-ES" altLang="es-AR" sz="2400" dirty="0"/>
              <a:t>           </a:t>
            </a:r>
            <a:r>
              <a:rPr lang="en-GB" altLang="es-AR" sz="2400" b="1" dirty="0"/>
              <a:t>Dangerous – more dangerous than – the most dangerous.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en-GB" altLang="es-AR" sz="2400" b="1" dirty="0"/>
              <a:t>           Expensive – more expensive than – the most expensive.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en-GB" altLang="es-AR" sz="2400" b="1" dirty="0"/>
              <a:t>           Interesting – more interesting than – the most interesting.</a:t>
            </a:r>
            <a:endParaRPr lang="es-ES" altLang="es-AR" sz="2400" b="1" dirty="0"/>
          </a:p>
        </p:txBody>
      </p:sp>
    </p:spTree>
    <p:extLst>
      <p:ext uri="{BB962C8B-B14F-4D97-AF65-F5344CB8AC3E}">
        <p14:creationId xmlns:p14="http://schemas.microsoft.com/office/powerpoint/2010/main" val="26313026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8052" y="834887"/>
            <a:ext cx="11595652" cy="5291276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s-ES" altLang="es-AR" sz="2400" dirty="0"/>
              <a:t>Algunos adjetivos tienen una comparación irregular: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s-ES" altLang="es-AR" sz="2400" dirty="0"/>
              <a:t>    </a:t>
            </a:r>
            <a:r>
              <a:rPr lang="en-GB" altLang="es-AR" sz="2400" b="1" dirty="0" smtClean="0"/>
              <a:t>Good </a:t>
            </a:r>
            <a:r>
              <a:rPr lang="en-GB" altLang="es-AR" sz="2400" b="1" dirty="0"/>
              <a:t>– better than – the best.                                                                                                                     </a:t>
            </a:r>
            <a:r>
              <a:rPr lang="en-GB" altLang="es-AR" sz="2400" b="1" dirty="0" smtClean="0"/>
              <a:t>        </a:t>
            </a:r>
            <a:r>
              <a:rPr lang="en-GB" altLang="es-AR" sz="2400" dirty="0" smtClean="0"/>
              <a:t>Bueno </a:t>
            </a:r>
            <a:r>
              <a:rPr lang="en-GB" altLang="es-AR" sz="2400" dirty="0"/>
              <a:t>– </a:t>
            </a:r>
            <a:r>
              <a:rPr lang="en-GB" altLang="es-AR" sz="2400" dirty="0" err="1"/>
              <a:t>mejor</a:t>
            </a:r>
            <a:r>
              <a:rPr lang="en-GB" altLang="es-AR" sz="2400" dirty="0"/>
              <a:t> – </a:t>
            </a:r>
            <a:r>
              <a:rPr lang="en-GB" altLang="es-AR" sz="2400" dirty="0" err="1"/>
              <a:t>óptimo</a:t>
            </a:r>
            <a:r>
              <a:rPr lang="en-GB" altLang="es-AR" sz="2400" dirty="0"/>
              <a:t>.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GB" altLang="es-AR" sz="2400" dirty="0"/>
              <a:t>    </a:t>
            </a:r>
            <a:r>
              <a:rPr lang="en-GB" altLang="es-AR" sz="2400" b="1" dirty="0" smtClean="0"/>
              <a:t>Bad </a:t>
            </a:r>
            <a:r>
              <a:rPr lang="en-GB" altLang="es-AR" sz="2400" b="1" dirty="0"/>
              <a:t>– worse than – the worst.      </a:t>
            </a:r>
            <a:r>
              <a:rPr lang="en-GB" altLang="es-AR" sz="2400" dirty="0"/>
              <a:t>    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GB" altLang="es-AR" sz="2400" dirty="0"/>
              <a:t>    </a:t>
            </a:r>
            <a:r>
              <a:rPr lang="en-GB" altLang="es-AR" sz="2400" dirty="0" err="1" smtClean="0"/>
              <a:t>Malo</a:t>
            </a:r>
            <a:r>
              <a:rPr lang="en-GB" altLang="es-AR" sz="2400" dirty="0" smtClean="0"/>
              <a:t> </a:t>
            </a:r>
            <a:r>
              <a:rPr lang="en-GB" altLang="es-AR" sz="2400" dirty="0"/>
              <a:t>– </a:t>
            </a:r>
            <a:r>
              <a:rPr lang="en-GB" altLang="es-AR" sz="2400" dirty="0" err="1"/>
              <a:t>peor</a:t>
            </a:r>
            <a:r>
              <a:rPr lang="en-GB" altLang="es-AR" sz="2400" dirty="0"/>
              <a:t> – </a:t>
            </a:r>
            <a:r>
              <a:rPr lang="en-GB" altLang="es-AR" sz="2400" dirty="0" err="1"/>
              <a:t>pésimo</a:t>
            </a:r>
            <a:r>
              <a:rPr lang="en-GB" altLang="es-AR" sz="2400" dirty="0"/>
              <a:t>.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en-GB" altLang="es-AR" sz="2400" i="1" u="sng" dirty="0" smtClean="0"/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GB" altLang="es-AR" sz="2400" i="1" u="sng" dirty="0" err="1" smtClean="0"/>
              <a:t>Ejemplo</a:t>
            </a:r>
            <a:r>
              <a:rPr lang="en-GB" altLang="es-AR" sz="2400" i="1" u="sng" dirty="0"/>
              <a:t>:</a:t>
            </a:r>
            <a:endParaRPr lang="en-GB" altLang="es-AR" sz="2400" dirty="0"/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GB" altLang="es-AR" sz="2400" dirty="0"/>
              <a:t>Copper is an </a:t>
            </a:r>
            <a:r>
              <a:rPr lang="en-GB" altLang="es-AR" sz="2400" u="sng" dirty="0"/>
              <a:t>expensive</a:t>
            </a:r>
            <a:r>
              <a:rPr lang="en-GB" altLang="es-AR" sz="2400" dirty="0"/>
              <a:t> metal but silver is </a:t>
            </a:r>
            <a:r>
              <a:rPr lang="en-GB" altLang="es-AR" sz="2400" u="sng" dirty="0"/>
              <a:t>more expensive</a:t>
            </a:r>
            <a:r>
              <a:rPr lang="en-GB" altLang="es-AR" sz="2400" dirty="0"/>
              <a:t>.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GB" altLang="es-AR" sz="2400" dirty="0"/>
              <a:t>Some stars are </a:t>
            </a:r>
            <a:r>
              <a:rPr lang="en-GB" altLang="es-AR" sz="2400" u="sng" dirty="0"/>
              <a:t>bigger than</a:t>
            </a:r>
            <a:r>
              <a:rPr lang="en-GB" altLang="es-AR" sz="2400" dirty="0"/>
              <a:t> the sun, some are </a:t>
            </a:r>
            <a:r>
              <a:rPr lang="en-GB" altLang="es-AR" sz="2400" u="sng" dirty="0"/>
              <a:t>hotter</a:t>
            </a:r>
            <a:r>
              <a:rPr lang="en-GB" altLang="es-AR" sz="2400" dirty="0"/>
              <a:t> and some are </a:t>
            </a:r>
            <a:r>
              <a:rPr lang="en-GB" altLang="es-AR" sz="2400" u="sng" dirty="0"/>
              <a:t>brighter.</a:t>
            </a:r>
            <a:endParaRPr lang="es-ES" altLang="es-AR" sz="2400" dirty="0"/>
          </a:p>
        </p:txBody>
      </p:sp>
    </p:spTree>
    <p:extLst>
      <p:ext uri="{BB962C8B-B14F-4D97-AF65-F5344CB8AC3E}">
        <p14:creationId xmlns:p14="http://schemas.microsoft.com/office/powerpoint/2010/main" val="11110958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188A2FB-3EC5-4132-A492-F0936C66CD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/>
              <a:t>EL GENITIVO</a:t>
            </a:r>
          </a:p>
        </p:txBody>
      </p:sp>
      <p:sp>
        <p:nvSpPr>
          <p:cNvPr id="3" name="6 Rectángulo">
            <a:extLst>
              <a:ext uri="{FF2B5EF4-FFF2-40B4-BE49-F238E27FC236}">
                <a16:creationId xmlns:a16="http://schemas.microsoft.com/office/drawing/2014/main" xmlns="" id="{B6D5A655-0B66-497B-866A-F9035B38ECF3}"/>
              </a:ext>
            </a:extLst>
          </p:cNvPr>
          <p:cNvSpPr/>
          <p:nvPr/>
        </p:nvSpPr>
        <p:spPr>
          <a:xfrm>
            <a:off x="323528" y="4149080"/>
            <a:ext cx="8424936" cy="2343655"/>
          </a:xfrm>
          <a:prstGeom prst="rect">
            <a:avLst/>
          </a:prstGeom>
          <a:solidFill>
            <a:sysClr val="window" lastClr="FFFFFF"/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</a:rPr>
              <a:t>En inglés, el genitivo (relación de propiedad o posesión) se forma de dos maneras:</a:t>
            </a:r>
            <a:endParaRPr kumimoji="0" lang="es-AR" sz="2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</a:endParaRPr>
          </a:p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</a:rPr>
              <a:t>1.</a:t>
            </a:r>
            <a:r>
              <a:rPr kumimoji="0" lang="es-E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</a:rPr>
              <a:t> Mediante la preposición </a:t>
            </a:r>
            <a:r>
              <a:rPr kumimoji="0" lang="es-ES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</a:rPr>
              <a:t>of</a:t>
            </a:r>
            <a:r>
              <a:rPr kumimoji="0" lang="es-E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</a:rPr>
              <a:t>, (de), que se usa normalmente cuando el poseedor no es una persona:</a:t>
            </a:r>
            <a:endParaRPr kumimoji="0" lang="es-AR" sz="2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</a:endParaRPr>
          </a:p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</a:rPr>
              <a:t>The window of the house (</a:t>
            </a:r>
            <a:r>
              <a:rPr kumimoji="0" lang="es-ES" sz="20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</a:rPr>
              <a:t>La ventana de la casa</a:t>
            </a:r>
            <a:r>
              <a:rPr kumimoji="0" lang="es-E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</a:rPr>
              <a:t>)</a:t>
            </a:r>
            <a:endParaRPr kumimoji="0" lang="es-AR" sz="2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50DF3E55-ED08-4E38-B315-F69ADA2B27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6550" y="2160232"/>
            <a:ext cx="1603387" cy="1097375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3ABDC8D6-B6F7-4DE2-99E5-B421A17748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7577" y="3336763"/>
            <a:ext cx="3151905" cy="493819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81E95077-62F4-4FC9-B5F9-E52BEB96D3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1784" y="1924503"/>
            <a:ext cx="1914310" cy="1859441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xmlns="" id="{ECA75726-2A49-4679-9888-AA9547B67F53}"/>
              </a:ext>
            </a:extLst>
          </p:cNvPr>
          <p:cNvSpPr/>
          <p:nvPr/>
        </p:nvSpPr>
        <p:spPr>
          <a:xfrm>
            <a:off x="5487251" y="3689615"/>
            <a:ext cx="47147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defTabSz="914400"/>
            <a:r>
              <a:rPr lang="es-ES" b="1" dirty="0" err="1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This</a:t>
            </a:r>
            <a:r>
              <a:rPr lang="es-ES" b="1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s-ES" b="1" dirty="0" err="1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is</a:t>
            </a:r>
            <a:r>
              <a:rPr lang="es-ES" b="1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s-ES" b="1" dirty="0" err="1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Pepe's</a:t>
            </a:r>
            <a:r>
              <a:rPr lang="es-ES" b="1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 Bar</a:t>
            </a:r>
            <a:r>
              <a:rPr lang="es-ES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 / Este es el Bar de Pepe</a:t>
            </a:r>
            <a:endParaRPr lang="es-AR" dirty="0">
              <a:solidFill>
                <a:prstClr val="black"/>
              </a:solidFill>
              <a:latin typeface="Arial" pitchFamily="34" charset="0"/>
              <a:ea typeface="Times New Roman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15014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>
            <a:extLst>
              <a:ext uri="{FF2B5EF4-FFF2-40B4-BE49-F238E27FC236}">
                <a16:creationId xmlns:a16="http://schemas.microsoft.com/office/drawing/2014/main" xmlns="" id="{5D946348-23C7-491C-A23F-FA72FD398A2B}"/>
              </a:ext>
            </a:extLst>
          </p:cNvPr>
          <p:cNvSpPr/>
          <p:nvPr/>
        </p:nvSpPr>
        <p:spPr>
          <a:xfrm>
            <a:off x="1546717" y="1045704"/>
            <a:ext cx="8064896" cy="5170646"/>
          </a:xfrm>
          <a:prstGeom prst="rect">
            <a:avLst/>
          </a:prstGeom>
          <a:solidFill>
            <a:sysClr val="window" lastClr="FFFFFF"/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</a:rPr>
              <a:t>2.</a:t>
            </a:r>
            <a:r>
              <a:rPr kumimoji="0" lang="es-E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</a:rPr>
              <a:t> Cuando el poseedor es una persona, se emplea una forma particular. Al nombre del poseedor, se añade un apóstrofo y una s ('s) y figura en la frase delante del nombre de la cosa poseída:</a:t>
            </a:r>
            <a:endParaRPr kumimoji="0" lang="es-AR" sz="2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</a:endParaRPr>
          </a:p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</a:rPr>
              <a:t>My brother's car (</a:t>
            </a:r>
            <a:r>
              <a:rPr kumimoji="0" lang="es-ES" sz="2000" b="1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</a:rPr>
              <a:t>El coche de mi hermano</a:t>
            </a:r>
            <a:r>
              <a:rPr kumimoji="0" lang="es-ES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</a:rPr>
              <a:t>)       </a:t>
            </a:r>
          </a:p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</a:rPr>
              <a:t>John's dog (</a:t>
            </a:r>
            <a:r>
              <a:rPr kumimoji="0" lang="es-ES" sz="2000" b="1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</a:rPr>
              <a:t>El perro de John</a:t>
            </a:r>
            <a:r>
              <a:rPr kumimoji="0" lang="es-ES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</a:rPr>
              <a:t>)</a:t>
            </a:r>
          </a:p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2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</a:endParaRPr>
          </a:p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E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</a:rPr>
              <a:t> También se emplea con nombres de animales, nombres de países, ciertas expresiones de tiempo, espacio, distancia, peso, etc.</a:t>
            </a:r>
            <a:endParaRPr kumimoji="0" lang="es-AR" sz="2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</a:endParaRPr>
          </a:p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</a:rPr>
              <a:t>The cat's ears (</a:t>
            </a:r>
            <a:r>
              <a:rPr kumimoji="0" lang="es-ES" sz="2000" b="1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</a:rPr>
              <a:t>Las orejas del gato</a:t>
            </a:r>
            <a:r>
              <a:rPr kumimoji="0" lang="es-ES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</a:rPr>
              <a:t>)      </a:t>
            </a:r>
          </a:p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</a:rPr>
              <a:t> France's cities (</a:t>
            </a:r>
            <a:r>
              <a:rPr kumimoji="0" lang="es-ES" sz="2000" b="1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</a:rPr>
              <a:t>las ciudades de Francia</a:t>
            </a:r>
            <a:r>
              <a:rPr kumimoji="0" lang="es-E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</a:rPr>
              <a:t>)</a:t>
            </a:r>
            <a:br>
              <a:rPr kumimoji="0" lang="es-E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</a:rPr>
            </a:br>
            <a:endParaRPr kumimoji="0" lang="es-AR" sz="2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</a:endParaRPr>
          </a:p>
        </p:txBody>
      </p:sp>
    </p:spTree>
    <p:extLst>
      <p:ext uri="{BB962C8B-B14F-4D97-AF65-F5344CB8AC3E}">
        <p14:creationId xmlns:p14="http://schemas.microsoft.com/office/powerpoint/2010/main" val="24441910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B099793-8885-4E03-8A29-73AC9EC68C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/>
              </a:rPr>
              <a:t>El verbo ¨BE¨</a:t>
            </a:r>
            <a:endParaRPr lang="es-ES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1E4A1293-450E-4F3E-BF05-9BEC9488C0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279" y="2223668"/>
            <a:ext cx="3432345" cy="4133446"/>
          </a:xfrm>
          <a:prstGeom prst="rect">
            <a:avLst/>
          </a:prstGeom>
        </p:spPr>
      </p:pic>
      <p:sp>
        <p:nvSpPr>
          <p:cNvPr id="4" name="3 Rectángulo">
            <a:extLst>
              <a:ext uri="{FF2B5EF4-FFF2-40B4-BE49-F238E27FC236}">
                <a16:creationId xmlns:a16="http://schemas.microsoft.com/office/drawing/2014/main" xmlns="" id="{8F837F2C-8D7E-436C-B64A-FC0251B7AA7E}"/>
              </a:ext>
            </a:extLst>
          </p:cNvPr>
          <p:cNvSpPr/>
          <p:nvPr/>
        </p:nvSpPr>
        <p:spPr>
          <a:xfrm>
            <a:off x="515279" y="1538058"/>
            <a:ext cx="195438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es-ES" sz="2000" b="1" i="1" u="sng" dirty="0">
                <a:latin typeface="Tw Cen MT"/>
              </a:rPr>
              <a:t>Forma Afirmativa:</a:t>
            </a:r>
            <a:endParaRPr lang="es-AR" sz="2000" b="1" dirty="0">
              <a:latin typeface="Tw Cen MT"/>
            </a:endParaRPr>
          </a:p>
        </p:txBody>
      </p:sp>
      <p:graphicFrame>
        <p:nvGraphicFramePr>
          <p:cNvPr id="5" name="Group 78">
            <a:extLst>
              <a:ext uri="{FF2B5EF4-FFF2-40B4-BE49-F238E27FC236}">
                <a16:creationId xmlns:a16="http://schemas.microsoft.com/office/drawing/2014/main" xmlns="" id="{1385F9C6-17DF-44D4-937D-C79223B3DEA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65325039"/>
              </p:ext>
            </p:extLst>
          </p:nvPr>
        </p:nvGraphicFramePr>
        <p:xfrm>
          <a:off x="4473352" y="2538612"/>
          <a:ext cx="3771026" cy="3566160"/>
        </p:xfrm>
        <a:graphic>
          <a:graphicData uri="http://schemas.openxmlformats.org/drawingml/2006/table">
            <a:tbl>
              <a:tblPr/>
              <a:tblGrid>
                <a:gridCol w="125849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5552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5700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78615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s-E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s-E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33CC33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CC33"/>
                          </a:solidFill>
                          <a:effectLst/>
                          <a:latin typeface="Arial" charset="0"/>
                        </a:rPr>
                        <a:t>am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s-E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33CC33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s-E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33CC33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s-E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33CC33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not</a:t>
                      </a:r>
                      <a:endParaRPr kumimoji="0" lang="es-E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15854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she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s-E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33CC33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CC33"/>
                          </a:solidFill>
                          <a:effectLst/>
                          <a:latin typeface="Arial" charset="0"/>
                        </a:rPr>
                        <a:t>is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15854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you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they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s-E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33CC33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CC33"/>
                          </a:solidFill>
                          <a:effectLst/>
                          <a:latin typeface="Arial" charset="0"/>
                        </a:rPr>
                        <a:t>are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6" name="3 Rectángulo">
            <a:extLst>
              <a:ext uri="{FF2B5EF4-FFF2-40B4-BE49-F238E27FC236}">
                <a16:creationId xmlns:a16="http://schemas.microsoft.com/office/drawing/2014/main" xmlns="" id="{8923DF19-4C6A-43D9-AF05-A17FC049AFCC}"/>
              </a:ext>
            </a:extLst>
          </p:cNvPr>
          <p:cNvSpPr/>
          <p:nvPr/>
        </p:nvSpPr>
        <p:spPr>
          <a:xfrm>
            <a:off x="4574982" y="1642059"/>
            <a:ext cx="182453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es-ES" sz="2000" b="1" i="1" u="sng" dirty="0">
                <a:latin typeface="Tw Cen MT"/>
              </a:rPr>
              <a:t>Forma Negativa:</a:t>
            </a:r>
            <a:endParaRPr lang="es-AR" sz="2000" b="1" dirty="0">
              <a:latin typeface="Tw Cen MT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DD96E314-4646-416C-8545-3B9841D042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14588" y="2236679"/>
            <a:ext cx="3359187" cy="4170025"/>
          </a:xfrm>
          <a:prstGeom prst="rect">
            <a:avLst/>
          </a:prstGeom>
        </p:spPr>
      </p:pic>
      <p:sp>
        <p:nvSpPr>
          <p:cNvPr id="8" name="3 Rectángulo">
            <a:extLst>
              <a:ext uri="{FF2B5EF4-FFF2-40B4-BE49-F238E27FC236}">
                <a16:creationId xmlns:a16="http://schemas.microsoft.com/office/drawing/2014/main" xmlns="" id="{9B265A30-D4A4-4EBA-BBEC-629935ED842E}"/>
              </a:ext>
            </a:extLst>
          </p:cNvPr>
          <p:cNvSpPr/>
          <p:nvPr/>
        </p:nvSpPr>
        <p:spPr>
          <a:xfrm>
            <a:off x="8469643" y="1686112"/>
            <a:ext cx="218130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es-ES" sz="2000" b="1" i="1" u="sng" dirty="0">
                <a:latin typeface="Tw Cen MT"/>
              </a:rPr>
              <a:t>Forma Interrogativa:</a:t>
            </a:r>
            <a:endParaRPr lang="es-AR" sz="2000" b="1" dirty="0">
              <a:latin typeface="Tw Cen MT"/>
            </a:endParaRPr>
          </a:p>
        </p:txBody>
      </p:sp>
    </p:spTree>
    <p:extLst>
      <p:ext uri="{BB962C8B-B14F-4D97-AF65-F5344CB8AC3E}">
        <p14:creationId xmlns:p14="http://schemas.microsoft.com/office/powerpoint/2010/main" val="3862502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B895F54-D1FC-4897-B249-6C69BE68EE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/>
              <a:t>REGLAS DE LA 'S DEL GENITIVO </a:t>
            </a:r>
          </a:p>
        </p:txBody>
      </p:sp>
      <p:graphicFrame>
        <p:nvGraphicFramePr>
          <p:cNvPr id="3" name="2 Tabla">
            <a:extLst>
              <a:ext uri="{FF2B5EF4-FFF2-40B4-BE49-F238E27FC236}">
                <a16:creationId xmlns:a16="http://schemas.microsoft.com/office/drawing/2014/main" xmlns="" id="{81BD0858-B964-4DB3-9A35-B6C511BA98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8888408"/>
              </p:ext>
            </p:extLst>
          </p:nvPr>
        </p:nvGraphicFramePr>
        <p:xfrm>
          <a:off x="3204997" y="1542458"/>
          <a:ext cx="5090864" cy="1886542"/>
        </p:xfrm>
        <a:graphic>
          <a:graphicData uri="http://schemas.openxmlformats.org/drawingml/2006/table">
            <a:tbl>
              <a:tblPr/>
              <a:tblGrid>
                <a:gridCol w="504641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44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88654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800" dirty="0">
                          <a:latin typeface="Times New Roman"/>
                          <a:ea typeface="Times New Roman"/>
                        </a:rPr>
                        <a:t>Poseedor</a:t>
                      </a:r>
                      <a:r>
                        <a:rPr lang="es-ES" sz="2800" baseline="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s-ES" sz="2800" b="1" baseline="0" dirty="0">
                          <a:latin typeface="Times New Roman"/>
                          <a:ea typeface="Times New Roman"/>
                        </a:rPr>
                        <a:t>+ S´</a:t>
                      </a:r>
                      <a:r>
                        <a:rPr lang="es-ES" sz="280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s-ES" sz="2800" b="1" dirty="0">
                          <a:latin typeface="Times New Roman"/>
                          <a:ea typeface="Times New Roman"/>
                        </a:rPr>
                        <a:t>+ </a:t>
                      </a:r>
                      <a:r>
                        <a:rPr lang="es-ES" sz="2800" dirty="0">
                          <a:latin typeface="Times New Roman"/>
                          <a:ea typeface="Times New Roman"/>
                        </a:rPr>
                        <a:t>La cosa poseída</a:t>
                      </a:r>
                      <a:endParaRPr lang="es-AR" sz="2800" dirty="0"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endParaRPr lang="es-ES" sz="3600" dirty="0"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4" name="Rectangle 2">
            <a:extLst>
              <a:ext uri="{FF2B5EF4-FFF2-40B4-BE49-F238E27FC236}">
                <a16:creationId xmlns:a16="http://schemas.microsoft.com/office/drawing/2014/main" xmlns="" id="{253ACD20-18F7-490D-8741-81A7AAC16A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2614" y="2876426"/>
            <a:ext cx="8280920" cy="335476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s-ES" sz="2400" dirty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s-ES" sz="2000" b="1" dirty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Cuando el poseedor es solo uno, el orden de la frase es: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es-ES" sz="2000" b="1" dirty="0">
              <a:solidFill>
                <a:prstClr val="black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ctr" defTabSz="914400"/>
            <a:r>
              <a:rPr lang="es-ES" sz="3200" b="1" dirty="0" err="1">
                <a:solidFill>
                  <a:prstClr val="black"/>
                </a:solidFill>
                <a:latin typeface="Tw Cen MT"/>
              </a:rPr>
              <a:t>Paul's</a:t>
            </a:r>
            <a:r>
              <a:rPr lang="es-ES" sz="3200" b="1" dirty="0">
                <a:solidFill>
                  <a:prstClr val="black"/>
                </a:solidFill>
                <a:latin typeface="Tw Cen MT"/>
              </a:rPr>
              <a:t> </a:t>
            </a:r>
            <a:r>
              <a:rPr lang="es-ES" sz="3200" b="1" dirty="0" err="1">
                <a:solidFill>
                  <a:prstClr val="black"/>
                </a:solidFill>
                <a:latin typeface="Tw Cen MT"/>
              </a:rPr>
              <a:t>heart</a:t>
            </a:r>
            <a:r>
              <a:rPr lang="es-ES" sz="3200" b="1" dirty="0">
                <a:solidFill>
                  <a:prstClr val="black"/>
                </a:solidFill>
                <a:latin typeface="Tw Cen MT"/>
              </a:rPr>
              <a:t> (</a:t>
            </a:r>
            <a:r>
              <a:rPr lang="es-ES" sz="3200" b="1" i="1" dirty="0">
                <a:solidFill>
                  <a:prstClr val="black"/>
                </a:solidFill>
                <a:latin typeface="Tw Cen MT"/>
              </a:rPr>
              <a:t>El corazón de Pablo</a:t>
            </a:r>
            <a:r>
              <a:rPr lang="es-ES" sz="3200" b="1" dirty="0">
                <a:solidFill>
                  <a:prstClr val="black"/>
                </a:solidFill>
                <a:latin typeface="Tw Cen MT"/>
              </a:rPr>
              <a:t>)</a:t>
            </a:r>
            <a:endParaRPr lang="es-AR" sz="3200" b="1" dirty="0">
              <a:solidFill>
                <a:prstClr val="black"/>
              </a:solidFill>
              <a:latin typeface="Tw Cen MT"/>
            </a:endParaRPr>
          </a:p>
          <a:p>
            <a:pPr lvl="0" defTabSz="914400"/>
            <a:endParaRPr lang="es-ES" sz="2000" dirty="0">
              <a:solidFill>
                <a:prstClr val="black"/>
              </a:solidFill>
              <a:latin typeface="Tw Cen MT"/>
            </a:endParaRPr>
          </a:p>
          <a:p>
            <a:pPr lvl="0" defTabSz="914400">
              <a:buFont typeface="Arial" pitchFamily="34" charset="0"/>
              <a:buChar char="•"/>
            </a:pPr>
            <a:r>
              <a:rPr lang="es-ES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Cuando el nombre termina en s, se añade otra s</a:t>
            </a:r>
          </a:p>
          <a:p>
            <a:pPr lvl="0" defTabSz="914400"/>
            <a:endParaRPr lang="es-AR" sz="2000" dirty="0">
              <a:solidFill>
                <a:prstClr val="black"/>
              </a:solidFill>
              <a:latin typeface="Tw Cen MT"/>
            </a:endParaRPr>
          </a:p>
          <a:p>
            <a:pPr lvl="0" algn="ctr" defTabSz="914400"/>
            <a:r>
              <a:rPr lang="es-ES" sz="3200" b="1" dirty="0" err="1">
                <a:solidFill>
                  <a:prstClr val="black"/>
                </a:solidFill>
                <a:latin typeface="Tw Cen MT"/>
              </a:rPr>
              <a:t>Charles's</a:t>
            </a:r>
            <a:r>
              <a:rPr lang="es-ES" sz="3200" b="1" dirty="0">
                <a:solidFill>
                  <a:prstClr val="black"/>
                </a:solidFill>
                <a:latin typeface="Tw Cen MT"/>
              </a:rPr>
              <a:t> </a:t>
            </a:r>
            <a:r>
              <a:rPr lang="es-ES" sz="3200" b="1" dirty="0" err="1">
                <a:solidFill>
                  <a:prstClr val="black"/>
                </a:solidFill>
                <a:latin typeface="Tw Cen MT"/>
              </a:rPr>
              <a:t>bicycle</a:t>
            </a:r>
            <a:r>
              <a:rPr lang="es-ES" sz="3200" b="1" dirty="0">
                <a:solidFill>
                  <a:prstClr val="black"/>
                </a:solidFill>
                <a:latin typeface="Tw Cen MT"/>
              </a:rPr>
              <a:t> (</a:t>
            </a:r>
            <a:r>
              <a:rPr lang="es-ES" sz="3200" b="1" i="1" dirty="0">
                <a:solidFill>
                  <a:prstClr val="black"/>
                </a:solidFill>
                <a:latin typeface="Tw Cen MT"/>
              </a:rPr>
              <a:t>La bicicleta de Carlos</a:t>
            </a:r>
            <a:r>
              <a:rPr lang="es-ES" sz="3200" b="1" dirty="0">
                <a:solidFill>
                  <a:prstClr val="black"/>
                </a:solidFill>
                <a:latin typeface="Tw Cen MT"/>
              </a:rPr>
              <a:t>)</a:t>
            </a:r>
            <a:endParaRPr lang="es-AR" sz="3200" b="1" dirty="0">
              <a:solidFill>
                <a:prstClr val="black"/>
              </a:solidFill>
              <a:latin typeface="Tw Cen MT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es-AR" sz="20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s-AR" sz="2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DEFBB9E7-9818-4D89-B8DE-22AAFC4BC1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59597" y="3429000"/>
            <a:ext cx="1511939" cy="2249619"/>
          </a:xfrm>
          <a:prstGeom prst="rect">
            <a:avLst/>
          </a:prstGeom>
        </p:spPr>
      </p:pic>
      <p:sp>
        <p:nvSpPr>
          <p:cNvPr id="6" name="Elipse 5">
            <a:extLst>
              <a:ext uri="{FF2B5EF4-FFF2-40B4-BE49-F238E27FC236}">
                <a16:creationId xmlns:a16="http://schemas.microsoft.com/office/drawing/2014/main" xmlns="" id="{ACC7DA06-1791-41EE-9C8F-230E84B00ED4}"/>
              </a:ext>
            </a:extLst>
          </p:cNvPr>
          <p:cNvSpPr/>
          <p:nvPr/>
        </p:nvSpPr>
        <p:spPr>
          <a:xfrm>
            <a:off x="4850296" y="2160104"/>
            <a:ext cx="357808" cy="716322"/>
          </a:xfrm>
          <a:prstGeom prst="ellipse">
            <a:avLst/>
          </a:prstGeom>
          <a:noFill/>
          <a:ln w="2857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8" name="Conector recto de flecha 7">
            <a:extLst>
              <a:ext uri="{FF2B5EF4-FFF2-40B4-BE49-F238E27FC236}">
                <a16:creationId xmlns:a16="http://schemas.microsoft.com/office/drawing/2014/main" xmlns="" id="{386405D6-3F13-4629-804A-516EC23D98AA}"/>
              </a:ext>
            </a:extLst>
          </p:cNvPr>
          <p:cNvCxnSpPr>
            <a:cxnSpLocks/>
            <a:endCxn id="9" idx="1"/>
          </p:cNvCxnSpPr>
          <p:nvPr/>
        </p:nvCxnSpPr>
        <p:spPr>
          <a:xfrm flipV="1">
            <a:off x="5208104" y="2157332"/>
            <a:ext cx="2610679" cy="1087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ABA0A51B-5F70-422A-A960-67C4A9129564}"/>
              </a:ext>
            </a:extLst>
          </p:cNvPr>
          <p:cNvSpPr txBox="1"/>
          <p:nvPr/>
        </p:nvSpPr>
        <p:spPr>
          <a:xfrm>
            <a:off x="7818783" y="1834166"/>
            <a:ext cx="2781462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solidFill>
                  <a:schemeClr val="bg1"/>
                </a:solidFill>
              </a:rPr>
              <a:t>La comita que lleva la S se llama apóstrofo</a:t>
            </a:r>
          </a:p>
        </p:txBody>
      </p:sp>
    </p:spTree>
    <p:extLst>
      <p:ext uri="{BB962C8B-B14F-4D97-AF65-F5344CB8AC3E}">
        <p14:creationId xmlns:p14="http://schemas.microsoft.com/office/powerpoint/2010/main" val="39113785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E5DEED2-28D1-4B3C-A039-0B25E27761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>
                <a:solidFill>
                  <a:prstClr val="white"/>
                </a:solidFill>
              </a:rPr>
              <a:t>REGLAS DE LA 'S DEL GENITIVO </a:t>
            </a:r>
            <a:endParaRPr lang="es-ES" dirty="0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xmlns="" id="{56A10CC3-E3D6-4604-B248-DA77F1A585C2}"/>
              </a:ext>
            </a:extLst>
          </p:cNvPr>
          <p:cNvSpPr/>
          <p:nvPr/>
        </p:nvSpPr>
        <p:spPr>
          <a:xfrm>
            <a:off x="351182" y="2188615"/>
            <a:ext cx="10860157" cy="317465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 algn="just" defTabSz="9144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2000" b="1" dirty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Si los poseedores son varios, el orden de la frase es:</a:t>
            </a:r>
            <a:endParaRPr lang="es-AR" sz="20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algn="ctr" defTabSz="914400">
              <a:lnSpc>
                <a:spcPct val="150000"/>
              </a:lnSpc>
            </a:pPr>
            <a:r>
              <a:rPr lang="es-ES" sz="2800" b="1" dirty="0" err="1">
                <a:solidFill>
                  <a:prstClr val="black"/>
                </a:solidFill>
                <a:latin typeface="Tw Cen MT"/>
              </a:rPr>
              <a:t>My</a:t>
            </a:r>
            <a:r>
              <a:rPr lang="es-ES" sz="2800" b="1" dirty="0">
                <a:solidFill>
                  <a:prstClr val="black"/>
                </a:solidFill>
                <a:latin typeface="Tw Cen MT"/>
              </a:rPr>
              <a:t> </a:t>
            </a:r>
            <a:r>
              <a:rPr lang="es-ES" sz="2800" b="1" dirty="0" err="1">
                <a:solidFill>
                  <a:prstClr val="black"/>
                </a:solidFill>
                <a:latin typeface="Tw Cen MT"/>
              </a:rPr>
              <a:t>brothers</a:t>
            </a:r>
            <a:r>
              <a:rPr lang="es-ES" sz="2800" b="1" dirty="0">
                <a:solidFill>
                  <a:prstClr val="black"/>
                </a:solidFill>
                <a:latin typeface="Tw Cen MT"/>
              </a:rPr>
              <a:t>' </a:t>
            </a:r>
            <a:r>
              <a:rPr lang="es-ES" sz="2800" b="1" dirty="0" err="1">
                <a:solidFill>
                  <a:prstClr val="black"/>
                </a:solidFill>
                <a:latin typeface="Tw Cen MT"/>
              </a:rPr>
              <a:t>clock</a:t>
            </a:r>
            <a:r>
              <a:rPr lang="es-ES" sz="2800" b="1" dirty="0">
                <a:solidFill>
                  <a:prstClr val="black"/>
                </a:solidFill>
                <a:latin typeface="Tw Cen MT"/>
              </a:rPr>
              <a:t> (</a:t>
            </a:r>
            <a:r>
              <a:rPr lang="es-ES" sz="2800" b="1" i="1" dirty="0">
                <a:solidFill>
                  <a:prstClr val="black"/>
                </a:solidFill>
                <a:latin typeface="Tw Cen MT"/>
              </a:rPr>
              <a:t>El reloj de mis hermanos</a:t>
            </a:r>
            <a:r>
              <a:rPr lang="es-ES" sz="2800" b="1" dirty="0">
                <a:solidFill>
                  <a:prstClr val="black"/>
                </a:solidFill>
                <a:latin typeface="Tw Cen MT"/>
              </a:rPr>
              <a:t>)</a:t>
            </a:r>
          </a:p>
          <a:p>
            <a:pPr marL="342900" indent="-342900" defTabSz="9144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(Cuando el nombre en plural no termina en s se aplica la misma norma que para un solo poseedor):</a:t>
            </a:r>
          </a:p>
          <a:p>
            <a:pPr algn="ctr" defTabSz="914400">
              <a:lnSpc>
                <a:spcPct val="150000"/>
              </a:lnSpc>
            </a:pPr>
            <a:r>
              <a:rPr lang="es-ES" sz="2800" b="1" dirty="0" err="1">
                <a:solidFill>
                  <a:prstClr val="black"/>
                </a:solidFill>
                <a:latin typeface="Tw Cen MT"/>
              </a:rPr>
              <a:t>The</a:t>
            </a:r>
            <a:r>
              <a:rPr lang="es-ES" sz="2800" b="1" dirty="0">
                <a:solidFill>
                  <a:prstClr val="black"/>
                </a:solidFill>
                <a:latin typeface="Tw Cen MT"/>
              </a:rPr>
              <a:t> </a:t>
            </a:r>
            <a:r>
              <a:rPr lang="es-ES" sz="2800" b="1" dirty="0" err="1">
                <a:solidFill>
                  <a:prstClr val="black"/>
                </a:solidFill>
                <a:latin typeface="Tw Cen MT"/>
              </a:rPr>
              <a:t>women's</a:t>
            </a:r>
            <a:r>
              <a:rPr lang="es-ES" sz="2800" b="1" dirty="0">
                <a:solidFill>
                  <a:prstClr val="black"/>
                </a:solidFill>
                <a:latin typeface="Tw Cen MT"/>
              </a:rPr>
              <a:t> </a:t>
            </a:r>
            <a:r>
              <a:rPr lang="es-ES" sz="2800" b="1" dirty="0" err="1">
                <a:solidFill>
                  <a:prstClr val="black"/>
                </a:solidFill>
                <a:latin typeface="Tw Cen MT"/>
              </a:rPr>
              <a:t>books</a:t>
            </a:r>
            <a:r>
              <a:rPr lang="es-ES" sz="2800" b="1" dirty="0">
                <a:solidFill>
                  <a:prstClr val="black"/>
                </a:solidFill>
                <a:latin typeface="Tw Cen MT"/>
              </a:rPr>
              <a:t> (</a:t>
            </a:r>
            <a:r>
              <a:rPr lang="es-ES" sz="2800" b="1" i="1" dirty="0">
                <a:solidFill>
                  <a:prstClr val="black"/>
                </a:solidFill>
                <a:latin typeface="Tw Cen MT"/>
              </a:rPr>
              <a:t>Los libros de las mujeres</a:t>
            </a:r>
            <a:r>
              <a:rPr lang="es-ES" sz="2800" b="1" dirty="0">
                <a:solidFill>
                  <a:prstClr val="black"/>
                </a:solidFill>
                <a:latin typeface="Tw Cen MT"/>
              </a:rPr>
              <a:t>)</a:t>
            </a:r>
            <a:endParaRPr lang="es-AR" sz="2800" b="1" dirty="0">
              <a:solidFill>
                <a:prstClr val="black"/>
              </a:solidFill>
              <a:latin typeface="Tw Cen MT"/>
            </a:endParaRPr>
          </a:p>
          <a:p>
            <a:pPr marL="342900" lvl="0" indent="-342900" defTabSz="9144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s-AR" sz="20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78581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C0D8724-F7EF-4D75-A656-CF82780F51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sz="4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w Cen MT"/>
              </a:rPr>
              <a:t>Los demostrativos</a:t>
            </a:r>
            <a:endParaRPr lang="es-ES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74B56A98-0295-406D-8C8A-7650A36A23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3629" y="2231241"/>
            <a:ext cx="8004742" cy="646232"/>
          </a:xfrm>
          <a:prstGeom prst="rect">
            <a:avLst/>
          </a:prstGeom>
        </p:spPr>
      </p:pic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E04770E1-2DB7-47B1-9E98-9243786BA017}"/>
              </a:ext>
            </a:extLst>
          </p:cNvPr>
          <p:cNvSpPr txBox="1">
            <a:spLocks noChangeArrowheads="1"/>
          </p:cNvSpPr>
          <p:nvPr/>
        </p:nvSpPr>
        <p:spPr>
          <a:xfrm>
            <a:off x="1372451" y="2959426"/>
            <a:ext cx="8229600" cy="3097213"/>
          </a:xfrm>
          <a:prstGeom prst="rect">
            <a:avLst/>
          </a:prstGeom>
          <a:noFill/>
        </p:spPr>
        <p:txBody>
          <a:bodyPr/>
          <a:lstStyle/>
          <a:p>
            <a:pPr marL="320040" indent="-320040" defTabSz="914400">
              <a:lnSpc>
                <a:spcPct val="80000"/>
              </a:lnSpc>
              <a:spcBef>
                <a:spcPts val="700"/>
              </a:spcBef>
              <a:buClr>
                <a:srgbClr val="DD8047"/>
              </a:buClr>
              <a:buSzPct val="60000"/>
              <a:buFont typeface="Wingdings" pitchFamily="2" charset="2"/>
              <a:buNone/>
              <a:defRPr/>
            </a:pPr>
            <a:endParaRPr lang="es-ES" sz="2000" i="1" u="sng" dirty="0">
              <a:solidFill>
                <a:prstClr val="black"/>
              </a:solidFill>
              <a:latin typeface="Tw Cen MT"/>
            </a:endParaRPr>
          </a:p>
          <a:p>
            <a:pPr marL="320040" indent="-320040" defTabSz="914400">
              <a:lnSpc>
                <a:spcPct val="80000"/>
              </a:lnSpc>
              <a:spcBef>
                <a:spcPts val="700"/>
              </a:spcBef>
              <a:buClr>
                <a:srgbClr val="DD8047"/>
              </a:buClr>
              <a:buSzPct val="60000"/>
              <a:buFont typeface="Wingdings" pitchFamily="2" charset="2"/>
              <a:buNone/>
              <a:defRPr/>
            </a:pPr>
            <a:r>
              <a:rPr lang="es-ES" sz="2000" i="1" dirty="0">
                <a:solidFill>
                  <a:prstClr val="black"/>
                </a:solidFill>
                <a:latin typeface="Tw Cen MT"/>
              </a:rPr>
              <a:t>     </a:t>
            </a:r>
          </a:p>
          <a:p>
            <a:pPr marL="320040" indent="-320040" defTabSz="914400">
              <a:lnSpc>
                <a:spcPct val="80000"/>
              </a:lnSpc>
              <a:spcBef>
                <a:spcPts val="700"/>
              </a:spcBef>
              <a:buClr>
                <a:srgbClr val="DD8047"/>
              </a:buClr>
              <a:buSzPct val="60000"/>
              <a:buFont typeface="Wingdings" pitchFamily="2" charset="2"/>
              <a:buNone/>
              <a:defRPr/>
            </a:pPr>
            <a:r>
              <a:rPr lang="es-ES" sz="2000" i="1" dirty="0">
                <a:solidFill>
                  <a:prstClr val="black"/>
                </a:solidFill>
                <a:latin typeface="Tw Cen MT"/>
              </a:rPr>
              <a:t>         </a:t>
            </a:r>
            <a:endParaRPr lang="es-ES" sz="2800" i="1" dirty="0">
              <a:solidFill>
                <a:prstClr val="black"/>
              </a:solidFill>
              <a:latin typeface="Tw Cen MT"/>
            </a:endParaRPr>
          </a:p>
          <a:p>
            <a:pPr marL="320040" indent="-320040" defTabSz="914400">
              <a:lnSpc>
                <a:spcPct val="80000"/>
              </a:lnSpc>
              <a:spcBef>
                <a:spcPts val="700"/>
              </a:spcBef>
              <a:buClr>
                <a:srgbClr val="DD8047"/>
              </a:buClr>
              <a:buSzPct val="60000"/>
              <a:buFont typeface="Wingdings" pitchFamily="2" charset="2"/>
              <a:buNone/>
              <a:defRPr/>
            </a:pPr>
            <a:endParaRPr lang="es-ES" sz="2000" i="1" dirty="0">
              <a:solidFill>
                <a:prstClr val="black"/>
              </a:solidFill>
              <a:latin typeface="Tw Cen MT"/>
            </a:endParaRPr>
          </a:p>
          <a:p>
            <a:pPr marL="320040" indent="-320040" defTabSz="914400">
              <a:lnSpc>
                <a:spcPct val="80000"/>
              </a:lnSpc>
              <a:spcBef>
                <a:spcPts val="700"/>
              </a:spcBef>
              <a:buClr>
                <a:srgbClr val="DD8047"/>
              </a:buClr>
              <a:buSzPct val="60000"/>
              <a:buFont typeface="Wingdings" pitchFamily="2" charset="2"/>
              <a:buNone/>
              <a:defRPr/>
            </a:pPr>
            <a:endParaRPr lang="es-ES" sz="2000" i="1" dirty="0">
              <a:solidFill>
                <a:prstClr val="black"/>
              </a:solidFill>
              <a:latin typeface="Tw Cen MT"/>
            </a:endParaRPr>
          </a:p>
          <a:p>
            <a:pPr marL="320040" indent="-320040" defTabSz="914400">
              <a:lnSpc>
                <a:spcPct val="80000"/>
              </a:lnSpc>
              <a:spcBef>
                <a:spcPts val="700"/>
              </a:spcBef>
              <a:buClr>
                <a:srgbClr val="DD8047"/>
              </a:buClr>
              <a:buSzPct val="60000"/>
              <a:buFont typeface="Wingdings" pitchFamily="2" charset="2"/>
              <a:buNone/>
              <a:defRPr/>
            </a:pPr>
            <a:r>
              <a:rPr lang="es-ES" sz="2000" i="1" dirty="0">
                <a:solidFill>
                  <a:prstClr val="black"/>
                </a:solidFill>
                <a:latin typeface="Tw Cen MT"/>
              </a:rPr>
              <a:t>         </a:t>
            </a:r>
            <a:endParaRPr lang="es-ES" sz="2800" i="1" dirty="0">
              <a:solidFill>
                <a:prstClr val="black"/>
              </a:solidFill>
              <a:latin typeface="Tw Cen MT"/>
            </a:endParaRPr>
          </a:p>
          <a:p>
            <a:pPr marL="320040" indent="-320040" defTabSz="914400">
              <a:lnSpc>
                <a:spcPct val="80000"/>
              </a:lnSpc>
              <a:spcBef>
                <a:spcPts val="700"/>
              </a:spcBef>
              <a:buClr>
                <a:srgbClr val="DD8047"/>
              </a:buClr>
              <a:buSzPct val="60000"/>
              <a:buFont typeface="Wingdings" pitchFamily="2" charset="2"/>
              <a:buNone/>
              <a:defRPr/>
            </a:pPr>
            <a:endParaRPr lang="es-ES" sz="2000" i="1" dirty="0">
              <a:solidFill>
                <a:prstClr val="black"/>
              </a:solidFill>
              <a:latin typeface="Tw Cen MT"/>
            </a:endParaRPr>
          </a:p>
        </p:txBody>
      </p:sp>
      <p:graphicFrame>
        <p:nvGraphicFramePr>
          <p:cNvPr id="5" name="Tabla 5">
            <a:extLst>
              <a:ext uri="{FF2B5EF4-FFF2-40B4-BE49-F238E27FC236}">
                <a16:creationId xmlns:a16="http://schemas.microsoft.com/office/drawing/2014/main" xmlns="" id="{E10FD7E1-DBEB-4BF7-8201-E155DA8BD3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2533670"/>
              </p:ext>
            </p:extLst>
          </p:nvPr>
        </p:nvGraphicFramePr>
        <p:xfrm>
          <a:off x="2064583" y="3121192"/>
          <a:ext cx="8229599" cy="2773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03767">
                  <a:extLst>
                    <a:ext uri="{9D8B030D-6E8A-4147-A177-3AD203B41FA5}">
                      <a16:colId xmlns:a16="http://schemas.microsoft.com/office/drawing/2014/main" xmlns="" val="656280697"/>
                    </a:ext>
                  </a:extLst>
                </a:gridCol>
                <a:gridCol w="2867330">
                  <a:extLst>
                    <a:ext uri="{9D8B030D-6E8A-4147-A177-3AD203B41FA5}">
                      <a16:colId xmlns:a16="http://schemas.microsoft.com/office/drawing/2014/main" xmlns="" val="3412828973"/>
                    </a:ext>
                  </a:extLst>
                </a:gridCol>
                <a:gridCol w="2058502">
                  <a:extLst>
                    <a:ext uri="{9D8B030D-6E8A-4147-A177-3AD203B41FA5}">
                      <a16:colId xmlns:a16="http://schemas.microsoft.com/office/drawing/2014/main" xmlns="" val="47913531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2800" b="1" i="1" u="none" dirty="0">
                          <a:solidFill>
                            <a:prstClr val="black"/>
                          </a:solidFill>
                          <a:latin typeface="Tw Cen MT"/>
                        </a:rPr>
                        <a:t>Singular </a:t>
                      </a:r>
                      <a:endParaRPr lang="es-ES" sz="2800" b="1" i="1" u="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i="1" u="none" dirty="0">
                          <a:solidFill>
                            <a:prstClr val="black"/>
                          </a:solidFill>
                          <a:latin typeface="Tw Cen MT"/>
                        </a:rPr>
                        <a:t>Plural</a:t>
                      </a:r>
                    </a:p>
                    <a:p>
                      <a:pPr algn="ctr"/>
                      <a:endParaRPr lang="es-ES" sz="2800" b="1" i="1" u="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800" b="1" i="1" u="none" dirty="0"/>
                        <a:t>Distancia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93383439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r>
                        <a:rPr lang="es-ES" sz="1800" b="1" i="1" dirty="0" err="1">
                          <a:solidFill>
                            <a:prstClr val="black"/>
                          </a:solidFill>
                          <a:latin typeface="Tw Cen MT"/>
                        </a:rPr>
                        <a:t>This</a:t>
                      </a:r>
                      <a:r>
                        <a:rPr lang="es-ES" sz="1800" i="1" dirty="0">
                          <a:solidFill>
                            <a:prstClr val="black"/>
                          </a:solidFill>
                          <a:latin typeface="Tw Cen MT"/>
                        </a:rPr>
                        <a:t>  </a:t>
                      </a:r>
                    </a:p>
                    <a:p>
                      <a:r>
                        <a:rPr lang="es-ES" sz="1800" i="1" dirty="0">
                          <a:solidFill>
                            <a:prstClr val="black"/>
                          </a:solidFill>
                          <a:latin typeface="Tw Cen MT"/>
                        </a:rPr>
                        <a:t>(</a:t>
                      </a:r>
                      <a:r>
                        <a:rPr lang="es-ES" sz="1800" i="1" dirty="0" err="1">
                          <a:solidFill>
                            <a:prstClr val="black"/>
                          </a:solidFill>
                          <a:latin typeface="Tw Cen MT"/>
                        </a:rPr>
                        <a:t>esto,éste,ésta</a:t>
                      </a:r>
                      <a:r>
                        <a:rPr lang="es-ES" sz="1800" i="1" dirty="0">
                          <a:solidFill>
                            <a:prstClr val="black"/>
                          </a:solidFill>
                          <a:latin typeface="Tw Cen MT"/>
                        </a:rPr>
                        <a:t>) 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1" i="1" dirty="0" err="1">
                          <a:solidFill>
                            <a:prstClr val="black"/>
                          </a:solidFill>
                          <a:latin typeface="Tw Cen MT"/>
                        </a:rPr>
                        <a:t>These</a:t>
                      </a:r>
                      <a:r>
                        <a:rPr lang="es-ES" sz="1800" b="1" i="1" dirty="0">
                          <a:solidFill>
                            <a:prstClr val="black"/>
                          </a:solidFill>
                          <a:latin typeface="Tw Cen MT"/>
                        </a:rPr>
                        <a:t>       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i="1" dirty="0">
                          <a:solidFill>
                            <a:prstClr val="black"/>
                          </a:solidFill>
                          <a:latin typeface="Tw Cen MT"/>
                        </a:rPr>
                        <a:t>(éstos, éstas)</a:t>
                      </a:r>
                    </a:p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i="1" dirty="0">
                          <a:solidFill>
                            <a:prstClr val="black"/>
                          </a:solidFill>
                          <a:latin typeface="Tw Cen MT"/>
                        </a:rPr>
                        <a:t>indican algo cercano </a:t>
                      </a:r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619158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sz="1800" b="1" i="1" dirty="0" err="1">
                          <a:solidFill>
                            <a:prstClr val="black"/>
                          </a:solidFill>
                          <a:latin typeface="Tw Cen MT"/>
                        </a:rPr>
                        <a:t>That</a:t>
                      </a:r>
                      <a:endParaRPr lang="es-ES" sz="1800" b="1" i="1" dirty="0">
                        <a:solidFill>
                          <a:prstClr val="black"/>
                        </a:solidFill>
                        <a:latin typeface="Tw Cen MT"/>
                      </a:endParaRPr>
                    </a:p>
                    <a:p>
                      <a:r>
                        <a:rPr lang="es-ES" sz="1800" b="1" i="1" dirty="0">
                          <a:solidFill>
                            <a:prstClr val="black"/>
                          </a:solidFill>
                          <a:latin typeface="Tw Cen MT"/>
                        </a:rPr>
                        <a:t> </a:t>
                      </a:r>
                      <a:r>
                        <a:rPr lang="es-ES" sz="1800" i="1" dirty="0">
                          <a:solidFill>
                            <a:prstClr val="black"/>
                          </a:solidFill>
                          <a:latin typeface="Tw Cen MT"/>
                        </a:rPr>
                        <a:t>(aquél aquello/a, eso, esa) 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1" i="1" dirty="0" err="1">
                          <a:solidFill>
                            <a:prstClr val="black"/>
                          </a:solidFill>
                          <a:latin typeface="Tw Cen MT"/>
                        </a:rPr>
                        <a:t>Those</a:t>
                      </a:r>
                      <a:r>
                        <a:rPr lang="es-ES" sz="1800" i="1" dirty="0">
                          <a:solidFill>
                            <a:prstClr val="black"/>
                          </a:solidFill>
                          <a:latin typeface="Tw Cen MT"/>
                        </a:rPr>
                        <a:t>      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i="1" dirty="0">
                          <a:solidFill>
                            <a:prstClr val="black"/>
                          </a:solidFill>
                          <a:latin typeface="Tw Cen MT"/>
                        </a:rPr>
                        <a:t>(</a:t>
                      </a:r>
                      <a:r>
                        <a:rPr lang="es-ES" sz="1800" i="1" dirty="0" err="1">
                          <a:solidFill>
                            <a:prstClr val="black"/>
                          </a:solidFill>
                          <a:latin typeface="Tw Cen MT"/>
                        </a:rPr>
                        <a:t>aquellos,aquellas</a:t>
                      </a:r>
                      <a:r>
                        <a:rPr lang="es-ES" sz="1800" i="1" dirty="0">
                          <a:solidFill>
                            <a:prstClr val="black"/>
                          </a:solidFill>
                          <a:latin typeface="Tw Cen MT"/>
                        </a:rPr>
                        <a:t>)</a:t>
                      </a:r>
                    </a:p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800" i="1" dirty="0">
                          <a:solidFill>
                            <a:prstClr val="black"/>
                          </a:solidFill>
                          <a:latin typeface="Tw Cen MT"/>
                        </a:rPr>
                        <a:t>indican algo lejano</a:t>
                      </a:r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199453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602047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4EB516AB-97E2-49C7-AA67-A23288688A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7496" y="429382"/>
            <a:ext cx="9144000" cy="5964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927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156D564B-80A3-4ABE-BF3D-B0406E01F7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4486" y="463749"/>
            <a:ext cx="9375667" cy="5976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0534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AR" dirty="0" smtClean="0"/>
              <a:t>Pronombres personales</a:t>
            </a:r>
            <a:endParaRPr lang="en-US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31313"/>
            <a:ext cx="6466975" cy="50565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Rectángulo 3"/>
          <p:cNvSpPr/>
          <p:nvPr/>
        </p:nvSpPr>
        <p:spPr>
          <a:xfrm>
            <a:off x="6466975" y="2136339"/>
            <a:ext cx="6096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dirty="0">
                <a:latin typeface="source sans pro"/>
              </a:rPr>
              <a:t>Tres cosas que debes saber:</a:t>
            </a:r>
            <a:br>
              <a:rPr lang="es-ES" dirty="0">
                <a:latin typeface="source sans pro"/>
              </a:rPr>
            </a:br>
            <a:endParaRPr lang="es-ES" dirty="0">
              <a:latin typeface="source sans pro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s-ES" i="1" dirty="0" smtClean="0">
                <a:solidFill>
                  <a:srgbClr val="FFFF00"/>
                </a:solidFill>
                <a:latin typeface="Source Sans Pro"/>
              </a:rPr>
              <a:t>I</a:t>
            </a:r>
            <a:r>
              <a:rPr lang="es-ES" dirty="0" smtClean="0">
                <a:solidFill>
                  <a:srgbClr val="FFFF00"/>
                </a:solidFill>
                <a:latin typeface="Source Sans Pro"/>
              </a:rPr>
              <a:t>/Yo</a:t>
            </a:r>
            <a:r>
              <a:rPr lang="es-ES" dirty="0" smtClean="0">
                <a:latin typeface="Source Sans Pro"/>
              </a:rPr>
              <a:t>, </a:t>
            </a:r>
            <a:r>
              <a:rPr lang="es-ES" dirty="0">
                <a:latin typeface="Source Sans Pro"/>
              </a:rPr>
              <a:t>siempre se escribe en MAYÚSCULA, sin importar </a:t>
            </a:r>
            <a:r>
              <a:rPr lang="es-ES" dirty="0" smtClean="0">
                <a:latin typeface="Source Sans Pro"/>
              </a:rPr>
              <a:t>en </a:t>
            </a:r>
            <a:r>
              <a:rPr lang="es-ES" dirty="0">
                <a:latin typeface="Source Sans Pro"/>
              </a:rPr>
              <a:t>que parte de la oración se encuentre</a:t>
            </a:r>
            <a:r>
              <a:rPr lang="es-ES" dirty="0" smtClean="0">
                <a:latin typeface="Source Sans Pro"/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endParaRPr lang="es-ES" dirty="0">
              <a:latin typeface="Source Sans Pro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s-ES" b="1" i="1" dirty="0" err="1">
                <a:solidFill>
                  <a:srgbClr val="FFFF00"/>
                </a:solidFill>
                <a:latin typeface="Source Sans Pro"/>
              </a:rPr>
              <a:t>It</a:t>
            </a:r>
            <a:r>
              <a:rPr lang="es-ES" dirty="0">
                <a:solidFill>
                  <a:srgbClr val="FFFF00"/>
                </a:solidFill>
                <a:latin typeface="Source Sans Pro"/>
              </a:rPr>
              <a:t>/Ello</a:t>
            </a:r>
            <a:r>
              <a:rPr lang="es-ES" dirty="0">
                <a:latin typeface="Source Sans Pro"/>
              </a:rPr>
              <a:t>, es un pronombre que se usa para referirse a sujetos que no son seres humanos. Por ejemplo, objetos inanimados. Además, no tiene plural. </a:t>
            </a:r>
            <a:endParaRPr lang="es-ES" dirty="0" smtClean="0">
              <a:latin typeface="Source Sans Pro"/>
            </a:endParaRPr>
          </a:p>
          <a:p>
            <a:pPr>
              <a:buFont typeface="Arial" panose="020B0604020202020204" pitchFamily="34" charset="0"/>
              <a:buChar char="•"/>
            </a:pPr>
            <a:endParaRPr lang="es-ES" dirty="0">
              <a:latin typeface="Source Sans Pro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s-ES" b="1" i="1" dirty="0" err="1">
                <a:solidFill>
                  <a:srgbClr val="FFFF00"/>
                </a:solidFill>
                <a:latin typeface="Source Sans Pro"/>
              </a:rPr>
              <a:t>You</a:t>
            </a:r>
            <a:r>
              <a:rPr lang="es-ES" dirty="0">
                <a:latin typeface="Source Sans Pro"/>
              </a:rPr>
              <a:t> traduce tanto tú, como ustedes o vosotros. Se escribe de la misma forma para plural y singular.</a:t>
            </a:r>
            <a:endParaRPr lang="es-ES" b="0" i="0" dirty="0">
              <a:effectLst/>
              <a:latin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1000006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AR" dirty="0" smtClean="0"/>
              <a:t>TRABAJO PRÁCTICO N°1</a:t>
            </a:r>
            <a:endParaRPr lang="en-US" dirty="0"/>
          </a:p>
        </p:txBody>
      </p:sp>
      <p:sp>
        <p:nvSpPr>
          <p:cNvPr id="3" name="Rectángulo 2"/>
          <p:cNvSpPr/>
          <p:nvPr/>
        </p:nvSpPr>
        <p:spPr>
          <a:xfrm>
            <a:off x="1107583" y="2150771"/>
            <a:ext cx="941445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arenR"/>
            </a:pPr>
            <a:r>
              <a:rPr lang="es-AR" sz="2000" b="1" dirty="0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Colocar el </a:t>
            </a:r>
            <a:r>
              <a:rPr lang="es-AR" sz="2000" b="1" u="sng" dirty="0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pronombre personal</a:t>
            </a:r>
            <a:r>
              <a:rPr lang="es-AR" sz="2000" b="1" dirty="0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según </a:t>
            </a:r>
            <a:r>
              <a:rPr lang="es-AR" sz="2000" b="1" dirty="0" smtClean="0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corresponda</a:t>
            </a:r>
          </a:p>
          <a:p>
            <a:pPr lvl="0" algn="just">
              <a:lnSpc>
                <a:spcPct val="150000"/>
              </a:lnSpc>
              <a:spcAft>
                <a:spcPts val="0"/>
              </a:spcAft>
            </a:pP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lphaLcParenR"/>
            </a:pPr>
            <a:r>
              <a:rPr lang="en-US" sz="2000" u="sng" dirty="0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workers</a:t>
            </a:r>
            <a:r>
              <a:rPr lang="en-US" sz="2000" dirty="0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are at the factory</a:t>
            </a:r>
            <a:r>
              <a:rPr lang="en-US" sz="2000" b="1" dirty="0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000" dirty="0" smtClean="0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......</a:t>
            </a:r>
            <a:r>
              <a:rPr lang="en-US" sz="2000" b="1" dirty="0" smtClean="0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THEY</a:t>
            </a:r>
            <a:r>
              <a:rPr lang="en-US" sz="2000" dirty="0" smtClean="0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.................</a:t>
            </a:r>
            <a:r>
              <a:rPr lang="en-US" sz="2000" dirty="0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are 30 years old.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lphaLcParenR"/>
            </a:pPr>
            <a:r>
              <a:rPr lang="en-US" sz="2000" u="sng" dirty="0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teacher and </a:t>
            </a:r>
            <a:r>
              <a:rPr lang="en-US" sz="2000" b="1" u="sng" dirty="0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000" b="1" dirty="0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are at the school</a:t>
            </a:r>
            <a:r>
              <a:rPr lang="en-US" sz="2000" b="1" dirty="0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2000" dirty="0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.....</a:t>
            </a:r>
            <a:r>
              <a:rPr lang="en-US" sz="2000" b="1" dirty="0" smtClean="0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</a:t>
            </a:r>
            <a:r>
              <a:rPr lang="en-US" sz="2000" dirty="0" smtClean="0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................</a:t>
            </a:r>
            <a:r>
              <a:rPr lang="en-US" sz="2000" dirty="0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are teachers.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lphaLcParenR"/>
            </a:pPr>
            <a:r>
              <a:rPr lang="en-US" sz="2000" u="sng" dirty="0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Mary</a:t>
            </a:r>
            <a:r>
              <a:rPr lang="en-US" sz="2000" dirty="0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is a engineer</a:t>
            </a:r>
            <a:r>
              <a:rPr lang="en-US" sz="2000" b="1" dirty="0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2000" dirty="0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............</a:t>
            </a:r>
            <a:r>
              <a:rPr lang="en-US" sz="2000" b="1" dirty="0" smtClean="0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SHE</a:t>
            </a:r>
            <a:r>
              <a:rPr lang="en-US" sz="2000" dirty="0" smtClean="0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................</a:t>
            </a:r>
            <a:r>
              <a:rPr lang="en-US" sz="2000" dirty="0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 28 years old.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1000"/>
              </a:spcAft>
              <a:buFont typeface="+mj-lt"/>
              <a:buAutoNum type="alphaLcParenR"/>
            </a:pPr>
            <a:r>
              <a:rPr lang="en-US" sz="2000" u="sng" dirty="0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Peter</a:t>
            </a:r>
            <a:r>
              <a:rPr lang="en-US" sz="2000" dirty="0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is in technician</a:t>
            </a:r>
            <a:r>
              <a:rPr lang="en-US" sz="2000" b="1" dirty="0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2000" dirty="0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........</a:t>
            </a:r>
            <a:r>
              <a:rPr lang="en-US" sz="2000" b="1" dirty="0" smtClean="0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</a:t>
            </a:r>
            <a:r>
              <a:rPr lang="en-US" sz="2000" dirty="0" smtClean="0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..............</a:t>
            </a:r>
            <a:r>
              <a:rPr lang="en-US" sz="2000" dirty="0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 at the industry.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73375" y="553791"/>
            <a:ext cx="3024578" cy="2421229"/>
          </a:xfrm>
          <a:prstGeom prst="rect">
            <a:avLst/>
          </a:prstGeom>
        </p:spPr>
      </p:pic>
      <p:cxnSp>
        <p:nvCxnSpPr>
          <p:cNvPr id="6" name="Conector recto de flecha 5"/>
          <p:cNvCxnSpPr/>
          <p:nvPr/>
        </p:nvCxnSpPr>
        <p:spPr>
          <a:xfrm>
            <a:off x="2562896" y="3271234"/>
            <a:ext cx="3193960" cy="386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1561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AR" dirty="0">
                <a:solidFill>
                  <a:prstClr val="white"/>
                </a:solidFill>
              </a:rPr>
              <a:t>TRABAJO PRÁCTICO N°1</a:t>
            </a:r>
            <a:endParaRPr lang="en-US" dirty="0"/>
          </a:p>
        </p:txBody>
      </p:sp>
      <p:sp>
        <p:nvSpPr>
          <p:cNvPr id="3" name="Rectángulo 2"/>
          <p:cNvSpPr/>
          <p:nvPr/>
        </p:nvSpPr>
        <p:spPr>
          <a:xfrm>
            <a:off x="901520" y="1834166"/>
            <a:ext cx="1108871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arenR"/>
            </a:pPr>
            <a:r>
              <a:rPr lang="es-AR" sz="2400" b="1" dirty="0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Colocar el </a:t>
            </a:r>
            <a:r>
              <a:rPr lang="es-AR" sz="2400" b="1" i="1" dirty="0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verbo ¨be¨ en presente</a:t>
            </a:r>
            <a:r>
              <a:rPr lang="es-AR" sz="2400" b="1" dirty="0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según corresponda: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50000"/>
              </a:lnSpc>
              <a:spcAft>
                <a:spcPts val="0"/>
              </a:spcAft>
              <a:buFont typeface="+mj-lt"/>
              <a:buAutoNum type="alphaLcPeriod"/>
            </a:pPr>
            <a:r>
              <a:rPr lang="en-US" sz="2400" b="1" dirty="0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Susan Smith </a:t>
            </a:r>
            <a:r>
              <a:rPr lang="en-US" sz="2400" dirty="0" smtClean="0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.......</a:t>
            </a:r>
            <a:r>
              <a:rPr lang="en-US" sz="2400" dirty="0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</a:t>
            </a:r>
            <a:r>
              <a:rPr lang="en-US" sz="2400" dirty="0" smtClean="0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........ </a:t>
            </a:r>
            <a:r>
              <a:rPr lang="en-US" sz="2400" dirty="0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chemist</a:t>
            </a:r>
            <a:r>
              <a:rPr lang="en-US" sz="2400" dirty="0" smtClean="0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lvl="1" algn="just">
              <a:lnSpc>
                <a:spcPct val="150000"/>
              </a:lnSpc>
              <a:spcAft>
                <a:spcPts val="0"/>
              </a:spcAft>
            </a:pPr>
            <a:r>
              <a:rPr lang="es-AR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SHE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algn="just">
              <a:lnSpc>
                <a:spcPct val="150000"/>
              </a:lnSpc>
              <a:spcAft>
                <a:spcPts val="0"/>
              </a:spcAft>
            </a:pPr>
            <a:r>
              <a:rPr lang="en-US" sz="2400" dirty="0" smtClean="0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b. The </a:t>
            </a:r>
            <a:r>
              <a:rPr lang="en-US" sz="2400" dirty="0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safety precautions </a:t>
            </a:r>
            <a:r>
              <a:rPr lang="en-US" sz="2400" dirty="0" smtClean="0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......</a:t>
            </a:r>
            <a:r>
              <a:rPr lang="en-US" sz="2400" dirty="0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are</a:t>
            </a:r>
            <a:r>
              <a:rPr lang="en-US" sz="2400" dirty="0" smtClean="0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.........</a:t>
            </a:r>
            <a:r>
              <a:rPr lang="en-US" sz="2400" dirty="0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clear</a:t>
            </a:r>
            <a:r>
              <a:rPr lang="en-US" sz="2400" dirty="0" smtClean="0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lvl="1" algn="just">
              <a:lnSpc>
                <a:spcPct val="150000"/>
              </a:lnSpc>
              <a:spcAft>
                <a:spcPts val="0"/>
              </a:spcAft>
            </a:pPr>
            <a:r>
              <a:rPr lang="es-AR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THEY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algn="just">
              <a:lnSpc>
                <a:spcPct val="150000"/>
              </a:lnSpc>
              <a:spcAft>
                <a:spcPts val="0"/>
              </a:spcAft>
            </a:pPr>
            <a:r>
              <a:rPr lang="en-US" sz="2400" dirty="0" smtClean="0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c. The </a:t>
            </a:r>
            <a:r>
              <a:rPr lang="en-US" sz="2400" dirty="0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pipette </a:t>
            </a:r>
            <a:r>
              <a:rPr lang="en-US" sz="2400" dirty="0" smtClean="0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....</a:t>
            </a:r>
            <a:r>
              <a:rPr lang="en-US" sz="2400" dirty="0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</a:t>
            </a:r>
            <a:r>
              <a:rPr lang="en-US" sz="2400" dirty="0" smtClean="0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........</a:t>
            </a:r>
            <a:r>
              <a:rPr lang="en-US" sz="2400" dirty="0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 the bench</a:t>
            </a:r>
            <a:r>
              <a:rPr lang="en-US" sz="2400" dirty="0" smtClean="0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lvl="1" algn="just">
              <a:lnSpc>
                <a:spcPct val="150000"/>
              </a:lnSpc>
              <a:spcAft>
                <a:spcPts val="0"/>
              </a:spcAft>
            </a:pPr>
            <a:r>
              <a:rPr lang="es-AR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IT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algn="just">
              <a:lnSpc>
                <a:spcPct val="150000"/>
              </a:lnSpc>
              <a:spcAft>
                <a:spcPts val="1000"/>
              </a:spcAft>
            </a:pPr>
            <a:r>
              <a:rPr lang="en-US" sz="2400" dirty="0" smtClean="0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d. The </a:t>
            </a:r>
            <a:r>
              <a:rPr lang="en-US" sz="2400" dirty="0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plants and animals</a:t>
            </a:r>
            <a:r>
              <a:rPr lang="en-US" sz="2400" dirty="0" smtClean="0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.......</a:t>
            </a:r>
            <a:r>
              <a:rPr lang="en-US" sz="2400" dirty="0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are</a:t>
            </a:r>
            <a:r>
              <a:rPr lang="en-US" sz="2400" dirty="0" smtClean="0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.........</a:t>
            </a:r>
            <a:r>
              <a:rPr lang="en-US" sz="2400" dirty="0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the environment.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63221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AR" dirty="0">
                <a:solidFill>
                  <a:prstClr val="white"/>
                </a:solidFill>
              </a:rPr>
              <a:t>TRABAJO PRÁCTICO N°1</a:t>
            </a:r>
            <a:endParaRPr lang="en-US" dirty="0"/>
          </a:p>
        </p:txBody>
      </p:sp>
      <p:sp>
        <p:nvSpPr>
          <p:cNvPr id="3" name="Rectángulo 2"/>
          <p:cNvSpPr/>
          <p:nvPr/>
        </p:nvSpPr>
        <p:spPr>
          <a:xfrm>
            <a:off x="321971" y="2060620"/>
            <a:ext cx="11230377" cy="6314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ts val="0"/>
              </a:spcAft>
            </a:pPr>
            <a:r>
              <a:rPr lang="es-AR" sz="2400" b="1" dirty="0" smtClean="0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4)Escribir </a:t>
            </a:r>
            <a:r>
              <a:rPr lang="es-AR" sz="2400" b="1" dirty="0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las oraciones del ejercicio 4 en </a:t>
            </a:r>
            <a:r>
              <a:rPr lang="es-AR" sz="2400" b="1" i="1" dirty="0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forma negativa e interrogativa</a:t>
            </a:r>
            <a:r>
              <a:rPr lang="es-AR" sz="2400" b="1" dirty="0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50000"/>
              </a:lnSpc>
              <a:spcAft>
                <a:spcPts val="0"/>
              </a:spcAft>
            </a:pPr>
            <a:r>
              <a:rPr lang="es-AR" sz="2400" b="1" u="sng" dirty="0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Forma Negativa</a:t>
            </a:r>
            <a:r>
              <a:rPr lang="es-AR" sz="2400" b="1" dirty="0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200000"/>
              </a:lnSpc>
              <a:buFont typeface="+mj-lt"/>
              <a:buAutoNum type="alphaLcPeriod"/>
            </a:pPr>
            <a:r>
              <a:rPr lang="en-US" sz="2400" b="1" dirty="0" smtClean="0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Susan Smith </a:t>
            </a:r>
            <a:r>
              <a:rPr lang="en-US" sz="2400" dirty="0" smtClean="0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.......</a:t>
            </a:r>
            <a:r>
              <a:rPr lang="en-US" sz="2400" dirty="0" err="1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</a:t>
            </a:r>
            <a:r>
              <a:rPr lang="en-US" sz="2400" dirty="0" err="1" smtClean="0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..NOT</a:t>
            </a:r>
            <a:r>
              <a:rPr lang="en-US" sz="2400" dirty="0" smtClean="0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...... </a:t>
            </a:r>
            <a:r>
              <a:rPr lang="en-US" sz="2400" dirty="0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chemist</a:t>
            </a:r>
            <a:r>
              <a:rPr lang="en-US" sz="2400" dirty="0" smtClean="0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lvl="1" algn="just">
              <a:lnSpc>
                <a:spcPct val="200000"/>
              </a:lnSpc>
            </a:pPr>
            <a:r>
              <a:rPr lang="es-AR" sz="2400" dirty="0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AR" sz="2400" dirty="0" smtClean="0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es-AR" sz="2400" dirty="0" smtClean="0">
                <a:solidFill>
                  <a:schemeClr val="accent3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SUJETO +      VERBO BE  + NOT+   COMPLEMENTO</a:t>
            </a:r>
            <a:endParaRPr lang="en-US" sz="2400" dirty="0">
              <a:solidFill>
                <a:schemeClr val="accent3"/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200000"/>
              </a:lnSpc>
              <a:spcAft>
                <a:spcPts val="0"/>
              </a:spcAft>
              <a:buFont typeface="+mj-lt"/>
              <a:buAutoNum type="alphaLcPeriod"/>
            </a:pPr>
            <a:r>
              <a:rPr lang="en-US" sz="2400" b="1" dirty="0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safety precautions </a:t>
            </a:r>
            <a:r>
              <a:rPr lang="en-US" sz="2400" dirty="0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......</a:t>
            </a:r>
            <a:r>
              <a:rPr lang="en-US" sz="24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are</a:t>
            </a:r>
            <a:r>
              <a:rPr lang="en-US" sz="2400" dirty="0" smtClean="0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...NOT......</a:t>
            </a:r>
            <a:r>
              <a:rPr lang="en-US" sz="2400" dirty="0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clear</a:t>
            </a:r>
            <a:r>
              <a:rPr lang="es-AR" sz="2400" dirty="0" smtClean="0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...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</a:pPr>
            <a:r>
              <a:rPr lang="es-AR" sz="2400" dirty="0" smtClean="0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es-AR" sz="2400" b="1" dirty="0" smtClean="0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c.</a:t>
            </a:r>
            <a:r>
              <a:rPr lang="en-US" sz="2400" b="1" dirty="0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The pipette</a:t>
            </a:r>
            <a:r>
              <a:rPr lang="en-US" sz="2400" dirty="0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....</a:t>
            </a:r>
            <a:r>
              <a:rPr lang="en-US" sz="2400" dirty="0" smtClean="0">
                <a:solidFill>
                  <a:prstClr val="white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</a:t>
            </a:r>
            <a:r>
              <a:rPr lang="en-US" sz="2400" dirty="0" smtClean="0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........</a:t>
            </a:r>
            <a:r>
              <a:rPr lang="en-US" sz="2400" dirty="0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 the bench</a:t>
            </a:r>
            <a:r>
              <a:rPr lang="es-AR" sz="2400" dirty="0" smtClean="0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........</a:t>
            </a:r>
          </a:p>
          <a:p>
            <a:pPr lvl="1" algn="just">
              <a:lnSpc>
                <a:spcPct val="150000"/>
              </a:lnSpc>
              <a:spcAft>
                <a:spcPts val="1000"/>
              </a:spcAft>
            </a:pPr>
            <a:r>
              <a:rPr lang="en-US" sz="2400" b="1" dirty="0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en-US" sz="2400" dirty="0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400" b="1" dirty="0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plants and animals</a:t>
            </a:r>
            <a:r>
              <a:rPr lang="en-US" sz="2400" dirty="0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.......</a:t>
            </a:r>
            <a:r>
              <a:rPr lang="en-US" sz="2400" dirty="0">
                <a:solidFill>
                  <a:prstClr val="white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are</a:t>
            </a:r>
            <a:r>
              <a:rPr lang="en-US" sz="2400" dirty="0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.........in the environment.</a:t>
            </a:r>
            <a:endParaRPr lang="en-US" sz="2400" dirty="0">
              <a:solidFill>
                <a:prstClr val="white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</a:pPr>
            <a:endParaRPr lang="es-AR" sz="2400" dirty="0" smtClean="0">
              <a:solidFill>
                <a:srgbClr val="000000"/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594175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AR" dirty="0">
                <a:solidFill>
                  <a:prstClr val="white"/>
                </a:solidFill>
              </a:rPr>
              <a:t>TRABAJO PRÁCTICO N°1</a:t>
            </a:r>
            <a:endParaRPr lang="en-US" dirty="0"/>
          </a:p>
        </p:txBody>
      </p:sp>
      <p:sp>
        <p:nvSpPr>
          <p:cNvPr id="3" name="Rectángulo 2"/>
          <p:cNvSpPr/>
          <p:nvPr/>
        </p:nvSpPr>
        <p:spPr>
          <a:xfrm>
            <a:off x="180304" y="2205300"/>
            <a:ext cx="11307651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>
              <a:lnSpc>
                <a:spcPct val="150000"/>
              </a:lnSpc>
              <a:spcAft>
                <a:spcPts val="0"/>
              </a:spcAft>
            </a:pPr>
            <a:r>
              <a:rPr lang="en-US" sz="2800" b="1" u="sng" dirty="0" smtClean="0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FORMA INTERROGATIVA</a:t>
            </a:r>
            <a:r>
              <a:rPr lang="en-US" sz="2800" dirty="0" smtClean="0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L="742950" lvl="1" indent="-285750" algn="just">
              <a:lnSpc>
                <a:spcPct val="150000"/>
              </a:lnSpc>
              <a:spcAft>
                <a:spcPts val="0"/>
              </a:spcAft>
              <a:buFont typeface="+mj-lt"/>
              <a:buAutoNum type="alphaLcPeriod"/>
            </a:pPr>
            <a:r>
              <a:rPr lang="en-US" sz="2800" dirty="0" smtClean="0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 Susan </a:t>
            </a:r>
            <a:r>
              <a:rPr lang="en-US" sz="2800" dirty="0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Smith </a:t>
            </a:r>
            <a:r>
              <a:rPr lang="en-US" sz="2800" dirty="0" smtClean="0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chemist?</a:t>
            </a:r>
          </a:p>
          <a:p>
            <a:pPr lvl="1" algn="just">
              <a:lnSpc>
                <a:spcPct val="150000"/>
              </a:lnSpc>
              <a:spcAft>
                <a:spcPts val="0"/>
              </a:spcAft>
            </a:pPr>
            <a:r>
              <a:rPr lang="es-AR" sz="2800" b="1" dirty="0" smtClean="0">
                <a:solidFill>
                  <a:srgbClr val="00B0F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VERBO BE + SUJETO + COMPLEMENTO?</a:t>
            </a:r>
            <a:endParaRPr lang="en-US" sz="2800" b="1" dirty="0">
              <a:solidFill>
                <a:srgbClr val="00B0F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50000"/>
              </a:lnSpc>
              <a:spcAft>
                <a:spcPts val="0"/>
              </a:spcAft>
              <a:buFont typeface="+mj-lt"/>
              <a:buAutoNum type="alphaLcPeriod"/>
            </a:pPr>
            <a:r>
              <a:rPr lang="en-US" sz="2800" smtClean="0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Are The </a:t>
            </a:r>
            <a:r>
              <a:rPr lang="en-US" sz="2800" dirty="0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safety </a:t>
            </a:r>
            <a:r>
              <a:rPr lang="en-US" sz="2800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precautions </a:t>
            </a:r>
            <a:r>
              <a:rPr lang="en-US" sz="2800" smtClean="0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clear?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50000"/>
              </a:lnSpc>
              <a:spcAft>
                <a:spcPts val="0"/>
              </a:spcAft>
              <a:buFont typeface="+mj-lt"/>
              <a:buAutoNum type="alphaLcPeriod"/>
            </a:pPr>
            <a:r>
              <a:rPr lang="en-US" sz="2800" dirty="0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pipette </a:t>
            </a:r>
            <a:r>
              <a:rPr lang="en-US" sz="2800" dirty="0" smtClean="0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......is......</a:t>
            </a:r>
            <a:r>
              <a:rPr lang="en-US" sz="2800" dirty="0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 the bench.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50000"/>
              </a:lnSpc>
              <a:spcAft>
                <a:spcPts val="1000"/>
              </a:spcAft>
              <a:buFont typeface="+mj-lt"/>
              <a:buAutoNum type="alphaLcPeriod"/>
            </a:pPr>
            <a:r>
              <a:rPr lang="en-US" sz="2800" dirty="0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plants and animals</a:t>
            </a:r>
            <a:r>
              <a:rPr lang="en-US" sz="2800" dirty="0" smtClean="0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......are..........</a:t>
            </a:r>
            <a:r>
              <a:rPr lang="en-US" sz="2800" dirty="0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the environment.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68777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dirty="0"/>
              <a:t>Elements of laboratory</a:t>
            </a:r>
            <a:endParaRPr lang="en-US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321" y="2172048"/>
            <a:ext cx="10480334" cy="4202993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7765960" y="2050643"/>
            <a:ext cx="27947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 smtClean="0">
                <a:solidFill>
                  <a:schemeClr val="bg1"/>
                </a:solidFill>
              </a:rPr>
              <a:t>NOTICE= cartel, aviso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4507605" y="2667901"/>
            <a:ext cx="1996225" cy="64633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AR" b="1" dirty="0" smtClean="0">
                <a:solidFill>
                  <a:schemeClr val="bg1"/>
                </a:solidFill>
              </a:rPr>
              <a:t>GLASSES= gafas, antiparras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680321" y="4971246"/>
            <a:ext cx="1547725" cy="92333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AR" b="1" dirty="0" smtClean="0">
                <a:solidFill>
                  <a:schemeClr val="bg1"/>
                </a:solidFill>
              </a:rPr>
              <a:t>LAB COAT= </a:t>
            </a:r>
            <a:r>
              <a:rPr lang="es-AR" dirty="0" smtClean="0">
                <a:solidFill>
                  <a:schemeClr val="bg1"/>
                </a:solidFill>
              </a:rPr>
              <a:t>chaqueta de laboratorio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8" name="Conector recto de flecha 7"/>
          <p:cNvCxnSpPr/>
          <p:nvPr/>
        </p:nvCxnSpPr>
        <p:spPr>
          <a:xfrm flipV="1">
            <a:off x="2009104" y="5100034"/>
            <a:ext cx="721217" cy="103031"/>
          </a:xfrm>
          <a:prstGeom prst="straightConnector1">
            <a:avLst/>
          </a:prstGeom>
          <a:ln w="28575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0" name="Conector recto de flecha 9"/>
          <p:cNvCxnSpPr>
            <a:stCxn id="5" idx="1"/>
          </p:cNvCxnSpPr>
          <p:nvPr/>
        </p:nvCxnSpPr>
        <p:spPr>
          <a:xfrm flipH="1" flipV="1">
            <a:off x="3966694" y="2987900"/>
            <a:ext cx="540911" cy="316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uadroTexto 11"/>
          <p:cNvSpPr txBox="1"/>
          <p:nvPr/>
        </p:nvSpPr>
        <p:spPr>
          <a:xfrm>
            <a:off x="3187021" y="3341487"/>
            <a:ext cx="21002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 smtClean="0">
                <a:solidFill>
                  <a:schemeClr val="bg1"/>
                </a:solidFill>
              </a:rPr>
              <a:t>Soporte universal=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5132729" y="3738074"/>
            <a:ext cx="9589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>
                <a:solidFill>
                  <a:schemeClr val="bg1"/>
                </a:solidFill>
              </a:rPr>
              <a:t>=repisa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5612218" y="2235309"/>
            <a:ext cx="17690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 smtClean="0">
                <a:solidFill>
                  <a:schemeClr val="bg1"/>
                </a:solidFill>
              </a:rPr>
              <a:t>Tubo de vidrio=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2884869" y="4228811"/>
            <a:ext cx="24024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>
                <a:solidFill>
                  <a:schemeClr val="bg1"/>
                </a:solidFill>
              </a:rPr>
              <a:t>Erlenmeyer o balón = 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7" name="Conector recto de flecha 16"/>
          <p:cNvCxnSpPr/>
          <p:nvPr/>
        </p:nvCxnSpPr>
        <p:spPr>
          <a:xfrm flipV="1">
            <a:off x="8345510" y="1596980"/>
            <a:ext cx="1948672" cy="263183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uadroTexto 17"/>
          <p:cNvSpPr txBox="1"/>
          <p:nvPr/>
        </p:nvSpPr>
        <p:spPr>
          <a:xfrm>
            <a:off x="10331114" y="978794"/>
            <a:ext cx="1744918" cy="120032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AR" dirty="0" smtClean="0">
                <a:solidFill>
                  <a:schemeClr val="bg1"/>
                </a:solidFill>
              </a:rPr>
              <a:t>Gradilla (es un soporte para los tubos de ensayo)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9" name="CuadroTexto 18"/>
          <p:cNvSpPr txBox="1"/>
          <p:nvPr/>
        </p:nvSpPr>
        <p:spPr>
          <a:xfrm>
            <a:off x="10294181" y="2987900"/>
            <a:ext cx="12195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>
                <a:solidFill>
                  <a:schemeClr val="bg1"/>
                </a:solidFill>
              </a:rPr>
              <a:t>= frascos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0" name="CuadroTexto 19"/>
          <p:cNvSpPr txBox="1"/>
          <p:nvPr/>
        </p:nvSpPr>
        <p:spPr>
          <a:xfrm>
            <a:off x="11062952" y="5576552"/>
            <a:ext cx="1129048" cy="92333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AR" dirty="0" smtClean="0">
                <a:solidFill>
                  <a:schemeClr val="bg1"/>
                </a:solidFill>
              </a:rPr>
              <a:t>Mesada o mesa de trabajo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22" name="Conector recto de flecha 21"/>
          <p:cNvCxnSpPr>
            <a:endCxn id="20" idx="1"/>
          </p:cNvCxnSpPr>
          <p:nvPr/>
        </p:nvCxnSpPr>
        <p:spPr>
          <a:xfrm>
            <a:off x="8963696" y="5422006"/>
            <a:ext cx="2099256" cy="61621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uadroTexto 22"/>
          <p:cNvSpPr txBox="1"/>
          <p:nvPr/>
        </p:nvSpPr>
        <p:spPr>
          <a:xfrm>
            <a:off x="8541162" y="4724826"/>
            <a:ext cx="15573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>
                <a:solidFill>
                  <a:schemeClr val="bg1"/>
                </a:solidFill>
              </a:rPr>
              <a:t>= probeta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4" name="CuadroTexto 23"/>
          <p:cNvSpPr txBox="1"/>
          <p:nvPr/>
        </p:nvSpPr>
        <p:spPr>
          <a:xfrm>
            <a:off x="8990688" y="5731306"/>
            <a:ext cx="11952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>
                <a:solidFill>
                  <a:schemeClr val="bg1"/>
                </a:solidFill>
              </a:rPr>
              <a:t>= pipeta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5" name="CuadroTexto 24"/>
          <p:cNvSpPr txBox="1"/>
          <p:nvPr/>
        </p:nvSpPr>
        <p:spPr>
          <a:xfrm>
            <a:off x="10102490" y="5218792"/>
            <a:ext cx="11595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>
                <a:solidFill>
                  <a:schemeClr val="bg1"/>
                </a:solidFill>
              </a:rPr>
              <a:t>= </a:t>
            </a:r>
            <a:r>
              <a:rPr lang="es-AR" dirty="0" err="1" smtClean="0">
                <a:solidFill>
                  <a:schemeClr val="bg1"/>
                </a:solidFill>
              </a:rPr>
              <a:t>bacha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6" name="CuadroTexto 25"/>
          <p:cNvSpPr txBox="1"/>
          <p:nvPr/>
        </p:nvSpPr>
        <p:spPr>
          <a:xfrm>
            <a:off x="10983532" y="4456047"/>
            <a:ext cx="1287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>
                <a:solidFill>
                  <a:schemeClr val="bg1"/>
                </a:solidFill>
              </a:rPr>
              <a:t>= canillas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97612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D7E4300-28C3-4125-9FE8-FD59018ECE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/>
              </a:rPr>
              <a:t>El verbo ¨BE¨ en pasado</a:t>
            </a:r>
            <a:endParaRPr lang="es-ES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B4233319-B186-42AC-A343-A20AB02DE3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241" y="2329142"/>
            <a:ext cx="3359187" cy="3913971"/>
          </a:xfrm>
          <a:prstGeom prst="rect">
            <a:avLst/>
          </a:prstGeom>
        </p:spPr>
      </p:pic>
      <p:graphicFrame>
        <p:nvGraphicFramePr>
          <p:cNvPr id="4" name="Group 79">
            <a:extLst>
              <a:ext uri="{FF2B5EF4-FFF2-40B4-BE49-F238E27FC236}">
                <a16:creationId xmlns:a16="http://schemas.microsoft.com/office/drawing/2014/main" xmlns="" id="{A21B0807-386C-48F3-837D-6D61E507679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21259313"/>
              </p:ext>
            </p:extLst>
          </p:nvPr>
        </p:nvGraphicFramePr>
        <p:xfrm>
          <a:off x="4076700" y="2503047"/>
          <a:ext cx="3636065" cy="3566160"/>
        </p:xfrm>
        <a:graphic>
          <a:graphicData uri="http://schemas.openxmlformats.org/drawingml/2006/table">
            <a:tbl>
              <a:tblPr/>
              <a:tblGrid>
                <a:gridCol w="12134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1059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1202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7956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s-E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s-E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3399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99"/>
                          </a:solidFill>
                          <a:effectLst/>
                          <a:latin typeface="Arial" charset="0"/>
                        </a:rPr>
                        <a:t>was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s-ES" sz="2400" b="1" i="0" u="none" strike="noStrike" cap="none" normalizeH="0" baseline="0">
                        <a:ln>
                          <a:noFill/>
                        </a:ln>
                        <a:solidFill>
                          <a:srgbClr val="33CC33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s-ES" sz="2400" b="1" i="0" u="none" strike="noStrike" cap="none" normalizeH="0" baseline="0">
                        <a:ln>
                          <a:noFill/>
                        </a:ln>
                        <a:solidFill>
                          <a:srgbClr val="33CC33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s-ES" sz="2400" b="1" i="0" u="none" strike="noStrike" cap="none" normalizeH="0" baseline="0">
                        <a:ln>
                          <a:noFill/>
                        </a:ln>
                        <a:solidFill>
                          <a:srgbClr val="33CC33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746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she</a:t>
                      </a:r>
                      <a:endParaRPr kumimoji="0" lang="es-E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it</a:t>
                      </a:r>
                      <a:endParaRPr kumimoji="0" lang="es-E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s-E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3399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99"/>
                          </a:solidFill>
                          <a:effectLst/>
                          <a:latin typeface="Arial" charset="0"/>
                        </a:rPr>
                        <a:t>was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731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you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they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s-E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3399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99"/>
                          </a:solidFill>
                          <a:effectLst/>
                          <a:latin typeface="Arial" charset="0"/>
                        </a:rPr>
                        <a:t>were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A982ECDE-E55A-4AF4-B644-73DB5903EE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1574" y="2495614"/>
            <a:ext cx="2999492" cy="3913971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xmlns="" id="{B2B6E5E9-0849-421D-A33F-38B5E24D9B88}"/>
              </a:ext>
            </a:extLst>
          </p:cNvPr>
          <p:cNvSpPr txBox="1"/>
          <p:nvPr/>
        </p:nvSpPr>
        <p:spPr>
          <a:xfrm>
            <a:off x="680321" y="1959810"/>
            <a:ext cx="1036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Forma Afirmativa                             Forma Negativa                                     Forma Interrogativa</a:t>
            </a:r>
          </a:p>
        </p:txBody>
      </p:sp>
    </p:spTree>
    <p:extLst>
      <p:ext uri="{BB962C8B-B14F-4D97-AF65-F5344CB8AC3E}">
        <p14:creationId xmlns:p14="http://schemas.microsoft.com/office/powerpoint/2010/main" val="2858590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erlí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ppt/theme/theme2.xml><?xml version="1.0" encoding="utf-8"?>
<a:theme xmlns:a="http://schemas.openxmlformats.org/drawingml/2006/main" name="Píxel">
  <a:themeElements>
    <a:clrScheme name="Píxel 7">
      <a:dk1>
        <a:srgbClr val="000000"/>
      </a:dk1>
      <a:lt1>
        <a:srgbClr val="FFFFFF"/>
      </a:lt1>
      <a:dk2>
        <a:srgbClr val="000000"/>
      </a:dk2>
      <a:lt2>
        <a:srgbClr val="CC3300"/>
      </a:lt2>
      <a:accent1>
        <a:srgbClr val="FFCC00"/>
      </a:accent1>
      <a:accent2>
        <a:srgbClr val="CC6600"/>
      </a:accent2>
      <a:accent3>
        <a:srgbClr val="FFFFFF"/>
      </a:accent3>
      <a:accent4>
        <a:srgbClr val="000000"/>
      </a:accent4>
      <a:accent5>
        <a:srgbClr val="FFE2AA"/>
      </a:accent5>
      <a:accent6>
        <a:srgbClr val="B95C00"/>
      </a:accent6>
      <a:hlink>
        <a:srgbClr val="663300"/>
      </a:hlink>
      <a:folHlink>
        <a:srgbClr val="CC9900"/>
      </a:folHlink>
    </a:clrScheme>
    <a:fontScheme name="Pí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bg2"/>
          </a:buClr>
          <a:buSzPct val="75000"/>
          <a:buFont typeface="Wingdings" pitchFamily="2" charset="2"/>
          <a:buNone/>
          <a:tabLst/>
          <a:defRPr kumimoji="0" lang="es-E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bg2"/>
          </a:buClr>
          <a:buSzPct val="75000"/>
          <a:buFont typeface="Wingdings" pitchFamily="2" charset="2"/>
          <a:buNone/>
          <a:tabLst/>
          <a:defRPr kumimoji="0" lang="es-E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í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í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í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í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í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í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í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í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í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í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í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í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TM04033917[[fn=Berlín]]</Template>
  <TotalTime>327</TotalTime>
  <Words>1126</Words>
  <Application>Microsoft Office PowerPoint</Application>
  <PresentationFormat>Panorámica</PresentationFormat>
  <Paragraphs>215</Paragraphs>
  <Slides>24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24</vt:i4>
      </vt:variant>
    </vt:vector>
  </HeadingPairs>
  <TitlesOfParts>
    <vt:vector size="36" baseType="lpstr">
      <vt:lpstr>Arial</vt:lpstr>
      <vt:lpstr>Arial Black</vt:lpstr>
      <vt:lpstr>Calibri</vt:lpstr>
      <vt:lpstr>Century Gothic</vt:lpstr>
      <vt:lpstr>Source Sans Pro</vt:lpstr>
      <vt:lpstr>Source Sans Pro</vt:lpstr>
      <vt:lpstr>Times New Roman</vt:lpstr>
      <vt:lpstr>Trebuchet MS</vt:lpstr>
      <vt:lpstr>Tw Cen MT</vt:lpstr>
      <vt:lpstr>Wingdings</vt:lpstr>
      <vt:lpstr>Berlín</vt:lpstr>
      <vt:lpstr>Píxel</vt:lpstr>
      <vt:lpstr>Inglés</vt:lpstr>
      <vt:lpstr>El verbo ¨BE¨</vt:lpstr>
      <vt:lpstr>Pronombres personales</vt:lpstr>
      <vt:lpstr>TRABAJO PRÁCTICO N°1</vt:lpstr>
      <vt:lpstr>TRABAJO PRÁCTICO N°1</vt:lpstr>
      <vt:lpstr>TRABAJO PRÁCTICO N°1</vt:lpstr>
      <vt:lpstr>TRABAJO PRÁCTICO N°1</vt:lpstr>
      <vt:lpstr>Elements of laboratory</vt:lpstr>
      <vt:lpstr>El verbo ¨BE¨ en pasado</vt:lpstr>
      <vt:lpstr>THERE BE</vt:lpstr>
      <vt:lpstr>Presentación de PowerPoint</vt:lpstr>
      <vt:lpstr>Elements of laboratory</vt:lpstr>
      <vt:lpstr>COMPARACIÓN DE ADJETIVOS </vt:lpstr>
      <vt:lpstr>Presentación de PowerPoint</vt:lpstr>
      <vt:lpstr>Presentación de PowerPoint</vt:lpstr>
      <vt:lpstr>Presentación de PowerPoint</vt:lpstr>
      <vt:lpstr>Presentación de PowerPoint</vt:lpstr>
      <vt:lpstr>EL GENITIVO</vt:lpstr>
      <vt:lpstr>Presentación de PowerPoint</vt:lpstr>
      <vt:lpstr>REGLAS DE LA 'S DEL GENITIVO </vt:lpstr>
      <vt:lpstr>REGLAS DE LA 'S DEL GENITIVO </vt:lpstr>
      <vt:lpstr>Los demostrativos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Inglés</dc:title>
  <dc:creator>MaSanz</dc:creator>
  <cp:lastModifiedBy>Full name</cp:lastModifiedBy>
  <cp:revision>44</cp:revision>
  <dcterms:created xsi:type="dcterms:W3CDTF">2020-04-22T12:39:01Z</dcterms:created>
  <dcterms:modified xsi:type="dcterms:W3CDTF">2021-07-27T21:24:02Z</dcterms:modified>
</cp:coreProperties>
</file>