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9" r:id="rId3"/>
    <p:sldId id="260" r:id="rId4"/>
    <p:sldId id="261" r:id="rId5"/>
    <p:sldId id="257" r:id="rId6"/>
    <p:sldId id="262" r:id="rId7"/>
    <p:sldId id="258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3" r:id="rId17"/>
    <p:sldId id="271" r:id="rId18"/>
    <p:sldId id="272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331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1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1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1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1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2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3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3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3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3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333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333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1333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3338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3339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3340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E2480B-B0CC-4314-B0DA-BCC4B0A0E1A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/>
      <p:bldP spid="1333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333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D67A69-4F87-43A2-8786-E2692998549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3A4A63-EEF8-44E1-8948-3403987BBEEC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141E40-A8DC-42AA-9613-9FDF72E3000E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C38AD1-BBCD-4743-A4EA-1DDDF04DBB73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F7590C-18C0-4DEF-B3D5-B472F462475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AED065-D442-4530-B0A9-9F7CC364AD5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DAD429-1113-482F-A215-D4CD7566850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7F7E46-A787-4F41-86FC-B8A1FDD357B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2509BC-B429-484E-8847-1FDDD4B4CC4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CF8FE1-A4BD-4F36-B4F4-02A93A5F12A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229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29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0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231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231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1231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31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231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9598C05-8A61-4AA3-B6C3-E2F9F421D3C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231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2" grpId="0"/>
      <p:bldP spid="123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3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NORMATIVA DOCENTE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3484563"/>
          </a:xfrm>
        </p:spPr>
        <p:txBody>
          <a:bodyPr/>
          <a:lstStyle/>
          <a:p>
            <a:endParaRPr lang="es-ES"/>
          </a:p>
          <a:p>
            <a:pPr>
              <a:buFont typeface="Wingdings" pitchFamily="2" charset="2"/>
              <a:buNone/>
            </a:pPr>
            <a:endParaRPr lang="es-ES"/>
          </a:p>
          <a:p>
            <a:pPr algn="ctr"/>
            <a:r>
              <a:rPr lang="es-ES"/>
              <a:t>DR. Enrique Soto.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5616575"/>
          </a:xfrm>
        </p:spPr>
        <p:txBody>
          <a:bodyPr/>
          <a:lstStyle/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ES" sz="2800">
                <a:solidFill>
                  <a:schemeClr val="hlink"/>
                </a:solidFill>
              </a:rPr>
              <a:t>IV</a:t>
            </a:r>
            <a:r>
              <a:rPr lang="es-ES" sz="2800"/>
              <a:t> Diligencias de investigación.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</a:t>
            </a:r>
            <a:r>
              <a:rPr lang="es-AR" sz="2800" b="1"/>
              <a:t>a.-</a:t>
            </a:r>
            <a:r>
              <a:rPr lang="es-AR" sz="2800"/>
              <a:t> Declaraciones :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- Testigos: Menor Asistido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               Mayores:  Agente Administración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               Extraño a la Administración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               Funcionarios –ART. 56 Y 57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- Indagatorias: Art. 35 y sigtes.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 b="1"/>
              <a:t>     b.-</a:t>
            </a:r>
            <a:r>
              <a:rPr lang="es-AR" sz="2800"/>
              <a:t> Informativas: Entidades Públicas – 10 días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                         “         Privadas – 5 días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 b="1"/>
              <a:t>     c.-</a:t>
            </a:r>
            <a:r>
              <a:rPr lang="es-AR" sz="2800"/>
              <a:t> Careos entre las partes involucradas de todo o parte de lo declarado – Art. 66.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</a:t>
            </a:r>
            <a:endParaRPr lang="es-ES" sz="2800"/>
          </a:p>
          <a:p>
            <a:pPr marL="660400" indent="-660400"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</a:t>
            </a:r>
            <a:r>
              <a:rPr lang="es-AR" sz="2800" b="1"/>
              <a:t>d.-</a:t>
            </a:r>
            <a:r>
              <a:rPr lang="es-AR" sz="2800"/>
              <a:t> Periciales: Cdo se requiera de conocimientos técnicos específicos (Médicos – calígrafos etc.)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(excus-recusac.) – Fijar puntos de pericia y plazos. Prof. O técnicos de la adm. Pública prov.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 b="1"/>
              <a:t>     e.-</a:t>
            </a:r>
            <a:r>
              <a:rPr lang="es-AR" sz="2800"/>
              <a:t> Inspección: en lugares o cosas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                    Acta circunstanciada – se puede agregar croquis – fotografía.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AR" sz="2800"/>
              <a:t>      </a:t>
            </a:r>
            <a:r>
              <a:rPr lang="es-AR" sz="2800" b="1"/>
              <a:t>f.-</a:t>
            </a:r>
            <a:r>
              <a:rPr lang="es-AR" sz="2800"/>
              <a:t> Confesión: Art. Nº 70 : hace prueba suficiente en su contra.</a:t>
            </a:r>
            <a:endParaRPr lang="es-ES" sz="2800"/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ES" sz="2800"/>
              <a:t> </a:t>
            </a:r>
            <a:r>
              <a:rPr lang="es-ES" sz="2800" b="1">
                <a:solidFill>
                  <a:schemeClr val="hlink"/>
                </a:solidFill>
                <a:effectLst/>
              </a:rPr>
              <a:t>V</a:t>
            </a:r>
            <a:r>
              <a:rPr lang="es-ES" sz="2800"/>
              <a:t>  Análisis y propuestas.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s-ES" sz="2800"/>
              <a:t> </a:t>
            </a:r>
            <a:r>
              <a:rPr lang="es-ES" sz="2800">
                <a:solidFill>
                  <a:schemeClr val="hlink"/>
                </a:solidFill>
                <a:effectLst/>
              </a:rPr>
              <a:t>VI</a:t>
            </a:r>
            <a:r>
              <a:rPr lang="es-ES" sz="2800">
                <a:solidFill>
                  <a:schemeClr val="hlink"/>
                </a:solidFill>
              </a:rPr>
              <a:t> </a:t>
            </a:r>
            <a:r>
              <a:rPr lang="es-ES" sz="2800"/>
              <a:t>Disp. de cierre.  </a:t>
            </a:r>
          </a:p>
          <a:p>
            <a:pPr marL="660400" indent="-660400"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SANA CRITICA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Art. 74 Decreto 1311/99:</a:t>
            </a:r>
          </a:p>
          <a:p>
            <a:pPr>
              <a:buFont typeface="Wingdings" pitchFamily="2" charset="2"/>
              <a:buNone/>
            </a:pPr>
            <a:r>
              <a:rPr lang="es-ES"/>
              <a:t>   La prueba producida se apreciará de acuerdo a las reglas y principios de la sana crítica, y en caso de duda sobre los hechos, deberá estarse a lo más favorable al imputado.</a:t>
            </a:r>
          </a:p>
          <a:p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sz="3800"/>
              <a:t>Accidente de Alumnos</a:t>
            </a:r>
            <a:br>
              <a:rPr lang="es-AR" sz="3800"/>
            </a:br>
            <a:endParaRPr lang="es-ES" sz="38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AR"/>
              <a:t>Documentación necesaria: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/>
              <a:t>1.- Acta circunstanciada.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/>
              <a:t>2.- Exposición Policial.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/>
              <a:t>3.- Certificado Médico.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/>
              <a:t>Objetivo: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AR"/>
              <a:t>Determinar el estado de salud del menor.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AR"/>
              <a:t>Deslindar o no de responsabilidad al docente.</a:t>
            </a:r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8424863" cy="5251450"/>
          </a:xfrm>
        </p:spPr>
        <p:txBody>
          <a:bodyPr/>
          <a:lstStyle/>
          <a:p>
            <a:r>
              <a:rPr lang="es-AR"/>
              <a:t>Información Sumaria:</a:t>
            </a:r>
          </a:p>
          <a:p>
            <a:pPr>
              <a:buFont typeface="Wingdings" pitchFamily="2" charset="2"/>
              <a:buNone/>
            </a:pPr>
            <a:r>
              <a:rPr lang="es-AR"/>
              <a:t>Disposición de Inicio</a:t>
            </a:r>
          </a:p>
          <a:p>
            <a:pPr>
              <a:buFont typeface="Wingdings" pitchFamily="2" charset="2"/>
              <a:buNone/>
            </a:pPr>
            <a:r>
              <a:rPr lang="es-AR"/>
              <a:t>Declaración del menor</a:t>
            </a:r>
          </a:p>
          <a:p>
            <a:pPr>
              <a:buFont typeface="Wingdings" pitchFamily="2" charset="2"/>
              <a:buNone/>
            </a:pPr>
            <a:r>
              <a:rPr lang="es-AR"/>
              <a:t>Declaración de los docentes que presenciaron el accidente.</a:t>
            </a:r>
          </a:p>
          <a:p>
            <a:pPr>
              <a:buFont typeface="Wingdings" pitchFamily="2" charset="2"/>
              <a:buNone/>
            </a:pPr>
            <a:r>
              <a:rPr lang="es-AR"/>
              <a:t>Se solicita Junta Médica</a:t>
            </a:r>
          </a:p>
          <a:p>
            <a:pPr>
              <a:buFont typeface="Wingdings" pitchFamily="2" charset="2"/>
              <a:buNone/>
            </a:pPr>
            <a:r>
              <a:rPr lang="es-AR"/>
              <a:t>Se agregan los comprobantes de gastos</a:t>
            </a:r>
          </a:p>
          <a:p>
            <a:pPr>
              <a:buFont typeface="Wingdings" pitchFamily="2" charset="2"/>
              <a:buNone/>
            </a:pPr>
            <a:r>
              <a:rPr lang="es-AR"/>
              <a:t>Se  efectúa el cierre, análisis y conclusión</a:t>
            </a:r>
          </a:p>
          <a:p>
            <a:pPr>
              <a:buFont typeface="Wingdings" pitchFamily="2" charset="2"/>
              <a:buNone/>
            </a:pPr>
            <a:r>
              <a:rPr lang="es-AR"/>
              <a:t>Disposición de Cierre.</a:t>
            </a:r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Accidente  del Docente</a:t>
            </a:r>
            <a:endParaRPr lang="es-E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AR" sz="2400"/>
              <a:t>Tramita responsable  unidad educativa</a:t>
            </a:r>
          </a:p>
          <a:p>
            <a:pPr>
              <a:lnSpc>
                <a:spcPct val="80000"/>
              </a:lnSpc>
            </a:pPr>
            <a:r>
              <a:rPr lang="es-AR" sz="2400"/>
              <a:t>Plazo: 90 días desde el acta inicial o recepción de denuncia.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A.- Lugar de Trabajo: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Se labra acta: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1.- Lugar, fecha y hora de inicio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2.- Datos de identidad personal de intervinientes y accidentados.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3.- Horario del docente y del accidente.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4.- Circunstancias del Hecho ( tiempo-modo-lugar)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5.- Daños sufridos – medidas adoptadas.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6.- Fecha y hora de finalización.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AR" sz="2400"/>
              <a:t>7.- Firma  y aclaración de los intervinientes</a:t>
            </a:r>
            <a:r>
              <a:rPr lang="es-AR" sz="2000"/>
              <a:t>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8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s-AR"/>
          </a:p>
          <a:p>
            <a:pPr>
              <a:buFont typeface="Wingdings" pitchFamily="2" charset="2"/>
              <a:buNone/>
            </a:pPr>
            <a:endParaRPr lang="es-AR"/>
          </a:p>
          <a:p>
            <a:pPr>
              <a:buFont typeface="Wingdings" pitchFamily="2" charset="2"/>
              <a:buNone/>
            </a:pPr>
            <a:r>
              <a:rPr lang="es-AR"/>
              <a:t>B.- Fuera del lugar de Trabajo e in-itinere</a:t>
            </a:r>
          </a:p>
          <a:p>
            <a:pPr>
              <a:buFont typeface="Wingdings" pitchFamily="2" charset="2"/>
              <a:buNone/>
            </a:pPr>
            <a:r>
              <a:rPr lang="es-AR"/>
              <a:t>     - Denuncia escrita  y constancia policial dentro de las 48 hs.</a:t>
            </a:r>
          </a:p>
          <a:p>
            <a:pPr>
              <a:buFont typeface="Wingdings" pitchFamily="2" charset="2"/>
              <a:buNone/>
            </a:pPr>
            <a:r>
              <a:rPr lang="es-AR"/>
              <a:t>C.- Enfermedad Profesional</a:t>
            </a:r>
          </a:p>
          <a:p>
            <a:pPr>
              <a:buFont typeface="Wingdings" pitchFamily="2" charset="2"/>
              <a:buNone/>
            </a:pPr>
            <a:r>
              <a:rPr lang="es-AR"/>
              <a:t>     - 30 días para denunciarla desde que se conoce.</a:t>
            </a:r>
            <a:endParaRPr lang="es-ES"/>
          </a:p>
          <a:p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Accidente In-itinere</a:t>
            </a:r>
            <a:endParaRPr lang="es-E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sz="2800"/>
              <a:t>Requisitos:</a:t>
            </a:r>
          </a:p>
          <a:p>
            <a:pPr>
              <a:buFont typeface="Wingdings" pitchFamily="2" charset="2"/>
              <a:buNone/>
            </a:pPr>
            <a:r>
              <a:rPr lang="es-AR" sz="2800"/>
              <a:t>1.- Horario de Trabajo</a:t>
            </a:r>
          </a:p>
          <a:p>
            <a:pPr>
              <a:buFont typeface="Wingdings" pitchFamily="2" charset="2"/>
              <a:buNone/>
            </a:pPr>
            <a:r>
              <a:rPr lang="es-AR" sz="2800"/>
              <a:t>2.- Tareas Habituales</a:t>
            </a:r>
          </a:p>
          <a:p>
            <a:pPr>
              <a:buFont typeface="Wingdings" pitchFamily="2" charset="2"/>
              <a:buNone/>
            </a:pPr>
            <a:r>
              <a:rPr lang="es-AR" sz="2800"/>
              <a:t>3.- Condiciones en que cumplía sus actividades</a:t>
            </a:r>
          </a:p>
          <a:p>
            <a:pPr>
              <a:buFont typeface="Wingdings" pitchFamily="2" charset="2"/>
              <a:buNone/>
            </a:pPr>
            <a:r>
              <a:rPr lang="es-AR" sz="2800"/>
              <a:t>4.- Constancias de gastos</a:t>
            </a:r>
          </a:p>
          <a:p>
            <a:pPr>
              <a:buFont typeface="Wingdings" pitchFamily="2" charset="2"/>
              <a:buNone/>
            </a:pPr>
            <a:r>
              <a:rPr lang="es-AR" sz="2800"/>
              <a:t>5.- Todo otro elemento probatorio para determinar las circunstancias de personas, tiempo, modo y lugar de ocurrencia de los hechos.</a:t>
            </a:r>
          </a:p>
          <a:p>
            <a:pPr>
              <a:buFont typeface="Wingdings" pitchFamily="2" charset="2"/>
              <a:buNone/>
            </a:pPr>
            <a:endParaRPr lang="es-AR" sz="2800"/>
          </a:p>
          <a:p>
            <a:pPr>
              <a:buFont typeface="Wingdings" pitchFamily="2" charset="2"/>
              <a:buNone/>
            </a:pPr>
            <a:endParaRPr lang="es-ES" sz="280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INTERVIENEN</a:t>
            </a:r>
            <a:endParaRPr lang="es-E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AR"/>
              <a:t>Reconocimientos Médicos</a:t>
            </a:r>
          </a:p>
          <a:p>
            <a:pPr>
              <a:lnSpc>
                <a:spcPct val="90000"/>
              </a:lnSpc>
            </a:pPr>
            <a:r>
              <a:rPr lang="es-AR"/>
              <a:t>Asesoría Legal del Ministerio</a:t>
            </a:r>
          </a:p>
          <a:p>
            <a:pPr>
              <a:lnSpc>
                <a:spcPct val="90000"/>
              </a:lnSpc>
            </a:pPr>
            <a:r>
              <a:rPr lang="es-AR"/>
              <a:t>Ministro</a:t>
            </a:r>
          </a:p>
          <a:p>
            <a:pPr>
              <a:lnSpc>
                <a:spcPct val="90000"/>
              </a:lnSpc>
            </a:pPr>
            <a:r>
              <a:rPr lang="es-AR"/>
              <a:t>Dirección de Administración</a:t>
            </a:r>
          </a:p>
          <a:p>
            <a:pPr>
              <a:lnSpc>
                <a:spcPct val="90000"/>
              </a:lnSpc>
            </a:pPr>
            <a:r>
              <a:rPr lang="es-AR"/>
              <a:t>Fiscalía de Estado</a:t>
            </a:r>
          </a:p>
          <a:p>
            <a:pPr>
              <a:lnSpc>
                <a:spcPct val="90000"/>
              </a:lnSpc>
            </a:pPr>
            <a:r>
              <a:rPr lang="es-AR"/>
              <a:t>Asesoría  general de gobierno</a:t>
            </a:r>
          </a:p>
          <a:p>
            <a:pPr>
              <a:lnSpc>
                <a:spcPct val="90000"/>
              </a:lnSpc>
            </a:pPr>
            <a:r>
              <a:rPr lang="es-AR"/>
              <a:t>Vista al interesado</a:t>
            </a:r>
          </a:p>
          <a:p>
            <a:pPr>
              <a:lnSpc>
                <a:spcPct val="90000"/>
              </a:lnSpc>
            </a:pPr>
            <a:r>
              <a:rPr lang="es-AR"/>
              <a:t>homologación</a:t>
            </a:r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800"/>
              <a:t>INFORMACIÓN SUMARIA- SUMARIO ADMINISTRATIVO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  <a:p>
            <a:r>
              <a:rPr lang="es-ES"/>
              <a:t>Cuando un hecho, acción u omisión pueda significar responsabilidad disciplinaria, exista o no perjuicio patrimonial, para cuya sanción se exija una investigación previa, ésta se sustanciará como información sumaria o sumario.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81650"/>
          </a:xfrm>
        </p:spPr>
        <p:txBody>
          <a:bodyPr/>
          <a:lstStyle/>
          <a:p>
            <a:r>
              <a:rPr lang="es-ES"/>
              <a:t>INFORMACIÓN SUMARIA. Cuando sea necesaria una investigación para comprobar la existencia de hechos que pudieran dar lugar a la instrucción del sumario.</a:t>
            </a:r>
          </a:p>
          <a:p>
            <a:r>
              <a:rPr lang="es-ES"/>
              <a:t>SUMARIO: Su objeto es precisar todas las circunstancias y reunir los elementos de prueba tendientes a esclarecer la comisión de irregularidades individualizar a los responsables y proponer sanciones.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8775"/>
          </a:xfrm>
        </p:spPr>
        <p:txBody>
          <a:bodyPr/>
          <a:lstStyle/>
          <a:p>
            <a:endParaRPr lang="es-ES"/>
          </a:p>
          <a:p>
            <a:r>
              <a:rPr lang="es-ES"/>
              <a:t>Art. 1º decreto 1311/99: todo hecho, acción u omisión que involucre al personal docente o administrativo dependiente de la A.P.P., E.A. y /o Desc., que pueda significar responsabilidad patrimonial o disciplinaria como para cuya sanción se exija una investigación previa, dará lugar a substanciación de una información sumaria o información administrativa.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ESTATUTO DEL DOCENTE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s-ES"/>
              <a:t>Establece: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s-ES"/>
              <a:t>Derechos: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s-ES"/>
              <a:t>Deberes: 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s-ES"/>
              <a:t>Ejemplos: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s-ES"/>
              <a:t>A la carrera Docente.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s-ES"/>
              <a:t>Respetar la Vía Jerárquica.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ES"/>
              <a:t>Su incumplimiento trae aparejadas sanciones. (Art. 54)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endParaRPr lang="es-ES"/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endParaRPr lang="es-ES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es-ES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s-E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49275"/>
            <a:ext cx="4038600" cy="5759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/>
              <a:t>SANCIÓN</a:t>
            </a:r>
          </a:p>
          <a:p>
            <a:pPr>
              <a:lnSpc>
                <a:spcPct val="90000"/>
              </a:lnSpc>
            </a:pPr>
            <a:r>
              <a:rPr lang="es-ES"/>
              <a:t>Amonestación- apercibimiento </a:t>
            </a:r>
          </a:p>
          <a:p>
            <a:pPr>
              <a:lnSpc>
                <a:spcPct val="90000"/>
              </a:lnSpc>
            </a:pPr>
            <a:r>
              <a:rPr lang="es-ES"/>
              <a:t>Suspensión hasta 5 días. Susp de 6 a 90 días. Postergación ascenso.</a:t>
            </a:r>
          </a:p>
          <a:p>
            <a:pPr>
              <a:lnSpc>
                <a:spcPct val="90000"/>
              </a:lnSpc>
            </a:pPr>
            <a:r>
              <a:rPr lang="es-ES"/>
              <a:t>Retrogradación de jerarquía. Cesantía. Exoneración.</a:t>
            </a:r>
          </a:p>
          <a:p>
            <a:pPr>
              <a:lnSpc>
                <a:spcPct val="90000"/>
              </a:lnSpc>
            </a:pPr>
            <a:endParaRPr lang="es-ES"/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549275"/>
            <a:ext cx="4038600" cy="5759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/>
              <a:t>APLICA</a:t>
            </a:r>
          </a:p>
          <a:p>
            <a:pPr>
              <a:lnSpc>
                <a:spcPct val="90000"/>
              </a:lnSpc>
            </a:pPr>
            <a:r>
              <a:rPr lang="es-ES"/>
              <a:t>Superior jerárquico.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/>
          </a:p>
          <a:p>
            <a:pPr>
              <a:lnSpc>
                <a:spcPct val="90000"/>
              </a:lnSpc>
            </a:pPr>
            <a:r>
              <a:rPr lang="es-ES"/>
              <a:t>Tribunal de disciplina.</a:t>
            </a:r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r>
              <a:rPr lang="es-ES"/>
              <a:t>Ministerio de educación </a:t>
            </a:r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/>
              <a:t>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20713"/>
            <a:ext cx="4038600" cy="5510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400" u="sng"/>
              <a:t>INFORMACIÓN SUMARIA</a:t>
            </a:r>
            <a:r>
              <a:rPr lang="es-ES" sz="240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Superior Jerárquico- preventor sumariante: Director o funcionario equiv.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Inicio: Disposición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Por: Idem sumario.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Medidas preventivas: suspensión y separación transitoria.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Sanciones: se pueden recurrir- Ley 1140.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49275"/>
            <a:ext cx="4038600" cy="5581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400" u="sng"/>
              <a:t>SUMARIO ADMINISTRATIVO</a:t>
            </a:r>
            <a:r>
              <a:rPr lang="es-ES" sz="24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s-ES" sz="240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Dirección de Sumarios- instructor sumariante.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Inicio: Resolución MECCyT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Por: denuncia escrita. Solicitud funcionario competente. De oficio.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Medidas preventivas: idem I sumaria.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" sz="2400"/>
              <a:t> Sanciones: se pueden recurrir- Ley 1140.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es-ES"/>
              <a:t>INFORMACIÓN SUMARIA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Docente individualizado Art. 10 Decreto 1311/99.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Se notifica la irregularidad o falta que motiva la Inf. Sum.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Disposición: hecho/s en que se funda, normas legales donde se encuadra. Pruebas de cargo, y la sanción que corresponde.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 Plazo de 3 días hábiles para formular descargo, acompañar y ofrecer pruebas.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Producción de pruebas: no más de 3 días.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Valoración de hechos, descargo y pruebas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Disp. de cierre: dicta sobreseimiento, sanciona o pide sumario.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z="2400"/>
              <a:t>Las sanciones se podrán recurrir.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endParaRPr lang="es-E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endParaRPr lang="es-ES" sz="240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INFORMACIÓN SUMARIA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>
              <a:buFont typeface="Wingdings" pitchFamily="2" charset="2"/>
              <a:buAutoNum type="romanLcPeriod"/>
            </a:pPr>
            <a:r>
              <a:rPr lang="es-ES"/>
              <a:t>Disp. de inicio</a:t>
            </a:r>
          </a:p>
          <a:p>
            <a:pPr marL="660400" indent="-660400">
              <a:buFont typeface="Wingdings" pitchFamily="2" charset="2"/>
              <a:buAutoNum type="romanLcPeriod"/>
            </a:pPr>
            <a:r>
              <a:rPr lang="es-ES"/>
              <a:t>Excusación- recusación (Art. 19).</a:t>
            </a:r>
          </a:p>
          <a:p>
            <a:pPr marL="660400" indent="-660400">
              <a:buFont typeface="Wingdings" pitchFamily="2" charset="2"/>
              <a:buAutoNum type="romanLcPeriod" startAt="2"/>
            </a:pPr>
            <a:r>
              <a:rPr lang="es-ES"/>
              <a:t>Constitución de la prevención.</a:t>
            </a:r>
          </a:p>
          <a:p>
            <a:pPr marL="660400" indent="-660400">
              <a:buFont typeface="Wingdings" pitchFamily="2" charset="2"/>
              <a:buAutoNum type="romanLcPeriod" startAt="2"/>
            </a:pPr>
            <a:r>
              <a:rPr lang="es-ES"/>
              <a:t>Designación de secretario.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lón">
  <a:themeElements>
    <a:clrScheme name="Telón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Teló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lón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lón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lón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153</TotalTime>
  <Words>924</Words>
  <Application>Microsoft Office PowerPoint</Application>
  <PresentationFormat>Presentación en pantalla (4:3)</PresentationFormat>
  <Paragraphs>138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Telón</vt:lpstr>
      <vt:lpstr>NORMATIVA DOCENTE</vt:lpstr>
      <vt:lpstr>INFORMACIÓN SUMARIA- SUMARIO ADMINISTRATIVO</vt:lpstr>
      <vt:lpstr>Diapositiva 3</vt:lpstr>
      <vt:lpstr>Diapositiva 4</vt:lpstr>
      <vt:lpstr>ESTATUTO DEL DOCENTE</vt:lpstr>
      <vt:lpstr>Diapositiva 6</vt:lpstr>
      <vt:lpstr>Diapositiva 7</vt:lpstr>
      <vt:lpstr>INFORMACIÓN SUMARIA </vt:lpstr>
      <vt:lpstr>INFORMACIÓN SUMARIA</vt:lpstr>
      <vt:lpstr>Diapositiva 10</vt:lpstr>
      <vt:lpstr>Diapositiva 11</vt:lpstr>
      <vt:lpstr>SANA CRITICA</vt:lpstr>
      <vt:lpstr>Accidente de Alumnos </vt:lpstr>
      <vt:lpstr>Diapositiva 14</vt:lpstr>
      <vt:lpstr>Accidente  del Docente</vt:lpstr>
      <vt:lpstr>Diapositiva 16</vt:lpstr>
      <vt:lpstr>Accidente In-itinere</vt:lpstr>
      <vt:lpstr>INTERVIENEN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NORMATIVA DOCENTE</dc:title>
  <dc:creator>oscar</dc:creator>
  <cp:lastModifiedBy>Noelia</cp:lastModifiedBy>
  <cp:revision>7</cp:revision>
  <dcterms:created xsi:type="dcterms:W3CDTF">2010-04-24T02:24:32Z</dcterms:created>
  <dcterms:modified xsi:type="dcterms:W3CDTF">2013-01-14T19:25:17Z</dcterms:modified>
</cp:coreProperties>
</file>