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585" autoAdjust="0"/>
  </p:normalViewPr>
  <p:slideViewPr>
    <p:cSldViewPr>
      <p:cViewPr>
        <p:scale>
          <a:sx n="70" d="100"/>
          <a:sy n="70" d="100"/>
        </p:scale>
        <p:origin x="-78" y="-72"/>
      </p:cViewPr>
      <p:guideLst>
        <p:guide orient="horz" pos="2160"/>
        <p:guide pos="2880"/>
      </p:guideLst>
    </p:cSldViewPr>
  </p:slideViewPr>
  <p:outlineViewPr>
    <p:cViewPr>
      <p:scale>
        <a:sx n="33" d="100"/>
        <a:sy n="33" d="100"/>
      </p:scale>
      <p:origin x="24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A0390C8-2B54-4F59-9851-6BC1B798408F}" type="datetimeFigureOut">
              <a:rPr lang="es-AR" smtClean="0"/>
              <a:pPr/>
              <a:t>07/02/2013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F1EA8739-05A6-49F8-8439-03E95C9BC723}" type="slidenum">
              <a:rPr lang="es-AR" smtClean="0"/>
              <a:pPr/>
              <a:t>‹Nº›</a:t>
            </a:fld>
            <a:endParaRPr lang="es-AR"/>
          </a:p>
        </p:txBody>
      </p:sp>
    </p:spTree>
  </p:cSld>
  <p:clrMapOvr>
    <a:masterClrMapping/>
  </p:clrMapOvr>
  <p:transition advTm="14000">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000">
              <a:schemeClr val="accent6">
                <a:lumMod val="75000"/>
              </a:schemeClr>
            </a:gs>
            <a:gs pos="17999">
              <a:srgbClr val="FEE7F2"/>
            </a:gs>
            <a:gs pos="36000">
              <a:srgbClr val="FAC77D"/>
            </a:gs>
            <a:gs pos="61000">
              <a:srgbClr val="FBA97D"/>
            </a:gs>
            <a:gs pos="82001">
              <a:srgbClr val="FBD49C"/>
            </a:gs>
            <a:gs pos="100000">
              <a:srgbClr val="FEE7F2"/>
            </a:gs>
          </a:gsLst>
          <a:lin ang="8100000" scaled="1"/>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0390C8-2B54-4F59-9851-6BC1B798408F}" type="datetimeFigureOut">
              <a:rPr lang="es-AR" smtClean="0"/>
              <a:pPr/>
              <a:t>07/02/2013</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A8739-05A6-49F8-8439-03E95C9BC723}"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14000">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4" y="1412776"/>
            <a:ext cx="7272808" cy="1470025"/>
          </a:xfrm>
        </p:spPr>
        <p:txBody>
          <a:bodyPr>
            <a:normAutofit/>
          </a:bodyPr>
          <a:lstStyle/>
          <a:p>
            <a:r>
              <a:rPr lang="es-ES_tradnl" b="1" dirty="0" smtClean="0">
                <a:latin typeface="Copperplate Gothic Bold" pitchFamily="34" charset="0"/>
                <a:cs typeface="Aharoni" pitchFamily="2" charset="-79"/>
              </a:rPr>
              <a:t>Disposición Nº 444-12 SE</a:t>
            </a:r>
            <a:endParaRPr lang="es-AR" b="1" dirty="0">
              <a:latin typeface="Copperplate Gothic Bold" pitchFamily="34" charset="0"/>
              <a:cs typeface="Aharoni" pitchFamily="2" charset="-79"/>
            </a:endParaRPr>
          </a:p>
        </p:txBody>
      </p:sp>
      <p:sp>
        <p:nvSpPr>
          <p:cNvPr id="3" name="2 Subtítulo"/>
          <p:cNvSpPr>
            <a:spLocks noGrp="1"/>
          </p:cNvSpPr>
          <p:nvPr>
            <p:ph type="subTitle" idx="1"/>
          </p:nvPr>
        </p:nvSpPr>
        <p:spPr>
          <a:xfrm>
            <a:off x="1403648" y="3429000"/>
            <a:ext cx="6400800" cy="1752600"/>
          </a:xfrm>
        </p:spPr>
        <p:txBody>
          <a:bodyPr>
            <a:normAutofit/>
          </a:bodyPr>
          <a:lstStyle/>
          <a:p>
            <a:pPr algn="just"/>
            <a:r>
              <a:rPr lang="es-ES_tradnl" sz="2400" b="1" dirty="0" smtClean="0">
                <a:solidFill>
                  <a:schemeClr val="tx1"/>
                </a:solidFill>
                <a:latin typeface="Arial" pitchFamily="34" charset="0"/>
                <a:cs typeface="Arial" pitchFamily="34" charset="0"/>
              </a:rPr>
              <a:t>Aprueba el documento de apoyo sobre la estructura organizativa de la formación profesional en </a:t>
            </a:r>
            <a:r>
              <a:rPr lang="es-ES_tradnl" sz="2400" b="1" dirty="0">
                <a:solidFill>
                  <a:schemeClr val="tx1"/>
                </a:solidFill>
                <a:latin typeface="Arial" pitchFamily="34" charset="0"/>
                <a:cs typeface="Arial" pitchFamily="34" charset="0"/>
              </a:rPr>
              <a:t>E</a:t>
            </a:r>
            <a:r>
              <a:rPr lang="es-ES_tradnl" sz="2400" b="1" dirty="0" smtClean="0">
                <a:solidFill>
                  <a:schemeClr val="tx1"/>
                </a:solidFill>
                <a:latin typeface="Arial" pitchFamily="34" charset="0"/>
                <a:cs typeface="Arial" pitchFamily="34" charset="0"/>
              </a:rPr>
              <a:t>ducación Especial.</a:t>
            </a:r>
            <a:endParaRPr lang="es-AR" sz="2400" b="1" dirty="0">
              <a:solidFill>
                <a:schemeClr val="tx1"/>
              </a:solidFill>
              <a:latin typeface="Arial" pitchFamily="34" charset="0"/>
              <a:cs typeface="Arial" pitchFamily="34" charset="0"/>
            </a:endParaRPr>
          </a:p>
        </p:txBody>
      </p:sp>
    </p:spTree>
    <p:custDataLst>
      <p:tags r:id="rId1"/>
    </p:custDataLst>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6215106"/>
          </a:xfrm>
        </p:spPr>
        <p:txBody>
          <a:bodyPr>
            <a:normAutofit/>
          </a:bodyPr>
          <a:lstStyle/>
          <a:p>
            <a:pPr algn="just">
              <a:buNone/>
            </a:pPr>
            <a:r>
              <a:rPr lang="es-ES_tradnl" sz="2400" u="sng" dirty="0" smtClean="0">
                <a:latin typeface="Arial" pitchFamily="34" charset="0"/>
                <a:cs typeface="Arial" pitchFamily="34" charset="0"/>
              </a:rPr>
              <a:t>- Los materiales y herramientas:</a:t>
            </a:r>
          </a:p>
          <a:p>
            <a:pPr algn="just">
              <a:buNone/>
            </a:pPr>
            <a:r>
              <a:rPr lang="es-ES_tradnl" sz="1800" dirty="0" smtClean="0">
                <a:latin typeface="Arial" pitchFamily="34" charset="0"/>
                <a:cs typeface="Arial" pitchFamily="34" charset="0"/>
              </a:rPr>
              <a:t>Selección, clasificación, modo de obtención, y elaboración, impacto ecológico.</a:t>
            </a:r>
          </a:p>
          <a:p>
            <a:pPr algn="just">
              <a:buNone/>
            </a:pPr>
            <a:r>
              <a:rPr lang="es-ES_tradnl" sz="1800" dirty="0" smtClean="0">
                <a:latin typeface="Arial" pitchFamily="34" charset="0"/>
                <a:cs typeface="Arial" pitchFamily="34" charset="0"/>
              </a:rPr>
              <a:t>Relación costo-beneficio. Normas, especificación y forma de comercialización de los materiales.</a:t>
            </a:r>
          </a:p>
          <a:p>
            <a:pPr algn="just">
              <a:buNone/>
            </a:pPr>
            <a:r>
              <a:rPr lang="es-ES_tradnl" sz="1800" dirty="0" smtClean="0">
                <a:latin typeface="Arial" pitchFamily="34" charset="0"/>
                <a:cs typeface="Arial" pitchFamily="34" charset="0"/>
              </a:rPr>
              <a:t>Las herramientas, su relación con las tecnologías y profesiones afines. Normas de seguridad y uso.</a:t>
            </a:r>
          </a:p>
          <a:p>
            <a:pPr algn="just">
              <a:buNone/>
            </a:pPr>
            <a:r>
              <a:rPr lang="es-ES_tradnl" sz="2400" u="sng" dirty="0" smtClean="0">
                <a:latin typeface="Arial" pitchFamily="34" charset="0"/>
                <a:cs typeface="Arial" pitchFamily="34" charset="0"/>
              </a:rPr>
              <a:t>- Las técnicas de Producción.</a:t>
            </a:r>
          </a:p>
          <a:p>
            <a:pPr algn="just">
              <a:buNone/>
            </a:pPr>
            <a:r>
              <a:rPr lang="es-ES_tradnl" sz="1800" dirty="0" smtClean="0">
                <a:latin typeface="Arial" pitchFamily="34" charset="0"/>
                <a:cs typeface="Arial" pitchFamily="34" charset="0"/>
              </a:rPr>
              <a:t>Comprenderán técnicas de recopilación de datos, diseño, graficación, elaboración y fabricación, medición y control, mantenimiento y reparación de equipos.</a:t>
            </a:r>
          </a:p>
          <a:p>
            <a:pPr algn="just">
              <a:buFontTx/>
              <a:buChar char="-"/>
            </a:pPr>
            <a:r>
              <a:rPr lang="es-ES_tradnl" sz="2400" u="sng" dirty="0" smtClean="0">
                <a:latin typeface="Arial" pitchFamily="34" charset="0"/>
                <a:cs typeface="Arial" pitchFamily="34" charset="0"/>
              </a:rPr>
              <a:t>La Gestión:</a:t>
            </a:r>
          </a:p>
          <a:p>
            <a:pPr algn="just">
              <a:buNone/>
            </a:pPr>
            <a:r>
              <a:rPr lang="es-ES_tradnl" sz="1800" dirty="0" smtClean="0">
                <a:latin typeface="Arial" pitchFamily="34" charset="0"/>
                <a:cs typeface="Arial" pitchFamily="34" charset="0"/>
              </a:rPr>
              <a:t>Comprende aspectos tales como las relaciones humanas y laborales, la administración y organización de los recursos, nociones de comercialización, cooperativismo y microemprendimientos.</a:t>
            </a:r>
          </a:p>
          <a:p>
            <a:pPr algn="just">
              <a:buNone/>
            </a:pPr>
            <a:r>
              <a:rPr lang="es-ES_tradnl" sz="1800" dirty="0" smtClean="0">
                <a:latin typeface="Arial" pitchFamily="34" charset="0"/>
                <a:cs typeface="Arial" pitchFamily="34" charset="0"/>
              </a:rPr>
              <a:t>El módulo, como espacio curricular , constituye una unidad autónoma para la acreditación de aprendizajes, posee una unidad de sentido que organiza el proceso de enseñanza aprendizaje. Es decir los contenidos se agrupan en torno a ejes temáticos organizadores, adaptando distintos tipos de formatos.</a:t>
            </a:r>
            <a:endParaRPr lang="es-AR" sz="1800" dirty="0">
              <a:latin typeface="Arial" pitchFamily="34" charset="0"/>
              <a:cs typeface="Arial" pitchFamily="34" charset="0"/>
            </a:endParaRPr>
          </a:p>
        </p:txBody>
      </p:sp>
    </p:spTree>
  </p:cSld>
  <p:clrMapOvr>
    <a:masterClrMapping/>
  </p:clrMapOvr>
  <p:transition advTm="15375">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86544"/>
          </a:xfrm>
        </p:spPr>
        <p:txBody>
          <a:bodyPr>
            <a:normAutofit/>
          </a:bodyPr>
          <a:lstStyle/>
          <a:p>
            <a:pPr algn="just">
              <a:buNone/>
            </a:pPr>
            <a:r>
              <a:rPr lang="es-ES_tradnl" sz="1800" b="1" dirty="0" smtClean="0">
                <a:latin typeface="Arial" pitchFamily="34" charset="0"/>
                <a:cs typeface="Arial" pitchFamily="34" charset="0"/>
              </a:rPr>
              <a:t>El módulo se desarrolla en torno a un problema central que da unidad a los contenidos y permite un enfoque pluridisciplinario para el desarrollo de las capacidades.</a:t>
            </a:r>
          </a:p>
          <a:p>
            <a:pPr algn="just">
              <a:buNone/>
            </a:pPr>
            <a:r>
              <a:rPr lang="es-ES_tradnl" sz="1800" b="1" dirty="0" smtClean="0">
                <a:latin typeface="Arial" pitchFamily="34" charset="0"/>
                <a:cs typeface="Arial" pitchFamily="34" charset="0"/>
              </a:rPr>
              <a:t>Estas situaciones problemáticas integran distintas alternativas de solución por medio de proyectos productivos tecnológicos. A  través de la intervención docente se determina la secuencia integradora de las actividades, las condiciones de ejecución, los tiempos y las instancias de evaluación quedando determinado así los mementos didácticos de cada etapa.</a:t>
            </a:r>
          </a:p>
          <a:p>
            <a:pPr algn="just">
              <a:buFontTx/>
              <a:buChar char="-"/>
            </a:pPr>
            <a:r>
              <a:rPr lang="es-ES_tradnl" sz="2400" b="1" u="sng" dirty="0" smtClean="0">
                <a:latin typeface="Arial" pitchFamily="34" charset="0"/>
                <a:cs typeface="Arial" pitchFamily="34" charset="0"/>
              </a:rPr>
              <a:t>Actividades de aprendizaje.</a:t>
            </a:r>
          </a:p>
          <a:p>
            <a:pPr algn="just">
              <a:buNone/>
            </a:pPr>
            <a:r>
              <a:rPr lang="es-ES_tradnl" sz="1800" b="1" dirty="0" smtClean="0">
                <a:latin typeface="Arial" pitchFamily="34" charset="0"/>
                <a:cs typeface="Arial" pitchFamily="34" charset="0"/>
              </a:rPr>
              <a:t>En el desarrollo de los módulos se plantearán actividades de aprendizaje formativas que posibiliten a los alumnos el alcance de las capacidades propuestas, a partir de un aprender haciendo, acompañados por el docente desde su función de tutoría y de instrucción.</a:t>
            </a:r>
          </a:p>
          <a:p>
            <a:pPr algn="just">
              <a:buNone/>
            </a:pPr>
            <a:r>
              <a:rPr lang="es-ES_tradnl" sz="1800" b="1" dirty="0" smtClean="0">
                <a:latin typeface="Arial" pitchFamily="34" charset="0"/>
                <a:cs typeface="Arial" pitchFamily="34" charset="0"/>
              </a:rPr>
              <a:t>Alguna de estas actividades de aprendizaje pueden ser: prácticas guiadas, resolución de problemas, análisis de productos, interpretación de documentación, práctica de laboratorio, etc., teniendo en cuenta los criterios de selección, organización y realización de acuerdo el desarrollo de los perfiles profesionales.  </a:t>
            </a:r>
            <a:endParaRPr lang="es-AR" sz="1800" b="1" dirty="0">
              <a:latin typeface="Arial" pitchFamily="34" charset="0"/>
              <a:cs typeface="Arial" pitchFamily="34" charset="0"/>
            </a:endParaRPr>
          </a:p>
        </p:txBody>
      </p:sp>
    </p:spTree>
  </p:cSld>
  <p:clrMapOvr>
    <a:masterClrMapping/>
  </p:clrMapOvr>
  <p:transition advTm="15172">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86544"/>
          </a:xfrm>
        </p:spPr>
        <p:txBody>
          <a:bodyPr>
            <a:normAutofit/>
          </a:bodyPr>
          <a:lstStyle/>
          <a:p>
            <a:pPr algn="just">
              <a:buFontTx/>
              <a:buChar char="-"/>
            </a:pPr>
            <a:r>
              <a:rPr lang="es-ES_tradnl" sz="2400" u="sng" dirty="0" smtClean="0">
                <a:latin typeface="Arial" pitchFamily="34" charset="0"/>
                <a:cs typeface="Arial" pitchFamily="34" charset="0"/>
              </a:rPr>
              <a:t>Articulación dentro del Proyecto curricular Institucional.</a:t>
            </a:r>
          </a:p>
          <a:p>
            <a:pPr algn="just">
              <a:buNone/>
            </a:pPr>
            <a:r>
              <a:rPr lang="es-ES_tradnl" sz="1800" dirty="0" smtClean="0">
                <a:latin typeface="Arial" pitchFamily="34" charset="0"/>
                <a:cs typeface="Arial" pitchFamily="34" charset="0"/>
              </a:rPr>
              <a:t>Se elaboran sugerencias para el abordaje de cada módulo en el Proyecto curricular Institucional a fin de lograr acuerdos estratégicos para el proceso de enseñanza aprendizaje involucrado a todas las áreas curriculares.   </a:t>
            </a:r>
          </a:p>
          <a:p>
            <a:pPr algn="just">
              <a:buNone/>
            </a:pPr>
            <a:r>
              <a:rPr lang="es-ES_tradnl" sz="1800" dirty="0" smtClean="0">
                <a:latin typeface="Arial" pitchFamily="34" charset="0"/>
                <a:cs typeface="Arial" pitchFamily="34" charset="0"/>
              </a:rPr>
              <a:t>para que el trabajo posea valor pedagógico las actividades formativas que se propongan a los alumnos deben poseer cinco dimensiones centrales:</a:t>
            </a:r>
          </a:p>
          <a:p>
            <a:pPr algn="just">
              <a:buFont typeface="Arial" charset="0"/>
              <a:buChar char="•"/>
            </a:pPr>
            <a:r>
              <a:rPr lang="es-ES_tradnl" sz="1800" dirty="0" smtClean="0">
                <a:latin typeface="Arial" pitchFamily="34" charset="0"/>
                <a:cs typeface="Arial" pitchFamily="34" charset="0"/>
              </a:rPr>
              <a:t>Variedad de la tarea a desarrollar. Desempeño en varios roles.</a:t>
            </a:r>
          </a:p>
          <a:p>
            <a:pPr algn="just">
              <a:buFont typeface="Arial" charset="0"/>
              <a:buChar char="•"/>
            </a:pPr>
            <a:r>
              <a:rPr lang="es-ES_tradnl" sz="1800" dirty="0" smtClean="0">
                <a:latin typeface="Arial" pitchFamily="34" charset="0"/>
                <a:cs typeface="Arial" pitchFamily="34" charset="0"/>
              </a:rPr>
              <a:t>Identificación con la tarea –motivación-: La tarea debe presentar un desafío e vencer.</a:t>
            </a:r>
          </a:p>
          <a:p>
            <a:pPr algn="just">
              <a:buFont typeface="Arial" charset="0"/>
              <a:buChar char="•"/>
            </a:pPr>
            <a:r>
              <a:rPr lang="es-ES_tradnl" sz="1800" dirty="0" smtClean="0">
                <a:latin typeface="Arial" pitchFamily="34" charset="0"/>
                <a:cs typeface="Arial" pitchFamily="34" charset="0"/>
              </a:rPr>
              <a:t>Significatividad de la tarea: Posibilitar aprendizajes significativos.</a:t>
            </a:r>
          </a:p>
          <a:p>
            <a:pPr algn="just">
              <a:buFont typeface="Arial" charset="0"/>
              <a:buChar char="•"/>
            </a:pPr>
            <a:r>
              <a:rPr lang="es-ES_tradnl" sz="1800" dirty="0" smtClean="0">
                <a:latin typeface="Arial" pitchFamily="34" charset="0"/>
                <a:cs typeface="Arial" pitchFamily="34" charset="0"/>
              </a:rPr>
              <a:t>Autonomía y factibilidad:  Cierto control de alumno/a sobre la tarea.</a:t>
            </a:r>
          </a:p>
          <a:p>
            <a:pPr algn="just">
              <a:buFont typeface="Arial" charset="0"/>
              <a:buChar char="•"/>
            </a:pPr>
            <a:r>
              <a:rPr lang="es-ES_tradnl" sz="1800" dirty="0" smtClean="0">
                <a:latin typeface="Arial" pitchFamily="34" charset="0"/>
                <a:cs typeface="Arial" pitchFamily="34" charset="0"/>
              </a:rPr>
              <a:t>Retroalimentación: Reflexión crítica sobre la tarea y autoevaluación.</a:t>
            </a:r>
          </a:p>
          <a:p>
            <a:pPr algn="just">
              <a:buNone/>
            </a:pPr>
            <a:r>
              <a:rPr lang="es-ES_tradnl" sz="1800" dirty="0" smtClean="0">
                <a:latin typeface="Arial" pitchFamily="34" charset="0"/>
                <a:cs typeface="Arial" pitchFamily="34" charset="0"/>
              </a:rPr>
              <a:t>Esta cinco características se tornan  centrales a la hora de pensar, desde el rol docente, la “clase y tipo de trabajo” que harán los alumnos al cursar cada módulo.</a:t>
            </a:r>
          </a:p>
          <a:p>
            <a:pPr algn="just">
              <a:buNone/>
            </a:pPr>
            <a:r>
              <a:rPr lang="es-ES_tradnl" sz="1800" dirty="0" smtClean="0">
                <a:latin typeface="Arial" pitchFamily="34" charset="0"/>
                <a:cs typeface="Arial" pitchFamily="34" charset="0"/>
              </a:rPr>
              <a:t>* Para que un “trabajo” resulte formativo debe favorecer la definición y resolución de problemas, es decir la toma de decisiones por parte de quien lo realiza.</a:t>
            </a:r>
            <a:endParaRPr lang="es-AR" sz="1800" dirty="0">
              <a:latin typeface="Arial" pitchFamily="34" charset="0"/>
              <a:cs typeface="Arial" pitchFamily="34" charset="0"/>
            </a:endParaRPr>
          </a:p>
        </p:txBody>
      </p:sp>
    </p:spTree>
  </p:cSld>
  <p:clrMapOvr>
    <a:masterClrMapping/>
  </p:clrMapOvr>
  <p:transition advTm="15234">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15106"/>
          </a:xfrm>
        </p:spPr>
        <p:txBody>
          <a:bodyPr>
            <a:normAutofit fontScale="92500" lnSpcReduction="10000"/>
          </a:bodyPr>
          <a:lstStyle/>
          <a:p>
            <a:pPr algn="just">
              <a:buNone/>
            </a:pPr>
            <a:r>
              <a:rPr lang="es-ES_tradnl" sz="1800" b="1" dirty="0" smtClean="0">
                <a:latin typeface="Arial" pitchFamily="34" charset="0"/>
                <a:cs typeface="Arial" pitchFamily="34" charset="0"/>
              </a:rPr>
              <a:t>En los módulos, este trabajo traducido en forma de labores, tareas y actividades a desarrollar por parte de los alumnos, puede enmarcarse tanto a partir de situaciones reales como simuladas. Sera una preocupación permanente de los docentes que las prácticas y actividades propuestas a los alumnos no pierdan de vista la doble dimensión personal y social que posee esta conceptualización del trabajo. </a:t>
            </a:r>
          </a:p>
          <a:p>
            <a:pPr algn="just">
              <a:buNone/>
            </a:pPr>
            <a:r>
              <a:rPr lang="es-ES_tradnl" sz="2400" b="1" u="sng" dirty="0" smtClean="0">
                <a:latin typeface="Arial" pitchFamily="34" charset="0"/>
                <a:cs typeface="Arial" pitchFamily="34" charset="0"/>
              </a:rPr>
              <a:t>Perfil Docente:</a:t>
            </a:r>
          </a:p>
          <a:p>
            <a:pPr algn="just">
              <a:buNone/>
            </a:pPr>
            <a:r>
              <a:rPr lang="es-ES_tradnl" sz="1800" b="1" i="1" dirty="0" smtClean="0">
                <a:latin typeface="Arial" pitchFamily="34" charset="0"/>
                <a:cs typeface="Arial" pitchFamily="34" charset="0"/>
              </a:rPr>
              <a:t>Queda bajo la responsabilidad de cada institución educativa la selección y organización del sector de la actividad socio-productiva (por ej.: agropecuaria, alimentación, electromecánica, indumentaria, etc.) que mejor responderá a las necesidades reales de su comunidad, teniendo en cuenta las características de los alumnos y las realidades locales y regionales, como así también la infraestructura con la que se cuenta. De la labor docente, en conjunto con el equipo transdisciplinario, dependerá la selección de actividades a realizar en cada módulo de formación graduando y secuenciándolas desde las más simples a las más complejas, iniciando el recorrido desde el reconocimiento, pasando por la elaboración artesanal, complejizando progresivamente, hasta llegar a la producción semi-industrial  y/o industrial; articulando con las otras áreas curriculares haciendo hincapié en la producción de proyectos educativo-tecnológicos que se conviertan en usinas de conocimientos, capacidades y recursos actuando con factores movilizadores de la capacidad de saber, saber hacer y saber ser.</a:t>
            </a:r>
            <a:endParaRPr lang="es-AR" sz="1800" b="1" i="1" dirty="0">
              <a:latin typeface="Arial" pitchFamily="34" charset="0"/>
              <a:cs typeface="Arial" pitchFamily="34" charset="0"/>
            </a:endParaRPr>
          </a:p>
        </p:txBody>
      </p:sp>
    </p:spTree>
  </p:cSld>
  <p:clrMapOvr>
    <a:masterClrMapping/>
  </p:clrMapOvr>
  <p:transition advTm="15312">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28802"/>
            <a:ext cx="8229600" cy="2786082"/>
          </a:xfrm>
        </p:spPr>
        <p:txBody>
          <a:bodyPr/>
          <a:lstStyle/>
          <a:p>
            <a:pPr>
              <a:buNone/>
            </a:pPr>
            <a:r>
              <a:rPr lang="es-ES_tradnl" b="1" i="1" u="sng" dirty="0" smtClean="0">
                <a:latin typeface="Arial" pitchFamily="34" charset="0"/>
                <a:cs typeface="Arial" pitchFamily="34" charset="0"/>
              </a:rPr>
              <a:t>DESARROLLO CURRICULAR.</a:t>
            </a:r>
          </a:p>
          <a:p>
            <a:pPr>
              <a:buNone/>
            </a:pPr>
            <a:endParaRPr lang="es-ES_tradnl" sz="2400" b="1" i="1" u="sng" dirty="0" smtClean="0">
              <a:latin typeface="Arial" pitchFamily="34" charset="0"/>
              <a:cs typeface="Arial" pitchFamily="34" charset="0"/>
            </a:endParaRPr>
          </a:p>
          <a:p>
            <a:pPr>
              <a:buNone/>
            </a:pPr>
            <a:r>
              <a:rPr lang="es-ES_tradnl" sz="2400" b="1" i="1" u="sng" dirty="0" smtClean="0">
                <a:latin typeface="Arial" pitchFamily="34" charset="0"/>
                <a:cs typeface="Arial" pitchFamily="34" charset="0"/>
              </a:rPr>
              <a:t>Ver Disposición – Apartado III</a:t>
            </a:r>
          </a:p>
          <a:p>
            <a:pPr>
              <a:buNone/>
            </a:pPr>
            <a:endParaRPr lang="es-AR" sz="2400" b="1" i="1" u="sng" dirty="0">
              <a:latin typeface="Arial" pitchFamily="34" charset="0"/>
              <a:cs typeface="Arial" pitchFamily="34" charset="0"/>
            </a:endParaRPr>
          </a:p>
        </p:txBody>
      </p:sp>
    </p:spTree>
  </p:cSld>
  <p:clrMapOvr>
    <a:masterClrMapping/>
  </p:clrMapOvr>
  <p:transition advTm="35516">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8229600" cy="792088"/>
          </a:xfrm>
        </p:spPr>
        <p:txBody>
          <a:bodyPr>
            <a:normAutofit/>
          </a:bodyPr>
          <a:lstStyle/>
          <a:p>
            <a:pPr algn="l"/>
            <a:r>
              <a:rPr lang="es-ES_tradnl" sz="2000" b="1" u="sng" dirty="0">
                <a:solidFill>
                  <a:schemeClr val="tx2"/>
                </a:solidFill>
                <a:latin typeface="Arial" pitchFamily="34" charset="0"/>
                <a:cs typeface="Arial" pitchFamily="34" charset="0"/>
              </a:rPr>
              <a:t>F</a:t>
            </a:r>
            <a:r>
              <a:rPr lang="es-ES_tradnl" sz="2000" b="1" u="sng" dirty="0" smtClean="0">
                <a:solidFill>
                  <a:schemeClr val="tx2"/>
                </a:solidFill>
                <a:latin typeface="Arial" pitchFamily="34" charset="0"/>
                <a:cs typeface="Arial" pitchFamily="34" charset="0"/>
              </a:rPr>
              <a:t>undamentación</a:t>
            </a:r>
            <a:endParaRPr lang="es-AR" sz="2000" b="1" u="sng" dirty="0">
              <a:solidFill>
                <a:schemeClr val="tx2"/>
              </a:solidFill>
              <a:latin typeface="Arial" pitchFamily="34" charset="0"/>
              <a:cs typeface="Arial" pitchFamily="34" charset="0"/>
            </a:endParaRPr>
          </a:p>
        </p:txBody>
      </p:sp>
      <p:sp>
        <p:nvSpPr>
          <p:cNvPr id="3" name="2 Marcador de contenido"/>
          <p:cNvSpPr>
            <a:spLocks noGrp="1"/>
          </p:cNvSpPr>
          <p:nvPr>
            <p:ph idx="1"/>
          </p:nvPr>
        </p:nvSpPr>
        <p:spPr>
          <a:xfrm>
            <a:off x="395536" y="1124744"/>
            <a:ext cx="8208912" cy="5544616"/>
          </a:xfrm>
        </p:spPr>
        <p:txBody>
          <a:bodyPr>
            <a:noAutofit/>
          </a:bodyPr>
          <a:lstStyle/>
          <a:p>
            <a:pPr algn="just">
              <a:buNone/>
            </a:pPr>
            <a:r>
              <a:rPr lang="es-ES_tradnl" sz="1800" dirty="0" smtClean="0">
                <a:latin typeface="Arial" pitchFamily="34" charset="0"/>
                <a:cs typeface="Arial" pitchFamily="34" charset="0"/>
              </a:rPr>
              <a:t>     </a:t>
            </a:r>
            <a:r>
              <a:rPr lang="es-ES_tradnl" sz="1800" b="1" dirty="0" smtClean="0">
                <a:latin typeface="Arial" pitchFamily="34" charset="0"/>
                <a:cs typeface="Arial" pitchFamily="34" charset="0"/>
              </a:rPr>
              <a:t>Según la 4ª reunión del comité regional intergubernamental del proyecto principal de Educación para América Latina y el Caribe convocada por la UNESCO se cita “ estamos en un momento de enorme trascendencia histórica definido por la necesidad de iniciar una nueva etapa de desarrollo educativo que responda al desafío de la educación productiva, de la equidad social y de la democratización política…”</a:t>
            </a:r>
          </a:p>
          <a:p>
            <a:pPr algn="just">
              <a:buNone/>
            </a:pPr>
            <a:r>
              <a:rPr lang="es-ES_tradnl" sz="1800" b="1" dirty="0" smtClean="0">
                <a:latin typeface="Arial" pitchFamily="34" charset="0"/>
                <a:cs typeface="Arial" pitchFamily="34" charset="0"/>
              </a:rPr>
              <a:t>     En la convención sobre los derechos de las personas con discapacidad se señala en el artículo 24 “los Estados partes asegurarán que las personas con discapacidad tengan acceso general a la educación superior, la formación profesional, la educación para adultos y el aprendizaje durante toda la vida sin discriminación y en igualdad de condiciones con las demás personas…los </a:t>
            </a:r>
            <a:r>
              <a:rPr lang="es-ES_tradnl" sz="1800" b="1" dirty="0">
                <a:latin typeface="Arial" pitchFamily="34" charset="0"/>
                <a:cs typeface="Arial" pitchFamily="34" charset="0"/>
              </a:rPr>
              <a:t>E</a:t>
            </a:r>
            <a:r>
              <a:rPr lang="es-ES_tradnl" sz="1800" b="1" dirty="0" smtClean="0">
                <a:latin typeface="Arial" pitchFamily="34" charset="0"/>
                <a:cs typeface="Arial" pitchFamily="34" charset="0"/>
              </a:rPr>
              <a:t>stados partes adoptaran medidas efectivas y pertinentes para que las personas con discapacidad puedan lograr y mantener la máxima independencia, capacidad física, mental, social y vocacional, y la inclusión y participación plena en todos los aspectos de la vida…</a:t>
            </a:r>
          </a:p>
          <a:p>
            <a:pPr algn="just">
              <a:buNone/>
            </a:pPr>
            <a:r>
              <a:rPr lang="es-ES_tradnl" sz="1800" b="1" dirty="0" smtClean="0">
                <a:latin typeface="Arial" pitchFamily="34" charset="0"/>
                <a:cs typeface="Arial" pitchFamily="34" charset="0"/>
              </a:rPr>
              <a:t>     </a:t>
            </a:r>
          </a:p>
        </p:txBody>
      </p:sp>
    </p:spTree>
  </p:cSld>
  <p:clrMapOvr>
    <a:masterClrMapping/>
  </p:clrMapOvr>
  <p:transition advTm="14328">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7992888" cy="4896544"/>
          </a:xfrm>
        </p:spPr>
        <p:txBody>
          <a:bodyPr>
            <a:noAutofit/>
          </a:bodyPr>
          <a:lstStyle/>
          <a:p>
            <a:pPr algn="just">
              <a:buNone/>
            </a:pPr>
            <a:r>
              <a:rPr lang="es-ES_tradnl" sz="1800" b="1" dirty="0" smtClean="0">
                <a:latin typeface="Arial" pitchFamily="34" charset="0"/>
                <a:cs typeface="Arial" pitchFamily="34" charset="0"/>
              </a:rPr>
              <a:t>     La Ley Nacional nº 22.431 de protección integral a las personas con discapacidad, como así también la Ley de trabajo 24.013 aseguran la formación laboral y profesional de las personas con discapacidad fomentando la integración social a través de la integración laboral.</a:t>
            </a:r>
          </a:p>
          <a:p>
            <a:pPr algn="just">
              <a:buNone/>
            </a:pPr>
            <a:r>
              <a:rPr lang="es-ES_tradnl" sz="1800" b="1" dirty="0" smtClean="0">
                <a:latin typeface="Arial" pitchFamily="34" charset="0"/>
                <a:cs typeface="Arial" pitchFamily="34" charset="0"/>
              </a:rPr>
              <a:t>     La Ley de </a:t>
            </a:r>
            <a:r>
              <a:rPr lang="es-ES_tradnl" sz="1800" b="1" dirty="0">
                <a:latin typeface="Arial" pitchFamily="34" charset="0"/>
                <a:cs typeface="Arial" pitchFamily="34" charset="0"/>
              </a:rPr>
              <a:t>E</a:t>
            </a:r>
            <a:r>
              <a:rPr lang="es-ES_tradnl" sz="1800" b="1" dirty="0" smtClean="0">
                <a:latin typeface="Arial" pitchFamily="34" charset="0"/>
                <a:cs typeface="Arial" pitchFamily="34" charset="0"/>
              </a:rPr>
              <a:t>ducación Nacional nº 26.206  dice en su Cap.2 -art.11-inc.n, brindar a las personas con discapacidades temporales o permanentes, una propuesta pedagógica que les permita el máximo desarrollo de sus posibilidades, la integración y el pleno ejercicio de sus derechos.</a:t>
            </a:r>
          </a:p>
          <a:p>
            <a:pPr algn="just">
              <a:buNone/>
            </a:pPr>
            <a:r>
              <a:rPr lang="es-ES_tradnl" sz="1800" b="1" dirty="0" smtClean="0">
                <a:latin typeface="Arial" pitchFamily="34" charset="0"/>
                <a:cs typeface="Arial" pitchFamily="34" charset="0"/>
              </a:rPr>
              <a:t>     El documento de Educación Especial-orientaciones 1-2009 prioriza un modelo social de la discapacidad en el que deben considerarse las necesidades de las personas en todos los contextos sociales y como sujetos de derechos.</a:t>
            </a:r>
          </a:p>
          <a:p>
            <a:pPr algn="just">
              <a:buNone/>
            </a:pPr>
            <a:r>
              <a:rPr lang="es-ES_tradnl" sz="1800" b="1" dirty="0" smtClean="0">
                <a:latin typeface="Arial" pitchFamily="34" charset="0"/>
                <a:cs typeface="Arial" pitchFamily="34" charset="0"/>
              </a:rPr>
              <a:t>     </a:t>
            </a:r>
          </a:p>
        </p:txBody>
      </p:sp>
    </p:spTree>
  </p:cSld>
  <p:clrMapOvr>
    <a:masterClrMapping/>
  </p:clrMapOvr>
  <p:transition advTm="15328">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548680"/>
            <a:ext cx="8208912" cy="5760640"/>
          </a:xfrm>
        </p:spPr>
        <p:txBody>
          <a:bodyPr>
            <a:normAutofit fontScale="92500" lnSpcReduction="10000"/>
          </a:bodyPr>
          <a:lstStyle/>
          <a:p>
            <a:pPr algn="just">
              <a:buNone/>
            </a:pPr>
            <a:r>
              <a:rPr lang="es-ES_tradnl" sz="1800" b="1" dirty="0" smtClean="0">
                <a:latin typeface="Arial" pitchFamily="34" charset="0"/>
                <a:cs typeface="Arial" pitchFamily="34" charset="0"/>
              </a:rPr>
              <a:t> </a:t>
            </a:r>
            <a:r>
              <a:rPr lang="es-ES_tradnl" sz="1900" b="1" dirty="0" smtClean="0">
                <a:latin typeface="Arial" pitchFamily="34" charset="0"/>
                <a:cs typeface="Arial" pitchFamily="34" charset="0"/>
              </a:rPr>
              <a:t>En este sentido es importante conocer el concepto </a:t>
            </a:r>
            <a:r>
              <a:rPr lang="es-ES_tradnl" sz="1900" b="1" i="1" dirty="0" smtClean="0">
                <a:latin typeface="Arial" pitchFamily="34" charset="0"/>
                <a:cs typeface="Arial" pitchFamily="34" charset="0"/>
              </a:rPr>
              <a:t>trayectoria educativa integral ,</a:t>
            </a:r>
            <a:r>
              <a:rPr lang="es-ES_tradnl" sz="1900" b="1" dirty="0" smtClean="0">
                <a:latin typeface="Arial" pitchFamily="34" charset="0"/>
                <a:cs typeface="Arial" pitchFamily="34" charset="0"/>
              </a:rPr>
              <a:t>hace referencia a múltiples formas de atravesar la experiencia educativa y depende de un conjunto complejo de factores como así también de contextos institucionales en los que se produce: familiar, escolar y laboral. Los recorridos posibles de los alumnos son singulares, pero en el seno del sistema Educativo deben ser articulados, acompañados e historizados, deben ser propuestas organizadas curricularmente, diseñadas y evaluadas por los equipos escolares interdisciplinares.</a:t>
            </a:r>
          </a:p>
          <a:p>
            <a:pPr algn="just">
              <a:buNone/>
            </a:pPr>
            <a:endParaRPr lang="es-ES_tradnl" sz="1900" b="1" dirty="0">
              <a:latin typeface="Arial" pitchFamily="34" charset="0"/>
              <a:cs typeface="Arial" pitchFamily="34" charset="0"/>
            </a:endParaRPr>
          </a:p>
          <a:p>
            <a:pPr algn="just">
              <a:buNone/>
            </a:pPr>
            <a:r>
              <a:rPr lang="es-ES_tradnl" sz="1900" b="1" dirty="0" smtClean="0">
                <a:latin typeface="Arial" pitchFamily="34" charset="0"/>
                <a:cs typeface="Arial" pitchFamily="34" charset="0"/>
              </a:rPr>
              <a:t>En tal sentido los servicios para la formación profesional en educación especial tendrán a su cargo:</a:t>
            </a:r>
          </a:p>
          <a:p>
            <a:pPr algn="just">
              <a:buFont typeface="Wingdings" pitchFamily="2" charset="2"/>
              <a:buChar char="v"/>
            </a:pPr>
            <a:r>
              <a:rPr lang="es-ES_tradnl" sz="1900" b="1" dirty="0" smtClean="0">
                <a:latin typeface="Arial" pitchFamily="34" charset="0"/>
                <a:cs typeface="Arial" pitchFamily="34" charset="0"/>
              </a:rPr>
              <a:t>La evaluación, la orientación, la adaptación y la formación profesional de los alumnos con discapacidad que no puedan hacerlo en las instituciones de la educación común.</a:t>
            </a:r>
          </a:p>
          <a:p>
            <a:pPr algn="just">
              <a:buFont typeface="Wingdings" pitchFamily="2" charset="2"/>
              <a:buChar char="v"/>
            </a:pPr>
            <a:r>
              <a:rPr lang="es-ES_tradnl" sz="1900" b="1" dirty="0" smtClean="0">
                <a:latin typeface="Arial" pitchFamily="34" charset="0"/>
                <a:cs typeface="Arial" pitchFamily="34" charset="0"/>
              </a:rPr>
              <a:t>Brindar una amplia gama de posibilidades deformación que permitan su inserción posterior en los ámbitos laborales de la comunidad.</a:t>
            </a:r>
          </a:p>
          <a:p>
            <a:pPr algn="just">
              <a:buFont typeface="Wingdings" pitchFamily="2" charset="2"/>
              <a:buChar char="v"/>
            </a:pPr>
            <a:r>
              <a:rPr lang="es-ES_tradnl" sz="1900" b="1" dirty="0" smtClean="0">
                <a:latin typeface="Arial" pitchFamily="34" charset="0"/>
                <a:cs typeface="Arial" pitchFamily="34" charset="0"/>
              </a:rPr>
              <a:t>Evaluar qué tipo de competencias laborales podrán desarrollar los alumnos teniendo en cuenta el contexto social y productivo, articulándose en redes que permitan la optimización del uso de las ofertas de formación e inserción laboral.</a:t>
            </a:r>
          </a:p>
        </p:txBody>
      </p:sp>
    </p:spTree>
  </p:cSld>
  <p:clrMapOvr>
    <a:masterClrMapping/>
  </p:clrMapOvr>
  <p:transition advTm="150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a:bodyPr>
          <a:lstStyle/>
          <a:p>
            <a:pPr algn="just">
              <a:buFont typeface="Wingdings" pitchFamily="2" charset="2"/>
              <a:buChar char="v"/>
            </a:pPr>
            <a:r>
              <a:rPr lang="es-ES_tradnl" sz="1800" b="1" dirty="0" smtClean="0">
                <a:latin typeface="Arial" pitchFamily="34" charset="0"/>
                <a:cs typeface="Arial" pitchFamily="34" charset="0"/>
              </a:rPr>
              <a:t>Evaluar permanentemente las posibilidades de integrar a sus alumnos a las instituciones que brindan formación profesional en la educación común. Las opciones de formación serán: formación en situaciones reales de trabajo-formación específica en un campo laboral-formación polivalente.</a:t>
            </a:r>
          </a:p>
          <a:p>
            <a:pPr algn="just">
              <a:buNone/>
            </a:pPr>
            <a:endParaRPr lang="es-ES_tradnl" sz="1800" b="1" dirty="0">
              <a:latin typeface="Arial" pitchFamily="34" charset="0"/>
              <a:cs typeface="Arial" pitchFamily="34" charset="0"/>
            </a:endParaRPr>
          </a:p>
          <a:p>
            <a:pPr algn="just">
              <a:buFont typeface="Wingdings" pitchFamily="2" charset="2"/>
              <a:buChar char="v"/>
            </a:pPr>
            <a:r>
              <a:rPr lang="es-ES_tradnl" sz="1800" b="1" dirty="0" smtClean="0">
                <a:latin typeface="Arial" pitchFamily="34" charset="0"/>
                <a:cs typeface="Arial" pitchFamily="34" charset="0"/>
              </a:rPr>
              <a:t>Estas propuestas pretenden dar respuestas al desafío actual de una sociedad cambiante y en una cultura del trabajo que exigen el logro de objetivos que superen los tradicionales de la formación de mano de obra para un puesto determinado de trabajo y la orientan en el sentido de formación integral de la persona.</a:t>
            </a:r>
          </a:p>
          <a:p>
            <a:pPr algn="just">
              <a:buNone/>
            </a:pPr>
            <a:r>
              <a:rPr lang="es-ES_tradnl" sz="1800" b="1" dirty="0" smtClean="0">
                <a:latin typeface="Arial" pitchFamily="34" charset="0"/>
                <a:cs typeface="Arial" pitchFamily="34" charset="0"/>
              </a:rPr>
              <a:t>      El abordaje para la capacitación requiere de una intervención interdisciplinaria y trasdisciplinaria que considere la integralidad del sujeto, pues es un aprendizaje para el trabajo y no un aprendizaje de un trabajo.</a:t>
            </a:r>
            <a:endParaRPr lang="es-AR" sz="1800" b="1" dirty="0" smtClean="0">
              <a:latin typeface="Arial" pitchFamily="34" charset="0"/>
              <a:cs typeface="Arial" pitchFamily="34" charset="0"/>
            </a:endParaRPr>
          </a:p>
          <a:p>
            <a:pPr>
              <a:buNone/>
            </a:pPr>
            <a:endParaRPr lang="es-AR" dirty="0"/>
          </a:p>
        </p:txBody>
      </p:sp>
    </p:spTree>
  </p:cSld>
  <p:clrMapOvr>
    <a:masterClrMapping/>
  </p:clrMapOvr>
  <p:transition advTm="15797">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286544"/>
          </a:xfrm>
        </p:spPr>
        <p:txBody>
          <a:bodyPr/>
          <a:lstStyle/>
          <a:p>
            <a:pPr algn="just"/>
            <a:r>
              <a:rPr lang="es-ES_tradnl" sz="3600" u="sng" dirty="0" smtClean="0">
                <a:latin typeface="Arial" pitchFamily="34" charset="0"/>
                <a:cs typeface="Arial" pitchFamily="34" charset="0"/>
              </a:rPr>
              <a:t>PROPUESTA</a:t>
            </a:r>
          </a:p>
          <a:p>
            <a:pPr algn="just">
              <a:buNone/>
            </a:pPr>
            <a:r>
              <a:rPr lang="es-ES_tradnl" sz="1200" dirty="0" smtClean="0">
                <a:latin typeface="Arial" pitchFamily="34" charset="0"/>
                <a:cs typeface="Arial" pitchFamily="34" charset="0"/>
              </a:rPr>
              <a:t>   </a:t>
            </a:r>
            <a:r>
              <a:rPr lang="es-ES_tradnl" sz="1800" dirty="0" smtClean="0">
                <a:latin typeface="Arial" pitchFamily="34" charset="0"/>
                <a:cs typeface="Arial" pitchFamily="34" charset="0"/>
              </a:rPr>
              <a:t>Se propone a través del presente  documento la transformación del Área  de Orientación Manual y Pretaller a Trayecto Pre-profesional y el Área de Taller e Integración Laboral a Formación Profesional mediante una estructura modular, según el siguiente cuadro.</a:t>
            </a:r>
          </a:p>
          <a:p>
            <a:pPr algn="just">
              <a:buNone/>
            </a:pPr>
            <a:r>
              <a:rPr lang="es-ES_tradnl" sz="1800" dirty="0" smtClean="0">
                <a:latin typeface="Arial" pitchFamily="34" charset="0"/>
                <a:cs typeface="Arial" pitchFamily="34" charset="0"/>
              </a:rPr>
              <a:t>Correlato con esquemas anteriores de Formación Laboral y EGB. </a:t>
            </a:r>
          </a:p>
          <a:p>
            <a:pPr algn="just">
              <a:buNone/>
            </a:pPr>
            <a:endParaRPr lang="es-ES_tradnl" sz="1800" u="sng" dirty="0" smtClean="0">
              <a:latin typeface="Arial" pitchFamily="34" charset="0"/>
              <a:cs typeface="Arial" pitchFamily="34" charset="0"/>
            </a:endParaRPr>
          </a:p>
          <a:p>
            <a:pPr algn="just">
              <a:buNone/>
            </a:pPr>
            <a:endParaRPr lang="es-AR" sz="1800" u="sng" dirty="0">
              <a:latin typeface="Arial" pitchFamily="34" charset="0"/>
              <a:cs typeface="Arial" pitchFamily="34" charset="0"/>
            </a:endParaRPr>
          </a:p>
        </p:txBody>
      </p:sp>
      <p:graphicFrame>
        <p:nvGraphicFramePr>
          <p:cNvPr id="4" name="3 Tabla"/>
          <p:cNvGraphicFramePr>
            <a:graphicFrameLocks noGrp="1"/>
          </p:cNvGraphicFramePr>
          <p:nvPr/>
        </p:nvGraphicFramePr>
        <p:xfrm>
          <a:off x="571472" y="2428868"/>
          <a:ext cx="7643866" cy="370840"/>
        </p:xfrm>
        <a:graphic>
          <a:graphicData uri="http://schemas.openxmlformats.org/drawingml/2006/table">
            <a:tbl>
              <a:tblPr firstRow="1" bandRow="1">
                <a:tableStyleId>{10A1B5D5-9B99-4C35-A422-299274C87663}</a:tableStyleId>
              </a:tblPr>
              <a:tblGrid>
                <a:gridCol w="3821933"/>
                <a:gridCol w="3821933"/>
              </a:tblGrid>
              <a:tr h="370840">
                <a:tc>
                  <a:txBody>
                    <a:bodyPr/>
                    <a:lstStyle/>
                    <a:p>
                      <a:r>
                        <a:rPr lang="es-ES_tradnl" dirty="0" smtClean="0"/>
                        <a:t>EGB/PRIMARIA</a:t>
                      </a:r>
                      <a:endParaRPr lang="es-AR" dirty="0"/>
                    </a:p>
                  </a:txBody>
                  <a:tcPr/>
                </a:tc>
                <a:tc>
                  <a:txBody>
                    <a:bodyPr/>
                    <a:lstStyle/>
                    <a:p>
                      <a:r>
                        <a:rPr lang="es-ES_tradnl" dirty="0" smtClean="0"/>
                        <a:t>POST EGB/PRIMARIA- EFP</a:t>
                      </a:r>
                      <a:endParaRPr lang="es-AR" dirty="0"/>
                    </a:p>
                  </a:txBody>
                  <a:tcPr/>
                </a:tc>
              </a:tr>
            </a:tbl>
          </a:graphicData>
        </a:graphic>
      </p:graphicFrame>
      <p:graphicFrame>
        <p:nvGraphicFramePr>
          <p:cNvPr id="5" name="4 Tabla"/>
          <p:cNvGraphicFramePr>
            <a:graphicFrameLocks noGrp="1"/>
          </p:cNvGraphicFramePr>
          <p:nvPr/>
        </p:nvGraphicFramePr>
        <p:xfrm>
          <a:off x="571472" y="2714620"/>
          <a:ext cx="7643866" cy="370840"/>
        </p:xfrm>
        <a:graphic>
          <a:graphicData uri="http://schemas.openxmlformats.org/drawingml/2006/table">
            <a:tbl>
              <a:tblPr firstRow="1" bandRow="1">
                <a:tableStyleId>{10A1B5D5-9B99-4C35-A422-299274C87663}</a:tableStyleId>
              </a:tblPr>
              <a:tblGrid>
                <a:gridCol w="7643866"/>
              </a:tblGrid>
              <a:tr h="370840">
                <a:tc>
                  <a:txBody>
                    <a:bodyPr/>
                    <a:lstStyle/>
                    <a:p>
                      <a:r>
                        <a:rPr lang="es-ES_tradnl" dirty="0" smtClean="0"/>
                        <a:t>FORMACIÓN LABORAL</a:t>
                      </a:r>
                      <a:endParaRPr lang="es-AR" dirty="0"/>
                    </a:p>
                  </a:txBody>
                  <a:tcPr/>
                </a:tc>
              </a:tr>
            </a:tbl>
          </a:graphicData>
        </a:graphic>
      </p:graphicFrame>
      <p:graphicFrame>
        <p:nvGraphicFramePr>
          <p:cNvPr id="6" name="5 Tabla"/>
          <p:cNvGraphicFramePr>
            <a:graphicFrameLocks noGrp="1"/>
          </p:cNvGraphicFramePr>
          <p:nvPr/>
        </p:nvGraphicFramePr>
        <p:xfrm>
          <a:off x="571472" y="3071810"/>
          <a:ext cx="7643866" cy="370840"/>
        </p:xfrm>
        <a:graphic>
          <a:graphicData uri="http://schemas.openxmlformats.org/drawingml/2006/table">
            <a:tbl>
              <a:tblPr firstRow="1" bandRow="1">
                <a:tableStyleId>{10A1B5D5-9B99-4C35-A422-299274C87663}</a:tableStyleId>
              </a:tblPr>
              <a:tblGrid>
                <a:gridCol w="1643074"/>
                <a:gridCol w="2214578"/>
                <a:gridCol w="3786214"/>
              </a:tblGrid>
              <a:tr h="370840">
                <a:tc>
                  <a:txBody>
                    <a:bodyPr/>
                    <a:lstStyle/>
                    <a:p>
                      <a:r>
                        <a:rPr lang="es-ES_tradnl" dirty="0" smtClean="0">
                          <a:latin typeface="Arial" pitchFamily="34" charset="0"/>
                          <a:cs typeface="Arial" pitchFamily="34" charset="0"/>
                        </a:rPr>
                        <a:t>O.M.</a:t>
                      </a:r>
                      <a:endParaRPr lang="es-AR" dirty="0">
                        <a:latin typeface="Arial" pitchFamily="34" charset="0"/>
                        <a:cs typeface="Arial" pitchFamily="34" charset="0"/>
                      </a:endParaRPr>
                    </a:p>
                  </a:txBody>
                  <a:tcPr/>
                </a:tc>
                <a:tc>
                  <a:txBody>
                    <a:bodyPr/>
                    <a:lstStyle/>
                    <a:p>
                      <a:r>
                        <a:rPr lang="es-ES_tradnl" dirty="0" smtClean="0"/>
                        <a:t>PRETALLER</a:t>
                      </a:r>
                      <a:endParaRPr lang="es-AR" dirty="0"/>
                    </a:p>
                  </a:txBody>
                  <a:tcPr/>
                </a:tc>
                <a:tc>
                  <a:txBody>
                    <a:bodyPr/>
                    <a:lstStyle/>
                    <a:p>
                      <a:r>
                        <a:rPr lang="es-ES_tradnl" dirty="0" smtClean="0"/>
                        <a:t>TALLER INTEGRAC. LABORAL</a:t>
                      </a:r>
                      <a:endParaRPr lang="es-AR" dirty="0"/>
                    </a:p>
                  </a:txBody>
                  <a:tcPr/>
                </a:tc>
              </a:tr>
            </a:tbl>
          </a:graphicData>
        </a:graphic>
      </p:graphicFrame>
      <p:graphicFrame>
        <p:nvGraphicFramePr>
          <p:cNvPr id="7" name="6 Tabla"/>
          <p:cNvGraphicFramePr>
            <a:graphicFrameLocks noGrp="1"/>
          </p:cNvGraphicFramePr>
          <p:nvPr/>
        </p:nvGraphicFramePr>
        <p:xfrm>
          <a:off x="571472" y="3429000"/>
          <a:ext cx="7643866" cy="370840"/>
        </p:xfrm>
        <a:graphic>
          <a:graphicData uri="http://schemas.openxmlformats.org/drawingml/2006/table">
            <a:tbl>
              <a:tblPr firstRow="1" bandRow="1">
                <a:tableStyleId>{10A1B5D5-9B99-4C35-A422-299274C87663}</a:tableStyleId>
              </a:tblPr>
              <a:tblGrid>
                <a:gridCol w="3714776"/>
                <a:gridCol w="3929090"/>
              </a:tblGrid>
              <a:tr h="370840">
                <a:tc>
                  <a:txBody>
                    <a:bodyPr/>
                    <a:lstStyle/>
                    <a:p>
                      <a:r>
                        <a:rPr lang="es-ES_tradnl" dirty="0" smtClean="0">
                          <a:latin typeface="Arial" pitchFamily="34" charset="0"/>
                          <a:cs typeface="Arial" pitchFamily="34" charset="0"/>
                        </a:rPr>
                        <a:t>TRAYECTO PRE-PROFECIONAL</a:t>
                      </a:r>
                      <a:endParaRPr lang="es-AR" dirty="0">
                        <a:latin typeface="Arial" pitchFamily="34" charset="0"/>
                        <a:cs typeface="Arial" pitchFamily="34" charset="0"/>
                      </a:endParaRPr>
                    </a:p>
                  </a:txBody>
                  <a:tcPr/>
                </a:tc>
                <a:tc>
                  <a:txBody>
                    <a:bodyPr/>
                    <a:lstStyle/>
                    <a:p>
                      <a:r>
                        <a:rPr lang="es-ES_tradnl" dirty="0" smtClean="0"/>
                        <a:t>   TRAYECTO</a:t>
                      </a:r>
                      <a:r>
                        <a:rPr lang="es-ES_tradnl" baseline="0" dirty="0" smtClean="0"/>
                        <a:t> PROFESIONAL</a:t>
                      </a:r>
                      <a:endParaRPr lang="es-AR" dirty="0"/>
                    </a:p>
                  </a:txBody>
                  <a:tcPr/>
                </a:tc>
              </a:tr>
            </a:tbl>
          </a:graphicData>
        </a:graphic>
      </p:graphicFrame>
      <p:graphicFrame>
        <p:nvGraphicFramePr>
          <p:cNvPr id="8" name="7 Tabla"/>
          <p:cNvGraphicFramePr>
            <a:graphicFrameLocks noGrp="1"/>
          </p:cNvGraphicFramePr>
          <p:nvPr/>
        </p:nvGraphicFramePr>
        <p:xfrm>
          <a:off x="571472" y="3786190"/>
          <a:ext cx="7643866" cy="370840"/>
        </p:xfrm>
        <a:graphic>
          <a:graphicData uri="http://schemas.openxmlformats.org/drawingml/2006/table">
            <a:tbl>
              <a:tblPr firstRow="1" bandRow="1">
                <a:tableStyleId>{10A1B5D5-9B99-4C35-A422-299274C87663}</a:tableStyleId>
              </a:tblPr>
              <a:tblGrid>
                <a:gridCol w="7643866"/>
              </a:tblGrid>
              <a:tr h="370840">
                <a:tc>
                  <a:txBody>
                    <a:bodyPr/>
                    <a:lstStyle/>
                    <a:p>
                      <a:r>
                        <a:rPr lang="es-ES_tradnl" dirty="0" smtClean="0">
                          <a:latin typeface="Arial" pitchFamily="34" charset="0"/>
                          <a:cs typeface="Arial" pitchFamily="34" charset="0"/>
                        </a:rPr>
                        <a:t>Orientación modular</a:t>
                      </a:r>
                      <a:endParaRPr lang="es-AR" dirty="0">
                        <a:latin typeface="Arial" pitchFamily="34" charset="0"/>
                        <a:cs typeface="Arial" pitchFamily="34" charset="0"/>
                      </a:endParaRPr>
                    </a:p>
                  </a:txBody>
                  <a:tcPr/>
                </a:tc>
              </a:tr>
            </a:tbl>
          </a:graphicData>
        </a:graphic>
      </p:graphicFrame>
      <p:graphicFrame>
        <p:nvGraphicFramePr>
          <p:cNvPr id="9" name="8 Tabla"/>
          <p:cNvGraphicFramePr>
            <a:graphicFrameLocks noGrp="1"/>
          </p:cNvGraphicFramePr>
          <p:nvPr/>
        </p:nvGraphicFramePr>
        <p:xfrm>
          <a:off x="571472" y="4143380"/>
          <a:ext cx="7643867" cy="914400"/>
        </p:xfrm>
        <a:graphic>
          <a:graphicData uri="http://schemas.openxmlformats.org/drawingml/2006/table">
            <a:tbl>
              <a:tblPr firstRow="1" bandRow="1">
                <a:tableStyleId>{10A1B5D5-9B99-4C35-A422-299274C87663}</a:tableStyleId>
              </a:tblPr>
              <a:tblGrid>
                <a:gridCol w="1091981"/>
                <a:gridCol w="1091981"/>
                <a:gridCol w="1091981"/>
                <a:gridCol w="1091981"/>
                <a:gridCol w="1091981"/>
                <a:gridCol w="1091981"/>
                <a:gridCol w="1091981"/>
              </a:tblGrid>
              <a:tr h="370840">
                <a:tc>
                  <a:txBody>
                    <a:bodyPr/>
                    <a:lstStyle/>
                    <a:p>
                      <a:r>
                        <a:rPr lang="es-ES_tradnl" dirty="0" smtClean="0"/>
                        <a:t>Iniciación </a:t>
                      </a:r>
                    </a:p>
                    <a:p>
                      <a:r>
                        <a:rPr lang="es-ES_tradnl" dirty="0" smtClean="0"/>
                        <a:t>Al T.p.P</a:t>
                      </a:r>
                      <a:endParaRPr lang="es-AR" dirty="0"/>
                    </a:p>
                  </a:txBody>
                  <a:tcPr/>
                </a:tc>
                <a:tc>
                  <a:txBody>
                    <a:bodyPr/>
                    <a:lstStyle/>
                    <a:p>
                      <a:r>
                        <a:rPr lang="es-ES_tradnl" dirty="0" smtClean="0"/>
                        <a:t>C.B.</a:t>
                      </a:r>
                    </a:p>
                    <a:p>
                      <a:r>
                        <a:rPr lang="es-ES_tradnl" dirty="0" smtClean="0"/>
                        <a:t>Módulo</a:t>
                      </a:r>
                    </a:p>
                    <a:p>
                      <a:r>
                        <a:rPr lang="es-ES_tradnl" baseline="0" dirty="0" smtClean="0"/>
                        <a:t>       I</a:t>
                      </a:r>
                      <a:endParaRPr lang="es-AR" dirty="0"/>
                    </a:p>
                  </a:txBody>
                  <a:tcPr/>
                </a:tc>
                <a:tc>
                  <a:txBody>
                    <a:bodyPr/>
                    <a:lstStyle/>
                    <a:p>
                      <a:r>
                        <a:rPr lang="es-ES_tradnl" dirty="0" smtClean="0"/>
                        <a:t>C.G.</a:t>
                      </a:r>
                    </a:p>
                    <a:p>
                      <a:r>
                        <a:rPr lang="es-ES_tradnl" dirty="0" smtClean="0"/>
                        <a:t>Módulo</a:t>
                      </a:r>
                    </a:p>
                    <a:p>
                      <a:r>
                        <a:rPr lang="es-ES_tradnl" dirty="0" smtClean="0"/>
                        <a:t>       II</a:t>
                      </a:r>
                      <a:endParaRPr lang="es-AR" dirty="0"/>
                    </a:p>
                  </a:txBody>
                  <a:tcPr/>
                </a:tc>
                <a:tc>
                  <a:txBody>
                    <a:bodyPr/>
                    <a:lstStyle/>
                    <a:p>
                      <a:r>
                        <a:rPr lang="es-ES_tradnl" dirty="0" smtClean="0"/>
                        <a:t>C.B.</a:t>
                      </a:r>
                    </a:p>
                    <a:p>
                      <a:r>
                        <a:rPr lang="es-ES_tradnl" dirty="0" smtClean="0"/>
                        <a:t>Módulo</a:t>
                      </a:r>
                    </a:p>
                    <a:p>
                      <a:r>
                        <a:rPr lang="es-ES_tradnl" dirty="0" smtClean="0"/>
                        <a:t>     III</a:t>
                      </a:r>
                      <a:endParaRPr lang="es-AR" dirty="0"/>
                    </a:p>
                  </a:txBody>
                  <a:tcPr/>
                </a:tc>
                <a:tc>
                  <a:txBody>
                    <a:bodyPr/>
                    <a:lstStyle/>
                    <a:p>
                      <a:r>
                        <a:rPr lang="es-ES_tradnl" dirty="0" smtClean="0"/>
                        <a:t>C.E.O.</a:t>
                      </a:r>
                    </a:p>
                    <a:p>
                      <a:r>
                        <a:rPr lang="es-ES_tradnl" dirty="0" smtClean="0"/>
                        <a:t>Módulo</a:t>
                      </a:r>
                    </a:p>
                    <a:p>
                      <a:r>
                        <a:rPr lang="es-ES_tradnl" baseline="0" dirty="0" smtClean="0"/>
                        <a:t>     III</a:t>
                      </a:r>
                      <a:endParaRPr lang="es-AR" dirty="0"/>
                    </a:p>
                  </a:txBody>
                  <a:tcPr/>
                </a:tc>
                <a:tc>
                  <a:txBody>
                    <a:bodyPr/>
                    <a:lstStyle/>
                    <a:p>
                      <a:r>
                        <a:rPr lang="es-ES_tradnl" dirty="0" smtClean="0"/>
                        <a:t>C.E.O.</a:t>
                      </a:r>
                    </a:p>
                    <a:p>
                      <a:r>
                        <a:rPr lang="es-ES_tradnl" dirty="0" smtClean="0"/>
                        <a:t>Módulo</a:t>
                      </a:r>
                    </a:p>
                    <a:p>
                      <a:r>
                        <a:rPr lang="es-ES_tradnl" dirty="0" smtClean="0"/>
                        <a:t>      III</a:t>
                      </a:r>
                      <a:endParaRPr lang="es-AR" dirty="0"/>
                    </a:p>
                  </a:txBody>
                  <a:tcPr/>
                </a:tc>
                <a:tc>
                  <a:txBody>
                    <a:bodyPr/>
                    <a:lstStyle/>
                    <a:p>
                      <a:r>
                        <a:rPr lang="es-ES_tradnl" dirty="0" smtClean="0"/>
                        <a:t>C.E.O.</a:t>
                      </a:r>
                    </a:p>
                    <a:p>
                      <a:r>
                        <a:rPr lang="es-ES_tradnl" dirty="0" smtClean="0"/>
                        <a:t>Módulo</a:t>
                      </a:r>
                    </a:p>
                    <a:p>
                      <a:r>
                        <a:rPr lang="es-ES_tradnl" dirty="0" smtClean="0"/>
                        <a:t>       III</a:t>
                      </a:r>
                      <a:endParaRPr lang="es-AR" dirty="0"/>
                    </a:p>
                  </a:txBody>
                  <a:tcPr/>
                </a:tc>
              </a:tr>
            </a:tbl>
          </a:graphicData>
        </a:graphic>
      </p:graphicFrame>
      <p:graphicFrame>
        <p:nvGraphicFramePr>
          <p:cNvPr id="10" name="9 Tabla"/>
          <p:cNvGraphicFramePr>
            <a:graphicFrameLocks noGrp="1"/>
          </p:cNvGraphicFramePr>
          <p:nvPr/>
        </p:nvGraphicFramePr>
        <p:xfrm>
          <a:off x="571472" y="5143512"/>
          <a:ext cx="7643866" cy="1357322"/>
        </p:xfrm>
        <a:graphic>
          <a:graphicData uri="http://schemas.openxmlformats.org/drawingml/2006/table">
            <a:tbl>
              <a:tblPr firstRow="1" bandRow="1">
                <a:tableStyleId>{10A1B5D5-9B99-4C35-A422-299274C87663}</a:tableStyleId>
              </a:tblPr>
              <a:tblGrid>
                <a:gridCol w="7643866"/>
              </a:tblGrid>
              <a:tr h="1357322">
                <a:tc>
                  <a:txBody>
                    <a:bodyPr/>
                    <a:lstStyle/>
                    <a:p>
                      <a:r>
                        <a:rPr lang="es-ES_tradnl" dirty="0" smtClean="0">
                          <a:solidFill>
                            <a:schemeClr val="tx1"/>
                          </a:solidFill>
                          <a:latin typeface="Arial" pitchFamily="34" charset="0"/>
                          <a:cs typeface="Arial" pitchFamily="34" charset="0"/>
                        </a:rPr>
                        <a:t>Módulos:</a:t>
                      </a:r>
                    </a:p>
                    <a:p>
                      <a:r>
                        <a:rPr lang="es-ES_tradnl" dirty="0" smtClean="0">
                          <a:solidFill>
                            <a:schemeClr val="tx1"/>
                          </a:solidFill>
                          <a:latin typeface="Arial" pitchFamily="34" charset="0"/>
                          <a:cs typeface="Arial" pitchFamily="34" charset="0"/>
                        </a:rPr>
                        <a:t>-iniciación</a:t>
                      </a:r>
                      <a:r>
                        <a:rPr lang="es-ES_tradnl" baseline="0" dirty="0" smtClean="0">
                          <a:solidFill>
                            <a:schemeClr val="tx1"/>
                          </a:solidFill>
                          <a:latin typeface="Arial" pitchFamily="34" charset="0"/>
                          <a:cs typeface="Arial" pitchFamily="34" charset="0"/>
                        </a:rPr>
                        <a:t> al T.p.P.: Iniciación al trayecto pre-profesional.</a:t>
                      </a:r>
                    </a:p>
                    <a:p>
                      <a:r>
                        <a:rPr lang="es-ES_tradnl" baseline="0" dirty="0" smtClean="0">
                          <a:solidFill>
                            <a:schemeClr val="tx1"/>
                          </a:solidFill>
                          <a:latin typeface="Arial" pitchFamily="34" charset="0"/>
                          <a:cs typeface="Arial" pitchFamily="34" charset="0"/>
                        </a:rPr>
                        <a:t>-C.B.: Módulo de Capacidades Especificas básicas.</a:t>
                      </a:r>
                    </a:p>
                    <a:p>
                      <a:r>
                        <a:rPr lang="es-ES_tradnl" baseline="0" dirty="0" smtClean="0">
                          <a:solidFill>
                            <a:schemeClr val="tx1"/>
                          </a:solidFill>
                          <a:latin typeface="Arial" pitchFamily="34" charset="0"/>
                          <a:cs typeface="Arial" pitchFamily="34" charset="0"/>
                        </a:rPr>
                        <a:t>-C.E.O.: Módulo de Capacidades Especificas Orientadas.</a:t>
                      </a:r>
                      <a:endParaRPr lang="es-AR" dirty="0">
                        <a:solidFill>
                          <a:schemeClr val="tx1"/>
                        </a:solidFill>
                        <a:latin typeface="Arial" pitchFamily="34" charset="0"/>
                        <a:cs typeface="Arial" pitchFamily="34" charset="0"/>
                      </a:endParaRPr>
                    </a:p>
                  </a:txBody>
                  <a:tcPr>
                    <a:noFill/>
                  </a:tcPr>
                </a:tc>
              </a:tr>
            </a:tbl>
          </a:graphicData>
        </a:graphic>
      </p:graphicFrame>
    </p:spTree>
  </p:cSld>
  <p:clrMapOvr>
    <a:masterClrMapping/>
  </p:clrMapOvr>
  <p:transition advTm="15344">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86544"/>
          </a:xfrm>
        </p:spPr>
        <p:txBody>
          <a:bodyPr/>
          <a:lstStyle/>
          <a:p>
            <a:pPr algn="just">
              <a:buNone/>
            </a:pPr>
            <a:r>
              <a:rPr lang="es-ES_tradnl" sz="1800" b="1" dirty="0" smtClean="0">
                <a:latin typeface="Arial" pitchFamily="34" charset="0"/>
                <a:cs typeface="Arial" pitchFamily="34" charset="0"/>
              </a:rPr>
              <a:t>Cada módulo  es una unidad de evaluación y acreditación de capacidades profesionales que se encuentran en la base de competencias identificadas en el perfil profesional y una unidad de enseñanza-aprendizaje que asume formas de organización curricular especifica.</a:t>
            </a:r>
          </a:p>
          <a:p>
            <a:pPr algn="just">
              <a:buNone/>
            </a:pPr>
            <a:r>
              <a:rPr lang="es-ES_tradnl" sz="1800" b="1" dirty="0" smtClean="0">
                <a:latin typeface="Arial" pitchFamily="34" charset="0"/>
                <a:cs typeface="Arial" pitchFamily="34" charset="0"/>
              </a:rPr>
              <a:t>Los principales ejes y principios en lo que se fundamenta la propuesta son: </a:t>
            </a:r>
          </a:p>
          <a:p>
            <a:pPr algn="just">
              <a:buNone/>
            </a:pPr>
            <a:r>
              <a:rPr lang="es-ES_tradnl" sz="1800" b="1" dirty="0" smtClean="0">
                <a:latin typeface="Arial" pitchFamily="34" charset="0"/>
                <a:cs typeface="Arial" pitchFamily="34" charset="0"/>
              </a:rPr>
              <a:t>1.- Ley de Educación Nacional Nº 26.206, la ley provincial de Educación y acuerdos celebrados en el consejo federal de Educación.</a:t>
            </a:r>
          </a:p>
          <a:p>
            <a:pPr algn="just">
              <a:buNone/>
            </a:pPr>
            <a:r>
              <a:rPr lang="es-ES_tradnl" sz="1800" b="1" dirty="0" smtClean="0">
                <a:latin typeface="Arial" pitchFamily="34" charset="0"/>
                <a:cs typeface="Arial" pitchFamily="34" charset="0"/>
              </a:rPr>
              <a:t>2.- Necesidad de una temprana inserción en la Educación para el trabajo. </a:t>
            </a:r>
          </a:p>
          <a:p>
            <a:pPr algn="just">
              <a:buNone/>
            </a:pPr>
            <a:r>
              <a:rPr lang="es-ES_tradnl" sz="1800" b="1" dirty="0" smtClean="0">
                <a:latin typeface="Arial" pitchFamily="34" charset="0"/>
                <a:cs typeface="Arial" pitchFamily="34" charset="0"/>
              </a:rPr>
              <a:t>3.- Articulación sistema educativo – mundo del trabajo y la producción, atendiendo a demandas regionales y zonales.</a:t>
            </a:r>
          </a:p>
          <a:p>
            <a:pPr algn="just">
              <a:buNone/>
            </a:pPr>
            <a:r>
              <a:rPr lang="es-ES_tradnl" sz="1800" b="1" dirty="0" smtClean="0">
                <a:latin typeface="Arial" pitchFamily="34" charset="0"/>
                <a:cs typeface="Arial" pitchFamily="34" charset="0"/>
              </a:rPr>
              <a:t>4.- Ejes de política educativas de la provincia: participación, solidaridad, trabajo cooperativo, inclusión e igualdad.</a:t>
            </a:r>
          </a:p>
          <a:p>
            <a:pPr algn="just">
              <a:buNone/>
            </a:pPr>
            <a:r>
              <a:rPr lang="es-ES_tradnl" sz="1800" b="1" dirty="0" smtClean="0">
                <a:latin typeface="Arial" pitchFamily="34" charset="0"/>
                <a:cs typeface="Arial" pitchFamily="34" charset="0"/>
              </a:rPr>
              <a:t> </a:t>
            </a:r>
            <a:r>
              <a:rPr lang="es-ES_tradnl" sz="2400" b="1" i="1" u="sng" dirty="0" smtClean="0">
                <a:latin typeface="Arial" pitchFamily="34" charset="0"/>
                <a:cs typeface="Arial" pitchFamily="34" charset="0"/>
              </a:rPr>
              <a:t>ESTRUCTURA  ORGANIZATIVA DE LA FORMACIÓN PROFESIONAL EN EDUCACIÓN ESPECIAL.</a:t>
            </a:r>
          </a:p>
          <a:p>
            <a:pPr algn="just">
              <a:buNone/>
            </a:pPr>
            <a:r>
              <a:rPr lang="es-ES_tradnl" sz="1800" b="1" dirty="0" smtClean="0">
                <a:latin typeface="Arial" pitchFamily="34" charset="0"/>
                <a:cs typeface="Arial" pitchFamily="34" charset="0"/>
              </a:rPr>
              <a:t>Se propone la organización del área de formación profesional en siete módulos, cada uno de ellos incluye al anterior y se caracterizan por un creciente nivel de complejidad. Están definidos de la siguiente manera:</a:t>
            </a:r>
            <a:endParaRPr lang="es-AR" sz="1800" b="1" dirty="0">
              <a:latin typeface="Arial" pitchFamily="34" charset="0"/>
              <a:cs typeface="Arial" pitchFamily="34" charset="0"/>
            </a:endParaRPr>
          </a:p>
        </p:txBody>
      </p:sp>
    </p:spTree>
  </p:cSld>
  <p:clrMapOvr>
    <a:masterClrMapping/>
  </p:clrMapOvr>
  <p:transition advTm="15266">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15106"/>
          </a:xfrm>
        </p:spPr>
        <p:txBody>
          <a:bodyPr>
            <a:normAutofit/>
          </a:bodyPr>
          <a:lstStyle/>
          <a:p>
            <a:pPr algn="just">
              <a:buNone/>
            </a:pPr>
            <a:r>
              <a:rPr lang="es-ES_tradnl" sz="2400" u="sng" dirty="0" smtClean="0">
                <a:latin typeface="Arial" pitchFamily="34" charset="0"/>
                <a:cs typeface="Arial" pitchFamily="34" charset="0"/>
              </a:rPr>
              <a:t>Módulo der iniciación al  trayecto pre-profesional</a:t>
            </a:r>
            <a:r>
              <a:rPr lang="es-ES_tradnl" sz="2400" i="1" u="sng" dirty="0" smtClean="0">
                <a:latin typeface="Arial" pitchFamily="34" charset="0"/>
                <a:cs typeface="Arial" pitchFamily="34" charset="0"/>
              </a:rPr>
              <a:t>.</a:t>
            </a:r>
          </a:p>
          <a:p>
            <a:pPr algn="just">
              <a:buNone/>
            </a:pPr>
            <a:r>
              <a:rPr lang="es-ES_tradnl" sz="1800" dirty="0" smtClean="0">
                <a:latin typeface="Arial" pitchFamily="34" charset="0"/>
                <a:cs typeface="Arial" pitchFamily="34" charset="0"/>
              </a:rPr>
              <a:t>En este módulo se inicia el conocimiento y manejo de lo útiles y la herramientas de uso común, el conocimiento de las normas de seguridad, como así también con respecto a lo hábitos de trabajo y responsabilidad que resultan indispensables para continuar su transito por el trayecto pre profesional. </a:t>
            </a:r>
          </a:p>
          <a:p>
            <a:pPr algn="just">
              <a:buNone/>
            </a:pPr>
            <a:r>
              <a:rPr lang="es-ES_tradnl" sz="1800" dirty="0" smtClean="0">
                <a:latin typeface="Arial" pitchFamily="34" charset="0"/>
                <a:cs typeface="Arial" pitchFamily="34" charset="0"/>
              </a:rPr>
              <a:t>Los siguientes módulos son de carácter básico para este tipo de formación. Con ellos se busca que los alumnos aborden contenidos referidos al uso de materiales, herramientas, mecanismos y máquinas sencillas, hábitos de trabajo y responsabilidad ya sea en forma individual o grupal y normas de seguridad e higiene en el trabajo mediante la concreción de diferentes tipos de tareas.</a:t>
            </a:r>
          </a:p>
          <a:p>
            <a:pPr algn="just">
              <a:buNone/>
            </a:pPr>
            <a:r>
              <a:rPr lang="es-ES_tradnl" sz="2400" u="sng" dirty="0" smtClean="0">
                <a:latin typeface="Arial" pitchFamily="34" charset="0"/>
                <a:cs typeface="Arial" pitchFamily="34" charset="0"/>
              </a:rPr>
              <a:t>Módulos de capacidades básicas: </a:t>
            </a:r>
          </a:p>
          <a:p>
            <a:pPr algn="just">
              <a:buNone/>
            </a:pPr>
            <a:r>
              <a:rPr lang="es-ES_tradnl" sz="1800" dirty="0" smtClean="0">
                <a:latin typeface="Arial" pitchFamily="34" charset="0"/>
                <a:cs typeface="Arial" pitchFamily="34" charset="0"/>
              </a:rPr>
              <a:t>Están organizados en tres módulos que se interrelacionan con el módulo de iniciación al trayecto Pre Profesional. Apuntan al abordaje de contenidos referidos al uso de materiales, herramientas mecanismos y máquinas sencillas, hábitos de trabajo y responsabilidad. Propiciando al máximo el reconocimiento de los distintos sectores de la producción (polivalencia) lo que permitirá la orientación vocacional del alumno.</a:t>
            </a:r>
            <a:endParaRPr lang="es-AR" sz="1800" dirty="0">
              <a:latin typeface="Arial" pitchFamily="34" charset="0"/>
              <a:cs typeface="Arial" pitchFamily="34" charset="0"/>
            </a:endParaRPr>
          </a:p>
        </p:txBody>
      </p:sp>
    </p:spTree>
  </p:cSld>
  <p:clrMapOvr>
    <a:masterClrMapping/>
  </p:clrMapOvr>
  <p:transition advTm="15171">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15106"/>
          </a:xfrm>
        </p:spPr>
        <p:txBody>
          <a:bodyPr>
            <a:normAutofit lnSpcReduction="10000"/>
          </a:bodyPr>
          <a:lstStyle/>
          <a:p>
            <a:pPr algn="just">
              <a:buNone/>
            </a:pPr>
            <a:r>
              <a:rPr lang="es-ES_tradnl" sz="2400" u="sng" dirty="0" smtClean="0">
                <a:latin typeface="Arial" pitchFamily="34" charset="0"/>
                <a:cs typeface="Arial" pitchFamily="34" charset="0"/>
              </a:rPr>
              <a:t>Módulo de Capacidades </a:t>
            </a:r>
            <a:r>
              <a:rPr lang="es-ES_tradnl" sz="2400" u="sng" dirty="0" err="1" smtClean="0">
                <a:latin typeface="Arial" pitchFamily="34" charset="0"/>
                <a:cs typeface="Arial" pitchFamily="34" charset="0"/>
              </a:rPr>
              <a:t>Especicíficas</a:t>
            </a:r>
            <a:r>
              <a:rPr lang="es-ES_tradnl" sz="2400" u="sng" dirty="0" smtClean="0">
                <a:latin typeface="Arial" pitchFamily="34" charset="0"/>
                <a:cs typeface="Arial" pitchFamily="34" charset="0"/>
              </a:rPr>
              <a:t>: </a:t>
            </a:r>
          </a:p>
          <a:p>
            <a:pPr algn="just">
              <a:buNone/>
            </a:pPr>
            <a:r>
              <a:rPr lang="es-ES_tradnl" sz="1800" dirty="0" smtClean="0">
                <a:latin typeface="Arial" pitchFamily="34" charset="0"/>
                <a:cs typeface="Arial" pitchFamily="34" charset="0"/>
              </a:rPr>
              <a:t>Están organizados en tres módulos de carácter específico para la adquisición de capacidades profesionales dentro de un perfil profesional. Se desarrollan los lineamientos generales y deben se adaptados al perfil profesional escogido. El conocimiento el manejo de los materiales, utensilios y herramientas de uso común, como así también el conocimiento de las normas de seguridad e higiene, resultan indispensables.</a:t>
            </a:r>
          </a:p>
          <a:p>
            <a:pPr algn="just">
              <a:buNone/>
            </a:pPr>
            <a:r>
              <a:rPr lang="es-ES_tradnl" sz="1800" dirty="0" smtClean="0">
                <a:latin typeface="Arial" pitchFamily="34" charset="0"/>
                <a:cs typeface="Arial" pitchFamily="34" charset="0"/>
              </a:rPr>
              <a:t>En los módulos se busca que los alumnos aborden contenidos y logren adquirir  capacidades, en tres niveles de complejidad, referentes a las tareas productivas que se desarrollan dentro del perfil profesional y la vinculación con el mundo del trabajo.</a:t>
            </a:r>
          </a:p>
          <a:p>
            <a:pPr algn="just">
              <a:buNone/>
            </a:pPr>
            <a:r>
              <a:rPr lang="es-ES_tradnl" sz="2400" u="sng" dirty="0" smtClean="0">
                <a:latin typeface="Arial" pitchFamily="34" charset="0"/>
                <a:cs typeface="Arial" pitchFamily="34" charset="0"/>
              </a:rPr>
              <a:t>*Competencias</a:t>
            </a:r>
          </a:p>
          <a:p>
            <a:pPr algn="just">
              <a:buNone/>
            </a:pPr>
            <a:r>
              <a:rPr lang="es-ES_tradnl" sz="2400" u="sng" dirty="0" smtClean="0">
                <a:latin typeface="Arial" pitchFamily="34" charset="0"/>
                <a:cs typeface="Arial" pitchFamily="34" charset="0"/>
              </a:rPr>
              <a:t>*Expectativas de logro:</a:t>
            </a:r>
          </a:p>
          <a:p>
            <a:pPr algn="just">
              <a:buNone/>
            </a:pPr>
            <a:r>
              <a:rPr lang="es-ES_tradnl" sz="1800" u="sng" dirty="0" smtClean="0">
                <a:latin typeface="Arial" pitchFamily="34" charset="0"/>
                <a:cs typeface="Arial" pitchFamily="34" charset="0"/>
              </a:rPr>
              <a:t>Organización de cada módulo.</a:t>
            </a:r>
          </a:p>
          <a:p>
            <a:pPr algn="just">
              <a:buNone/>
            </a:pPr>
            <a:r>
              <a:rPr lang="es-ES_tradnl" sz="1800" u="sng" dirty="0" smtClean="0">
                <a:latin typeface="Arial" pitchFamily="34" charset="0"/>
                <a:cs typeface="Arial" pitchFamily="34" charset="0"/>
              </a:rPr>
              <a:t>*Contenidos organizados en ejes temáticos </a:t>
            </a:r>
          </a:p>
          <a:p>
            <a:pPr algn="just">
              <a:buNone/>
            </a:pPr>
            <a:r>
              <a:rPr lang="es-ES_tradnl" sz="1800" dirty="0" smtClean="0">
                <a:latin typeface="Arial" pitchFamily="34" charset="0"/>
                <a:cs typeface="Arial" pitchFamily="34" charset="0"/>
              </a:rPr>
              <a:t>La organización de contenidos en forma modular es un instrumento adecuado para construir una red integrada de los mismos caracterizada por una unidad temática que garantice el alcance de las expectativas de logro. La unidad temática se sustenta en los siguientes </a:t>
            </a:r>
            <a:r>
              <a:rPr lang="es-ES_tradnl" sz="1800" u="sng" dirty="0" smtClean="0">
                <a:latin typeface="Arial" pitchFamily="34" charset="0"/>
                <a:cs typeface="Arial" pitchFamily="34" charset="0"/>
              </a:rPr>
              <a:t>ejes temáticos organizadores.</a:t>
            </a:r>
            <a:endParaRPr lang="es-ES_tradnl" sz="1800" dirty="0" smtClean="0">
              <a:latin typeface="Arial" pitchFamily="34" charset="0"/>
              <a:cs typeface="Arial" pitchFamily="34" charset="0"/>
            </a:endParaRPr>
          </a:p>
          <a:p>
            <a:pPr>
              <a:buNone/>
            </a:pPr>
            <a:r>
              <a:rPr lang="es-ES_tradnl" sz="1800" dirty="0" smtClean="0">
                <a:latin typeface="Arial" pitchFamily="34" charset="0"/>
                <a:cs typeface="Arial" pitchFamily="34" charset="0"/>
              </a:rPr>
              <a:t>  </a:t>
            </a:r>
            <a:r>
              <a:rPr lang="es-ES_tradnl" sz="2400" b="1" u="sng" dirty="0" smtClean="0">
                <a:latin typeface="Arial" pitchFamily="34" charset="0"/>
                <a:cs typeface="Arial" pitchFamily="34" charset="0"/>
              </a:rPr>
              <a:t> </a:t>
            </a:r>
            <a:endParaRPr lang="es-AR" sz="2400" b="1" u="sng" dirty="0">
              <a:latin typeface="Arial" pitchFamily="34" charset="0"/>
              <a:cs typeface="Arial" pitchFamily="34" charset="0"/>
            </a:endParaRPr>
          </a:p>
        </p:txBody>
      </p:sp>
    </p:spTree>
  </p:cSld>
  <p:clrMapOvr>
    <a:masterClrMapping/>
  </p:clrMapOvr>
  <p:transition advTm="14984">
    <p:dissolv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TotalTime>
  <Words>2103</Words>
  <Application>Microsoft Office PowerPoint</Application>
  <PresentationFormat>Presentación en pantalla (4:3)</PresentationFormat>
  <Paragraphs>108</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Disposición Nº 444-12 SE</vt:lpstr>
      <vt:lpstr>Fundamentación</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Disposición Nº 444-12 SE</dc:title>
  <dc:creator>emilce</dc:creator>
  <cp:lastModifiedBy>User</cp:lastModifiedBy>
  <cp:revision>70</cp:revision>
  <dcterms:created xsi:type="dcterms:W3CDTF">2013-01-23T19:21:35Z</dcterms:created>
  <dcterms:modified xsi:type="dcterms:W3CDTF">2013-02-07T22:14:56Z</dcterms:modified>
</cp:coreProperties>
</file>