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9" r:id="rId4"/>
    <p:sldId id="258" r:id="rId5"/>
    <p:sldId id="270" r:id="rId6"/>
    <p:sldId id="259" r:id="rId7"/>
    <p:sldId id="261" r:id="rId8"/>
    <p:sldId id="271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04B9C-6908-48FF-9309-BCC1E90FBFAF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AB13BB8-2780-4550-A314-F26DED5B9264}">
      <dgm:prSet phldrT="[Texto]" custT="1"/>
      <dgm:spPr/>
      <dgm:t>
        <a:bodyPr/>
        <a:lstStyle/>
        <a:p>
          <a:r>
            <a:rPr lang="es-ES" sz="2400" dirty="0" smtClean="0"/>
            <a:t>METRO: </a:t>
          </a:r>
          <a:r>
            <a:rPr lang="es-ES" sz="2400" i="1" dirty="0" smtClean="0"/>
            <a:t>¨Medida¨</a:t>
          </a:r>
          <a:endParaRPr lang="es-ES" sz="2400" i="1" dirty="0"/>
        </a:p>
      </dgm:t>
    </dgm:pt>
    <dgm:pt modelId="{DB1881A8-893B-4EBD-8A64-B8E7FC1873A2}" type="parTrans" cxnId="{9ED1C7BA-FB80-45F2-A8DD-12DF33753CBD}">
      <dgm:prSet/>
      <dgm:spPr/>
      <dgm:t>
        <a:bodyPr/>
        <a:lstStyle/>
        <a:p>
          <a:endParaRPr lang="es-ES"/>
        </a:p>
      </dgm:t>
    </dgm:pt>
    <dgm:pt modelId="{2471946B-4A1B-4E6E-9599-89F390847731}" type="sibTrans" cxnId="{9ED1C7BA-FB80-45F2-A8DD-12DF33753CBD}">
      <dgm:prSet/>
      <dgm:spPr/>
      <dgm:t>
        <a:bodyPr/>
        <a:lstStyle/>
        <a:p>
          <a:endParaRPr lang="es-ES"/>
        </a:p>
      </dgm:t>
    </dgm:pt>
    <dgm:pt modelId="{FCA623A1-45CD-4537-917F-585CAF8490C1}">
      <dgm:prSet phldrT="[Texto]" custT="1"/>
      <dgm:spPr/>
      <dgm:t>
        <a:bodyPr/>
        <a:lstStyle/>
        <a:p>
          <a:r>
            <a:rPr lang="es-ES" sz="2400" dirty="0" smtClean="0"/>
            <a:t>LOGÍA: </a:t>
          </a:r>
          <a:r>
            <a:rPr lang="es-ES" sz="2400" i="1" dirty="0" smtClean="0"/>
            <a:t>¨Estudio/ tratado¨</a:t>
          </a:r>
          <a:endParaRPr lang="es-ES" sz="2400" i="1" dirty="0"/>
        </a:p>
      </dgm:t>
    </dgm:pt>
    <dgm:pt modelId="{B490BAED-7240-4D4A-9DF8-9BCBC4B2FF84}" type="parTrans" cxnId="{BA1E8D3B-DD17-4EEC-B9FB-93063639C702}">
      <dgm:prSet/>
      <dgm:spPr/>
      <dgm:t>
        <a:bodyPr/>
        <a:lstStyle/>
        <a:p>
          <a:endParaRPr lang="es-ES"/>
        </a:p>
      </dgm:t>
    </dgm:pt>
    <dgm:pt modelId="{486B9F23-C1CD-4FD0-8610-109F41994BC6}" type="sibTrans" cxnId="{BA1E8D3B-DD17-4EEC-B9FB-93063639C702}">
      <dgm:prSet/>
      <dgm:spPr/>
      <dgm:t>
        <a:bodyPr/>
        <a:lstStyle/>
        <a:p>
          <a:endParaRPr lang="es-ES"/>
        </a:p>
      </dgm:t>
    </dgm:pt>
    <dgm:pt modelId="{01B31D7A-38B2-4308-B597-F910EF5573AD}" type="pres">
      <dgm:prSet presAssocID="{32304B9C-6908-48FF-9309-BCC1E90FBF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EFE4F17-5027-4C99-A242-121362D0FDED}" type="pres">
      <dgm:prSet presAssocID="{5AB13BB8-2780-4550-A314-F26DED5B9264}" presName="composite" presStyleCnt="0"/>
      <dgm:spPr/>
    </dgm:pt>
    <dgm:pt modelId="{2A2AE04B-85EA-4588-BBFA-1594A763DD0E}" type="pres">
      <dgm:prSet presAssocID="{5AB13BB8-2780-4550-A314-F26DED5B9264}" presName="bentUpArrow1" presStyleLbl="alignImgPlace1" presStyleIdx="0" presStyleCnt="1"/>
      <dgm:spPr/>
    </dgm:pt>
    <dgm:pt modelId="{6BBF6488-B5F6-4455-AFCE-965C2158FE7B}" type="pres">
      <dgm:prSet presAssocID="{5AB13BB8-2780-4550-A314-F26DED5B9264}" presName="ParentText" presStyleLbl="node1" presStyleIdx="0" presStyleCnt="2" custScaleX="1626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147ED7-B6A2-4BBC-84A3-8A3C5BA525A2}" type="pres">
      <dgm:prSet presAssocID="{5AB13BB8-2780-4550-A314-F26DED5B9264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F84253-E475-4BB5-A10C-B7908A51B5A5}" type="pres">
      <dgm:prSet presAssocID="{2471946B-4A1B-4E6E-9599-89F390847731}" presName="sibTrans" presStyleCnt="0"/>
      <dgm:spPr/>
    </dgm:pt>
    <dgm:pt modelId="{1C2EEE42-8D88-43D0-826B-2F1BD1CBD7CD}" type="pres">
      <dgm:prSet presAssocID="{FCA623A1-45CD-4537-917F-585CAF8490C1}" presName="composite" presStyleCnt="0"/>
      <dgm:spPr/>
    </dgm:pt>
    <dgm:pt modelId="{EECFF145-5C79-4A39-A8E0-6D5923E3B23F}" type="pres">
      <dgm:prSet presAssocID="{FCA623A1-45CD-4537-917F-585CAF8490C1}" presName="ParentText" presStyleLbl="node1" presStyleIdx="1" presStyleCnt="2" custScaleX="177739" custLinFactNeighborX="9186" custLinFactNeighborY="-8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854DAC-3A52-41FE-ABF9-E99FE407C110}" type="presOf" srcId="{32304B9C-6908-48FF-9309-BCC1E90FBFAF}" destId="{01B31D7A-38B2-4308-B597-F910EF5573AD}" srcOrd="0" destOrd="0" presId="urn:microsoft.com/office/officeart/2005/8/layout/StepDownProcess"/>
    <dgm:cxn modelId="{9ED1C7BA-FB80-45F2-A8DD-12DF33753CBD}" srcId="{32304B9C-6908-48FF-9309-BCC1E90FBFAF}" destId="{5AB13BB8-2780-4550-A314-F26DED5B9264}" srcOrd="0" destOrd="0" parTransId="{DB1881A8-893B-4EBD-8A64-B8E7FC1873A2}" sibTransId="{2471946B-4A1B-4E6E-9599-89F390847731}"/>
    <dgm:cxn modelId="{BA1E8D3B-DD17-4EEC-B9FB-93063639C702}" srcId="{32304B9C-6908-48FF-9309-BCC1E90FBFAF}" destId="{FCA623A1-45CD-4537-917F-585CAF8490C1}" srcOrd="1" destOrd="0" parTransId="{B490BAED-7240-4D4A-9DF8-9BCBC4B2FF84}" sibTransId="{486B9F23-C1CD-4FD0-8610-109F41994BC6}"/>
    <dgm:cxn modelId="{04B27C01-E70F-4C4F-B06A-F5B4530C87D6}" type="presOf" srcId="{FCA623A1-45CD-4537-917F-585CAF8490C1}" destId="{EECFF145-5C79-4A39-A8E0-6D5923E3B23F}" srcOrd="0" destOrd="0" presId="urn:microsoft.com/office/officeart/2005/8/layout/StepDownProcess"/>
    <dgm:cxn modelId="{C09DB76C-35F9-4772-BDEE-0F401036C366}" type="presOf" srcId="{5AB13BB8-2780-4550-A314-F26DED5B9264}" destId="{6BBF6488-B5F6-4455-AFCE-965C2158FE7B}" srcOrd="0" destOrd="0" presId="urn:microsoft.com/office/officeart/2005/8/layout/StepDownProcess"/>
    <dgm:cxn modelId="{1D728EC1-886D-490B-A44F-90E7CAB2CAF4}" type="presParOf" srcId="{01B31D7A-38B2-4308-B597-F910EF5573AD}" destId="{9EFE4F17-5027-4C99-A242-121362D0FDED}" srcOrd="0" destOrd="0" presId="urn:microsoft.com/office/officeart/2005/8/layout/StepDownProcess"/>
    <dgm:cxn modelId="{2A0A10D5-FD8C-48D5-8594-1C64C785C6F5}" type="presParOf" srcId="{9EFE4F17-5027-4C99-A242-121362D0FDED}" destId="{2A2AE04B-85EA-4588-BBFA-1594A763DD0E}" srcOrd="0" destOrd="0" presId="urn:microsoft.com/office/officeart/2005/8/layout/StepDownProcess"/>
    <dgm:cxn modelId="{76775F00-23BD-4521-9DB9-7EEAD40D0CDB}" type="presParOf" srcId="{9EFE4F17-5027-4C99-A242-121362D0FDED}" destId="{6BBF6488-B5F6-4455-AFCE-965C2158FE7B}" srcOrd="1" destOrd="0" presId="urn:microsoft.com/office/officeart/2005/8/layout/StepDownProcess"/>
    <dgm:cxn modelId="{4B280B1F-ED5A-47F2-B295-1132308C7E4A}" type="presParOf" srcId="{9EFE4F17-5027-4C99-A242-121362D0FDED}" destId="{D1147ED7-B6A2-4BBC-84A3-8A3C5BA525A2}" srcOrd="2" destOrd="0" presId="urn:microsoft.com/office/officeart/2005/8/layout/StepDownProcess"/>
    <dgm:cxn modelId="{8772C6CA-5175-4204-8253-72E0CD463290}" type="presParOf" srcId="{01B31D7A-38B2-4308-B597-F910EF5573AD}" destId="{3AF84253-E475-4BB5-A10C-B7908A51B5A5}" srcOrd="1" destOrd="0" presId="urn:microsoft.com/office/officeart/2005/8/layout/StepDownProcess"/>
    <dgm:cxn modelId="{50C1297D-C4A1-4CEB-AF60-66311687F819}" type="presParOf" srcId="{01B31D7A-38B2-4308-B597-F910EF5573AD}" destId="{1C2EEE42-8D88-43D0-826B-2F1BD1CBD7CD}" srcOrd="2" destOrd="0" presId="urn:microsoft.com/office/officeart/2005/8/layout/StepDownProcess"/>
    <dgm:cxn modelId="{31B1951A-1B89-409A-88BE-7E284BF28C67}" type="presParOf" srcId="{1C2EEE42-8D88-43D0-826B-2F1BD1CBD7CD}" destId="{EECFF145-5C79-4A39-A8E0-6D5923E3B23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5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49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105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28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212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23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237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50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51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23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34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91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58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8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9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C808-B6AA-42F5-9594-30A7D82DB840}" type="datetimeFigureOut">
              <a:rPr lang="es-ES" smtClean="0"/>
              <a:t>04/08/2021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38F5-246D-405E-AB8F-636783BAF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66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835953-EEF4-46C5-9ECC-8F89391DFBD5}" type="datetimeFigureOut">
              <a:rPr lang="es-ES" smtClean="0">
                <a:solidFill>
                  <a:srgbClr val="191B0E"/>
                </a:solidFill>
              </a:rPr>
              <a:pPr/>
              <a:t>04/08/2021</a:t>
            </a:fld>
            <a:endParaRPr lang="es-ES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F288C0-DAFB-4E91-BF6E-77A6EBE70BA7}" type="slidenum">
              <a:rPr lang="es-ES" smtClean="0">
                <a:solidFill>
                  <a:srgbClr val="191B0E"/>
                </a:solidFill>
              </a:rPr>
              <a:pPr/>
              <a:t>‹Nº›</a:t>
            </a:fld>
            <a:endParaRPr lang="es-E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36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9664" y="3843867"/>
            <a:ext cx="7377963" cy="1947333"/>
          </a:xfrm>
        </p:spPr>
        <p:txBody>
          <a:bodyPr>
            <a:noAutofit/>
          </a:bodyPr>
          <a:lstStyle/>
          <a:p>
            <a:r>
              <a:rPr lang="es-ES" sz="2800" b="1" u="sng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  <a:r>
              <a:rPr lang="es-E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METROLOGÍA</a:t>
            </a:r>
          </a:p>
          <a:p>
            <a:r>
              <a:rPr lang="es-ES" sz="2800" b="1" u="sng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ASIGNATURA</a:t>
            </a:r>
            <a:r>
              <a:rPr lang="es-E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: FÍSICA</a:t>
            </a:r>
          </a:p>
          <a:p>
            <a:r>
              <a:rPr lang="es-ES" sz="2800" b="1" u="sng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</a:t>
            </a:r>
            <a:r>
              <a:rPr lang="es-E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: Ing. María Farré Marta Sánchez</a:t>
            </a:r>
            <a:endParaRPr lang="es-E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869" y="3572277"/>
            <a:ext cx="4928585" cy="328572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60" y="345776"/>
            <a:ext cx="2519577" cy="289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9373" y="108515"/>
            <a:ext cx="8534400" cy="1507067"/>
          </a:xfrm>
        </p:spPr>
        <p:txBody>
          <a:bodyPr/>
          <a:lstStyle/>
          <a:p>
            <a:pPr algn="ctr"/>
            <a:r>
              <a:rPr lang="es-ES" dirty="0" smtClean="0"/>
              <a:t>TIPOS DE ERRORES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5625" y="1615582"/>
            <a:ext cx="9798148" cy="45438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error de medición </a:t>
            </a:r>
            <a:r>
              <a:rPr lang="es-ES" sz="2800" dirty="0"/>
              <a:t>se define como la diferencia entre el valor medido y el valor verdadero. </a:t>
            </a:r>
            <a:r>
              <a:rPr lang="es-ES" sz="2800" dirty="0" smtClean="0"/>
              <a:t>Afectan </a:t>
            </a:r>
            <a:r>
              <a:rPr lang="es-ES" sz="2800" dirty="0"/>
              <a:t>a cualquier instrumento de medición y pueden deberse a distintas causas</a:t>
            </a:r>
            <a:r>
              <a:rPr lang="es-ES" sz="2800" dirty="0" smtClean="0"/>
              <a:t>.</a:t>
            </a:r>
          </a:p>
          <a:p>
            <a:pPr marL="0" indent="0" algn="just">
              <a:buNone/>
            </a:pPr>
            <a:r>
              <a:rPr lang="es-E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ERRORES SITEMÁTICOS:</a:t>
            </a:r>
            <a:r>
              <a:rPr lang="es-ES" sz="2800" dirty="0" smtClean="0"/>
              <a:t> son los que se pueden </a:t>
            </a:r>
            <a:r>
              <a:rPr lang="es-ES" sz="2800" dirty="0"/>
              <a:t>de alguna manera prever, calcular, eliminar mediante calibraciones y </a:t>
            </a:r>
            <a:r>
              <a:rPr lang="es-ES" sz="2800" dirty="0" smtClean="0"/>
              <a:t>compensaciones, se </a:t>
            </a:r>
            <a:r>
              <a:rPr lang="es-ES" sz="2800" dirty="0"/>
              <a:t>relacionan con la exactitud de las mediciones. </a:t>
            </a:r>
            <a:endParaRPr lang="es-ES" sz="2800" dirty="0" smtClean="0"/>
          </a:p>
          <a:p>
            <a:pPr marL="0" indent="0" algn="just">
              <a:buNone/>
            </a:pPr>
            <a:r>
              <a:rPr lang="es-E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ERRORES ALEATORIOS:</a:t>
            </a:r>
            <a:r>
              <a:rPr lang="es-ES" sz="2800" dirty="0" smtClean="0"/>
              <a:t> Los </a:t>
            </a:r>
            <a:r>
              <a:rPr lang="es-ES" sz="2800" dirty="0"/>
              <a:t>que no se pueden prever, pues dependen de causas desconocidas, </a:t>
            </a:r>
            <a:r>
              <a:rPr lang="es-ES" sz="2800" dirty="0" smtClean="0"/>
              <a:t>están </a:t>
            </a:r>
            <a:r>
              <a:rPr lang="es-ES" sz="2800" dirty="0"/>
              <a:t>relacionados con la precisión del instrumento.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77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084" y="242371"/>
            <a:ext cx="8534400" cy="1507067"/>
          </a:xfrm>
        </p:spPr>
        <p:txBody>
          <a:bodyPr/>
          <a:lstStyle/>
          <a:p>
            <a:r>
              <a:rPr lang="es-ES" dirty="0" smtClean="0"/>
              <a:t>Las principales causas que producen errores pueden ser: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0143" y="2294263"/>
            <a:ext cx="10222487" cy="3615267"/>
          </a:xfrm>
        </p:spPr>
        <p:txBody>
          <a:bodyPr>
            <a:noAutofit/>
          </a:bodyPr>
          <a:lstStyle/>
          <a:p>
            <a:pPr algn="just"/>
            <a:r>
              <a:rPr lang="es-ES" sz="2400" dirty="0">
                <a:solidFill>
                  <a:srgbClr val="C00000"/>
                </a:solidFill>
              </a:rPr>
              <a:t>Error debido al instrumento de </a:t>
            </a:r>
            <a:r>
              <a:rPr lang="es-ES" sz="2400" dirty="0" smtClean="0">
                <a:solidFill>
                  <a:srgbClr val="C00000"/>
                </a:solidFill>
              </a:rPr>
              <a:t>medida</a:t>
            </a:r>
            <a:r>
              <a:rPr lang="es-ES" sz="2400" dirty="0" smtClean="0"/>
              <a:t>: Cualquiera </a:t>
            </a:r>
            <a:r>
              <a:rPr lang="es-ES" sz="2400" dirty="0"/>
              <a:t>que sea la precisión del diseño y fabricación de un instrumento presentan siempre imperfecciones. A estas, con el paso del tiempo, les tenemos que sumar las imperfecciones por </a:t>
            </a:r>
            <a:r>
              <a:rPr lang="es-ES" sz="2400" dirty="0" smtClean="0"/>
              <a:t>desgaste, </a:t>
            </a:r>
            <a:r>
              <a:rPr lang="es-ES" sz="2400" dirty="0" err="1" smtClean="0"/>
              <a:t>rrores</a:t>
            </a:r>
            <a:r>
              <a:rPr lang="es-ES" sz="2400" dirty="0" smtClean="0"/>
              <a:t> </a:t>
            </a:r>
            <a:r>
              <a:rPr lang="es-ES" sz="2400" dirty="0"/>
              <a:t>debidos al </a:t>
            </a:r>
            <a:r>
              <a:rPr lang="es-ES" sz="2400" dirty="0" smtClean="0"/>
              <a:t>operador, entre otras.</a:t>
            </a:r>
            <a:endParaRPr lang="es-ES" sz="2400" dirty="0"/>
          </a:p>
          <a:p>
            <a:pPr algn="just"/>
            <a:r>
              <a:rPr lang="es-ES" sz="2400" dirty="0">
                <a:solidFill>
                  <a:srgbClr val="C00000"/>
                </a:solidFill>
              </a:rPr>
              <a:t>Error debido al </a:t>
            </a:r>
            <a:r>
              <a:rPr lang="es-ES" sz="2400" dirty="0" smtClean="0">
                <a:solidFill>
                  <a:srgbClr val="C00000"/>
                </a:solidFill>
              </a:rPr>
              <a:t>operador</a:t>
            </a:r>
            <a:r>
              <a:rPr lang="es-ES" sz="2400" dirty="0" smtClean="0"/>
              <a:t>: El </a:t>
            </a:r>
            <a:r>
              <a:rPr lang="es-ES" sz="2400" dirty="0"/>
              <a:t>operador influye en los resultados de una medición por la imperfección de sus sentidos así como por la habilidad que posee para efectuar las medidas</a:t>
            </a:r>
            <a:r>
              <a:rPr lang="es-ES" sz="2400" dirty="0" smtClean="0"/>
              <a:t>.</a:t>
            </a:r>
            <a:endParaRPr lang="es-ES" sz="2400" dirty="0"/>
          </a:p>
          <a:p>
            <a:pPr algn="just"/>
            <a:r>
              <a:rPr lang="es-ES" sz="2400" dirty="0">
                <a:solidFill>
                  <a:srgbClr val="C00000"/>
                </a:solidFill>
              </a:rPr>
              <a:t>Error debido a los factores </a:t>
            </a:r>
            <a:r>
              <a:rPr lang="es-ES" sz="2400" dirty="0" smtClean="0">
                <a:solidFill>
                  <a:srgbClr val="C00000"/>
                </a:solidFill>
              </a:rPr>
              <a:t>ambientales</a:t>
            </a:r>
            <a:r>
              <a:rPr lang="es-ES" sz="2400" dirty="0" smtClean="0"/>
              <a:t>: </a:t>
            </a:r>
            <a:r>
              <a:rPr lang="es-ES" sz="2400" dirty="0"/>
              <a:t>El más destacado y estudiado es el efecto de la temperatura en los metales dado que su influencia es muy fuerte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6816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9565" y="91601"/>
            <a:ext cx="8534400" cy="1507067"/>
          </a:xfrm>
        </p:spPr>
        <p:txBody>
          <a:bodyPr/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ABSOLUTO 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8739" y="1730871"/>
            <a:ext cx="9936051" cy="405040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sz="4600" dirty="0" smtClean="0"/>
              <a:t>En </a:t>
            </a:r>
            <a:r>
              <a:rPr lang="es-ES" sz="4600" dirty="0"/>
              <a:t>metrología, el error absoluto en una medida x de determinada magnitud </a:t>
            </a:r>
            <a:r>
              <a:rPr lang="es-ES" sz="4600" i="1" dirty="0"/>
              <a:t>es la diferencia entre dicho valor y el valor verdadero de la medida</a:t>
            </a:r>
            <a:r>
              <a:rPr lang="es-ES" sz="4600" dirty="0"/>
              <a:t>; se notará por </a:t>
            </a:r>
            <a:r>
              <a:rPr lang="es-ES" sz="4600" dirty="0" smtClean="0"/>
              <a:t>EA </a:t>
            </a:r>
            <a:r>
              <a:rPr lang="es-ES" sz="4600" dirty="0"/>
              <a:t>y, por tanto, su expresión </a:t>
            </a:r>
            <a:r>
              <a:rPr lang="es-ES" sz="4600" dirty="0" smtClean="0"/>
              <a:t>es:</a:t>
            </a:r>
          </a:p>
          <a:p>
            <a:pPr marL="0" indent="0" algn="ctr">
              <a:buNone/>
            </a:pPr>
            <a:r>
              <a:rPr lang="es-ES" sz="4600" dirty="0" smtClean="0"/>
              <a:t>EA </a:t>
            </a:r>
            <a:r>
              <a:rPr lang="es-ES" sz="4600" dirty="0"/>
              <a:t>= X - X</a:t>
            </a:r>
            <a:r>
              <a:rPr lang="es-ES" sz="4600" baseline="-25000" dirty="0"/>
              <a:t>0</a:t>
            </a:r>
          </a:p>
          <a:p>
            <a:pPr marL="0" indent="0">
              <a:buNone/>
            </a:pPr>
            <a:r>
              <a:rPr lang="es-ES" sz="4600" dirty="0" smtClean="0"/>
              <a:t>donde </a:t>
            </a:r>
            <a:r>
              <a:rPr lang="es-ES" sz="4600" dirty="0"/>
              <a:t>X</a:t>
            </a:r>
            <a:r>
              <a:rPr lang="es-ES" sz="4600" baseline="-25000" dirty="0"/>
              <a:t>0</a:t>
            </a:r>
            <a:r>
              <a:rPr lang="es-ES" sz="4600" dirty="0"/>
              <a:t> representa el valor verdadero de la medida. Puede ser positivo o negativo, según la medida sea superior o inferior al valor real. Se denomina: ¨por exceso¨ o ¨por defecto</a:t>
            </a:r>
            <a:r>
              <a:rPr lang="es-ES" sz="4600" dirty="0" smtClean="0"/>
              <a:t>¨.</a:t>
            </a:r>
          </a:p>
          <a:p>
            <a:pPr marL="0" indent="0">
              <a:buNone/>
            </a:pPr>
            <a:r>
              <a:rPr lang="es-ES" sz="4600" dirty="0" smtClean="0"/>
              <a:t>Ejemplo: </a:t>
            </a:r>
            <a:endParaRPr lang="es-ES" sz="4600" dirty="0"/>
          </a:p>
          <a:p>
            <a:pPr marL="0" indent="0">
              <a:buNone/>
            </a:pPr>
            <a:r>
              <a:rPr lang="es-AR" sz="4600" dirty="0"/>
              <a:t>5,2 m como longitud de una mesa que mide realmente 5 m. Determinar </a:t>
            </a:r>
            <a:r>
              <a:rPr lang="es-AR" sz="4600" b="1" dirty="0"/>
              <a:t>error</a:t>
            </a:r>
            <a:r>
              <a:rPr lang="es-AR" sz="4600" dirty="0"/>
              <a:t> </a:t>
            </a:r>
            <a:r>
              <a:rPr lang="es-AR" sz="4600" b="1" u="sng" dirty="0"/>
              <a:t>absoluto, relativo y porcentual.</a:t>
            </a:r>
            <a:r>
              <a:rPr lang="es-AR" sz="4600" dirty="0"/>
              <a:t> Indicar si el error es por defecto (D) o por exceso (E).</a:t>
            </a:r>
            <a:endParaRPr lang="es-ES" sz="46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682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2515" y="0"/>
            <a:ext cx="8534400" cy="1507067"/>
          </a:xfrm>
        </p:spPr>
        <p:txBody>
          <a:bodyPr/>
          <a:lstStyle/>
          <a:p>
            <a:pPr algn="ctr"/>
            <a:r>
              <a:rPr lang="es-E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RELATIVO</a:t>
            </a:r>
            <a:endParaRPr lang="es-E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753" y="1507067"/>
            <a:ext cx="8534400" cy="36152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AR" sz="3200" dirty="0"/>
              <a:t>Se define el error relativo como el cociente entre el error absoluto y el valor verdadero; notándolo por ε su expresión es:	</a:t>
            </a:r>
            <a:br>
              <a:rPr lang="es-AR" sz="3200" dirty="0"/>
            </a:br>
            <a:r>
              <a:rPr lang="es-AR" sz="3200" dirty="0"/>
              <a:t/>
            </a:r>
            <a:br>
              <a:rPr lang="es-AR" sz="3200" dirty="0"/>
            </a:br>
            <a:r>
              <a:rPr lang="es-AR" sz="3200" dirty="0"/>
              <a:t>                                      </a:t>
            </a:r>
            <a:r>
              <a:rPr lang="es-AR" sz="3200" i="1" dirty="0" smtClean="0"/>
              <a:t>ER</a:t>
            </a:r>
            <a:r>
              <a:rPr lang="es-AR" sz="3200" dirty="0" smtClean="0"/>
              <a:t> = EA</a:t>
            </a:r>
            <a:r>
              <a:rPr lang="es-AR" sz="3200" baseline="-25000" dirty="0" smtClean="0"/>
              <a:t> </a:t>
            </a:r>
            <a:r>
              <a:rPr lang="es-AR" sz="3200" dirty="0"/>
              <a:t>/ X</a:t>
            </a:r>
            <a:r>
              <a:rPr lang="es-AR" sz="3200" baseline="-25000" dirty="0"/>
              <a:t>0</a:t>
            </a:r>
            <a:r>
              <a:rPr lang="es-AR" sz="3200" dirty="0"/>
              <a:t> </a:t>
            </a:r>
            <a:endParaRPr lang="es-ES" sz="3200" dirty="0"/>
          </a:p>
          <a:p>
            <a:pPr marL="0" indent="0">
              <a:buNone/>
            </a:pPr>
            <a:endParaRPr lang="es-ES" sz="3200" dirty="0"/>
          </a:p>
          <a:p>
            <a:pPr marL="0" indent="0" algn="just">
              <a:buNone/>
            </a:pPr>
            <a:r>
              <a:rPr lang="es-AR" sz="3200" dirty="0"/>
              <a:t>Si se multiplica por 100 se obtiene </a:t>
            </a:r>
            <a:r>
              <a:rPr lang="es-AR" sz="3200" dirty="0" smtClean="0"/>
              <a:t>el ERROR PORCENTUAL (%). </a:t>
            </a:r>
            <a:r>
              <a:rPr lang="es-AR" sz="3200" dirty="0"/>
              <a:t>Al igual que el error absoluto puede ser positivo o negativo (según lo sea el error absoluto) porque puede ser por exceso o por defecto. no tiene unidades.</a:t>
            </a:r>
            <a:endParaRPr lang="es-ES" sz="32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888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2355" y="257448"/>
            <a:ext cx="9601200" cy="1104363"/>
          </a:xfrm>
        </p:spPr>
        <p:txBody>
          <a:bodyPr/>
          <a:lstStyle/>
          <a:p>
            <a:r>
              <a:rPr lang="es-ES" sz="3600" dirty="0" smtClean="0"/>
              <a:t>EJERCITACIÓN: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8689" y="506388"/>
            <a:ext cx="9601200" cy="3581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 smtClean="0"/>
              <a:t>Las siguientes son Medidas </a:t>
            </a:r>
            <a:r>
              <a:rPr lang="es-ES" sz="2400" dirty="0"/>
              <a:t>de tiempo de un recorrido efectuadas por diferentes alumnos: 3,01 s; 3,11 s; 3,20 s; 3,15 s</a:t>
            </a:r>
          </a:p>
          <a:p>
            <a:pPr marL="0" indent="0">
              <a:buNone/>
            </a:pPr>
            <a:r>
              <a:rPr lang="es-ES" sz="2400" dirty="0"/>
              <a:t>1. Valor que se considera exacto: </a:t>
            </a:r>
          </a:p>
          <a:p>
            <a:pPr marL="0" lvl="0" indent="0">
              <a:buNone/>
            </a:pPr>
            <a:r>
              <a:rPr lang="es-ES" sz="2400" dirty="0"/>
              <a:t>2. </a:t>
            </a:r>
            <a:r>
              <a:rPr lang="es-AR" sz="2400" dirty="0"/>
              <a:t>Errores absoluto y relativo de cada medida</a:t>
            </a:r>
            <a:r>
              <a:rPr lang="es-AR" sz="2400" dirty="0" smtClean="0"/>
              <a:t>: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600" y="3333830"/>
            <a:ext cx="5602710" cy="652329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81402"/>
              </p:ext>
            </p:extLst>
          </p:nvPr>
        </p:nvGraphicFramePr>
        <p:xfrm>
          <a:off x="1535289" y="4169499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355"/>
                <a:gridCol w="2343955"/>
                <a:gridCol w="2356834"/>
                <a:gridCol w="2200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Medidas	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</a:t>
                      </a:r>
                      <a:r>
                        <a:rPr lang="es-ES" sz="1200" dirty="0" smtClean="0"/>
                        <a:t>A =  X  -   X0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</a:t>
                      </a:r>
                      <a:r>
                        <a:rPr lang="es-ES" sz="1200" dirty="0" smtClean="0"/>
                        <a:t>R = </a:t>
                      </a:r>
                      <a:r>
                        <a:rPr lang="es-ES" dirty="0" smtClean="0"/>
                        <a:t>E</a:t>
                      </a:r>
                      <a:r>
                        <a:rPr lang="es-ES" sz="1200" dirty="0" smtClean="0"/>
                        <a:t>A / X0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</a:t>
                      </a:r>
                      <a:r>
                        <a:rPr lang="es-ES" sz="1200" dirty="0" smtClean="0"/>
                        <a:t>P = </a:t>
                      </a:r>
                      <a:r>
                        <a:rPr lang="es-ES" dirty="0" smtClean="0"/>
                        <a:t>E</a:t>
                      </a:r>
                      <a:r>
                        <a:rPr lang="es-ES" sz="1200" dirty="0" smtClean="0"/>
                        <a:t>R </a:t>
                      </a:r>
                      <a:r>
                        <a:rPr lang="es-ES" sz="1600" dirty="0" smtClean="0"/>
                        <a:t>* 100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3,01 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3,01 - 3,12 = - 0,11 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-0,11 / 3,12 = - 0,036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0,036 *100=(-3,6%)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3,11 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3,20 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3,15 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lecha a la derecha con bandas 5"/>
          <p:cNvSpPr/>
          <p:nvPr/>
        </p:nvSpPr>
        <p:spPr>
          <a:xfrm>
            <a:off x="10065038" y="4778062"/>
            <a:ext cx="334851" cy="24469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232463" y="4577245"/>
            <a:ext cx="146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prstClr val="black"/>
                </a:solidFill>
              </a:rPr>
              <a:t>Por defecto (D)</a:t>
            </a:r>
          </a:p>
        </p:txBody>
      </p:sp>
    </p:spTree>
    <p:extLst>
      <p:ext uri="{BB962C8B-B14F-4D97-AF65-F5344CB8AC3E}">
        <p14:creationId xmlns:p14="http://schemas.microsoft.com/office/powerpoint/2010/main" val="318567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3350" y="218940"/>
            <a:ext cx="8534400" cy="1507067"/>
          </a:xfrm>
        </p:spPr>
        <p:txBody>
          <a:bodyPr/>
          <a:lstStyle/>
          <a:p>
            <a:pPr algn="ctr"/>
            <a:r>
              <a:rPr lang="es-ES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¿QUÉ ES LA METROLOGÍA?</a:t>
            </a:r>
            <a:br>
              <a:rPr lang="es-ES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s-ES" sz="2800" b="1" i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Proviene del griego:</a:t>
            </a:r>
            <a:endParaRPr lang="es-ES" sz="2800" b="1" i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9319" y="1274172"/>
            <a:ext cx="9348431" cy="55838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800" dirty="0" smtClean="0"/>
          </a:p>
          <a:p>
            <a:pPr marL="0" indent="0" algn="just">
              <a:buNone/>
            </a:pPr>
            <a:endParaRPr lang="es-ES" sz="2800" dirty="0"/>
          </a:p>
          <a:p>
            <a:pPr marL="0" indent="0" algn="just">
              <a:buNone/>
            </a:pPr>
            <a:endParaRPr lang="es-ES" sz="2800" dirty="0" smtClean="0"/>
          </a:p>
          <a:p>
            <a:pPr marL="0" indent="0" algn="just">
              <a:buNone/>
            </a:pPr>
            <a:endParaRPr lang="es-ES" sz="2800" dirty="0"/>
          </a:p>
          <a:p>
            <a:pPr marL="0" indent="0" algn="just">
              <a:buNone/>
            </a:pPr>
            <a:endParaRPr lang="es-ES" sz="2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La </a:t>
            </a:r>
            <a:r>
              <a:rPr lang="es-ES" sz="2800" i="1" u="sng" dirty="0">
                <a:solidFill>
                  <a:schemeClr val="bg1"/>
                </a:solidFill>
              </a:rPr>
              <a:t>M</a:t>
            </a:r>
            <a:r>
              <a:rPr lang="es-ES" sz="2800" i="1" u="sng" dirty="0" smtClean="0">
                <a:solidFill>
                  <a:schemeClr val="bg1"/>
                </a:solidFill>
              </a:rPr>
              <a:t>etrología</a:t>
            </a:r>
            <a:r>
              <a:rPr lang="es-ES" sz="2800" dirty="0" smtClean="0">
                <a:solidFill>
                  <a:schemeClr val="bg1"/>
                </a:solidFill>
              </a:rPr>
              <a:t> es </a:t>
            </a:r>
            <a:r>
              <a:rPr lang="es-ES" sz="2800" dirty="0">
                <a:solidFill>
                  <a:schemeClr val="bg1"/>
                </a:solidFill>
              </a:rPr>
              <a:t>la ciencia y técnica que tiene por objeto el estudio de los sistemas de pesos y medidas, y la determinación de las magnitudes físicas.</a:t>
            </a:r>
          </a:p>
          <a:p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876879"/>
              </p:ext>
            </p:extLst>
          </p:nvPr>
        </p:nvGraphicFramePr>
        <p:xfrm>
          <a:off x="2302455" y="1558343"/>
          <a:ext cx="7382457" cy="307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513" y="151797"/>
            <a:ext cx="2398748" cy="1757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98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6640" y="45624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s-ES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También tendremos que aprender algunos conceptos relacionados:</a:t>
            </a:r>
            <a:endParaRPr lang="es-ES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7242" y="1767625"/>
            <a:ext cx="9361309" cy="3615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MAGNITUD: </a:t>
            </a:r>
            <a:r>
              <a:rPr 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 aquello que siendo susceptible de aumento o disminución puede además ser medido. Ejemplos: la velocidad de un automóvil, la duración de un fenómeno.</a:t>
            </a:r>
          </a:p>
          <a:p>
            <a:pPr marL="0" indent="0" algn="just">
              <a:buNone/>
            </a:pPr>
            <a:r>
              <a:rPr 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Cada uno de los diversos estados de una magnitud medible se llama </a:t>
            </a:r>
            <a:r>
              <a:rPr lang="es-ES" sz="2400" u="sng" dirty="0">
                <a:ln w="0"/>
                <a:solidFill>
                  <a:schemeClr val="accent1"/>
                </a:solidFill>
              </a:rPr>
              <a:t>cantidad</a:t>
            </a:r>
            <a:r>
              <a:rPr 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Ejemplos: un cierto intervalo de tiempo, una cierta cantidad de </a:t>
            </a:r>
            <a:r>
              <a:rPr lang="es-E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electricidad, etc.</a:t>
            </a:r>
            <a:endParaRPr lang="es-E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05" y="174461"/>
            <a:ext cx="1874949" cy="1874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40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3305" y="675185"/>
            <a:ext cx="8534400" cy="1507067"/>
          </a:xfrm>
        </p:spPr>
        <p:txBody>
          <a:bodyPr/>
          <a:lstStyle/>
          <a:p>
            <a:r>
              <a:rPr lang="es-E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CONTINUANDO…</a:t>
            </a:r>
            <a:endParaRPr lang="es-E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3305" y="2311758"/>
            <a:ext cx="9601200" cy="3581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MAGNITUD UNIDAD: </a:t>
            </a:r>
            <a:r>
              <a:rPr lang="es-ES" sz="2800" dirty="0" smtClean="0"/>
              <a:t>Para </a:t>
            </a:r>
            <a:r>
              <a:rPr lang="es-ES" sz="2800" dirty="0"/>
              <a:t>medir una magnitud-cantidad se la compara con otra de su misma especie que se toma como módulo o término de </a:t>
            </a:r>
            <a:r>
              <a:rPr lang="es-ES" sz="2800" dirty="0" smtClean="0"/>
              <a:t>comparación.</a:t>
            </a:r>
          </a:p>
          <a:p>
            <a:pPr marL="0" indent="0" algn="just">
              <a:buNone/>
            </a:pPr>
            <a:r>
              <a:rPr lang="es-ES" sz="2800" dirty="0" smtClean="0"/>
              <a:t>El </a:t>
            </a:r>
            <a:r>
              <a:rPr lang="es-ES" sz="2800" dirty="0"/>
              <a:t>resultado de comparar una cantidad con su unidad recibe el nombre de </a:t>
            </a:r>
            <a:r>
              <a:rPr lang="es-ES" sz="2800" b="1" u="sng" dirty="0"/>
              <a:t>número</a:t>
            </a:r>
            <a:r>
              <a:rPr lang="es-ES" sz="2800" dirty="0"/>
              <a:t>. El número puede ser </a:t>
            </a:r>
            <a:r>
              <a:rPr lang="es-ES" sz="2800" u="sng" dirty="0"/>
              <a:t>concreto</a:t>
            </a:r>
            <a:r>
              <a:rPr lang="es-ES" sz="2800" dirty="0"/>
              <a:t> o </a:t>
            </a:r>
            <a:r>
              <a:rPr lang="es-ES" sz="2800" u="sng" dirty="0"/>
              <a:t>abstracto</a:t>
            </a:r>
            <a:r>
              <a:rPr lang="es-ES" sz="2800" dirty="0"/>
              <a:t> según exprese o no la clase de unidades. </a:t>
            </a:r>
          </a:p>
        </p:txBody>
      </p:sp>
    </p:spTree>
    <p:extLst>
      <p:ext uri="{BB962C8B-B14F-4D97-AF65-F5344CB8AC3E}">
        <p14:creationId xmlns:p14="http://schemas.microsoft.com/office/powerpoint/2010/main" val="34515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0274" y="172909"/>
            <a:ext cx="8534400" cy="1507067"/>
          </a:xfrm>
        </p:spPr>
        <p:txBody>
          <a:bodyPr/>
          <a:lstStyle/>
          <a:p>
            <a:r>
              <a:rPr lang="es-ES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VEAMOS UN EJEMPLO:</a:t>
            </a:r>
            <a:endParaRPr lang="es-ES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5119" y="926442"/>
            <a:ext cx="10765106" cy="3615267"/>
          </a:xfrm>
        </p:spPr>
        <p:txBody>
          <a:bodyPr/>
          <a:lstStyle/>
          <a:p>
            <a:pPr marL="0" indent="0" algn="just">
              <a:buNone/>
            </a:pPr>
            <a:r>
              <a:rPr lang="es-ES" sz="2800" dirty="0"/>
              <a:t>Si expresamos la </a:t>
            </a:r>
            <a:r>
              <a:rPr lang="es-ES" sz="2800" i="1" dirty="0"/>
              <a:t>densidad</a:t>
            </a:r>
            <a:r>
              <a:rPr lang="es-ES" sz="2800" dirty="0"/>
              <a:t> del mercurio por 13,6, este número es </a:t>
            </a:r>
            <a:r>
              <a:rPr lang="es-ES" sz="2800" dirty="0" smtClean="0"/>
              <a:t>abstracto. Pero si </a:t>
            </a:r>
            <a:r>
              <a:rPr lang="es-ES" sz="2800" dirty="0"/>
              <a:t>expresamos la </a:t>
            </a:r>
            <a:r>
              <a:rPr lang="es-ES" sz="2800" i="1" dirty="0"/>
              <a:t>masa</a:t>
            </a:r>
            <a:r>
              <a:rPr lang="es-ES" sz="2800" dirty="0"/>
              <a:t> de una cierta cantidad de mercurio por 50 gramos, este número será concreto.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94" y="4402843"/>
            <a:ext cx="3569594" cy="178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4194077" y="4145254"/>
            <a:ext cx="5413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bg1"/>
                </a:solidFill>
              </a:rPr>
              <a:t>¿Dónde podemos encontrar mercurio?...</a:t>
            </a:r>
          </a:p>
          <a:p>
            <a:pPr algn="just"/>
            <a:endParaRPr lang="es-ES" sz="2400" dirty="0" smtClean="0">
              <a:solidFill>
                <a:schemeClr val="bg1"/>
              </a:solidFill>
            </a:endParaRPr>
          </a:p>
          <a:p>
            <a:pPr algn="just"/>
            <a:r>
              <a:rPr lang="es-ES" sz="2400" dirty="0" smtClean="0">
                <a:solidFill>
                  <a:schemeClr val="bg1"/>
                </a:solidFill>
              </a:rPr>
              <a:t>En un termómetro, el cuál es un instrumento para medir temperatura.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27466">
            <a:off x="3793524" y="3448487"/>
            <a:ext cx="1393534" cy="13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9671" y="0"/>
            <a:ext cx="8534400" cy="1507067"/>
          </a:xfrm>
        </p:spPr>
        <p:txBody>
          <a:bodyPr/>
          <a:lstStyle/>
          <a:p>
            <a:pPr algn="ctr"/>
            <a:r>
              <a:rPr lang="es-ES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TIPOS DE SISTEMAS DE UNIDADES</a:t>
            </a:r>
            <a:endParaRPr lang="es-ES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22351" y="373489"/>
            <a:ext cx="10863331" cy="537000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ES" sz="5800" dirty="0" smtClean="0"/>
              <a:t>       </a:t>
            </a:r>
            <a:endParaRPr lang="es-ES" sz="5800" dirty="0"/>
          </a:p>
          <a:p>
            <a:pPr marL="457200" lvl="1" indent="0" algn="just">
              <a:lnSpc>
                <a:spcPct val="170000"/>
              </a:lnSpc>
              <a:buNone/>
            </a:pPr>
            <a:r>
              <a:rPr lang="es-ES" sz="5800" dirty="0"/>
              <a:t>El Sistema </a:t>
            </a:r>
            <a:r>
              <a:rPr lang="es-ES" sz="5800" dirty="0" smtClean="0"/>
              <a:t>Internacional (SI) </a:t>
            </a:r>
            <a:r>
              <a:rPr lang="es-ES" sz="5800" dirty="0"/>
              <a:t>de Unidades se basa en la selección de siete unidades base bien </a:t>
            </a:r>
            <a:r>
              <a:rPr lang="es-ES" sz="5800" dirty="0" smtClean="0"/>
              <a:t>definidas: </a:t>
            </a:r>
            <a:r>
              <a:rPr lang="es-E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metro, el kilogramo, el segundo, el ampere, el kelvin, el mol y la candela.</a:t>
            </a:r>
          </a:p>
          <a:p>
            <a:pPr marL="457200" lvl="1" indent="0" algn="just">
              <a:lnSpc>
                <a:spcPct val="170000"/>
              </a:lnSpc>
              <a:buNone/>
            </a:pPr>
            <a:r>
              <a:rPr lang="es-ES" sz="5800" dirty="0"/>
              <a:t>El Sistema Ingles</a:t>
            </a:r>
            <a:r>
              <a:rPr lang="es-E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basa en el pie, la libra y el segundo.</a:t>
            </a:r>
          </a:p>
          <a:p>
            <a:pPr marL="457200" lvl="1" indent="0" algn="just">
              <a:lnSpc>
                <a:spcPct val="170000"/>
              </a:lnSpc>
              <a:buNone/>
            </a:pPr>
            <a:r>
              <a:rPr lang="es-ES" sz="5800" dirty="0"/>
              <a:t>El C.G.S</a:t>
            </a:r>
            <a:r>
              <a:rPr lang="es-E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basa en el centímetro, el gramo y el segundo</a:t>
            </a:r>
          </a:p>
          <a:p>
            <a:pPr marL="457200" lvl="1" indent="0" algn="just">
              <a:lnSpc>
                <a:spcPct val="170000"/>
              </a:lnSpc>
              <a:buNone/>
            </a:pPr>
            <a:r>
              <a:rPr lang="es-ES" sz="5800" dirty="0"/>
              <a:t>El M.K.S</a:t>
            </a:r>
            <a:r>
              <a:rPr lang="es-E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muy parecido al SI y tiene como base al metro, kilogramo y el segundo.</a:t>
            </a:r>
          </a:p>
          <a:p>
            <a:endParaRPr lang="es-ES" dirty="0"/>
          </a:p>
        </p:txBody>
      </p:sp>
      <p:pic>
        <p:nvPicPr>
          <p:cNvPr id="2050" name="Picture 2" descr="Image result for sistema internacional de med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56" y="5343525"/>
            <a:ext cx="3019425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5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341" y="0"/>
            <a:ext cx="8534400" cy="1507067"/>
          </a:xfrm>
        </p:spPr>
        <p:txBody>
          <a:bodyPr/>
          <a:lstStyle/>
          <a:p>
            <a:pPr algn="ctr"/>
            <a:r>
              <a:rPr lang="es-E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SISTEMA INTERNACIONAL</a:t>
            </a:r>
            <a:br>
              <a:rPr lang="es-E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E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UNIDADES</a:t>
            </a:r>
            <a:endParaRPr lang="es-E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24412"/>
              </p:ext>
            </p:extLst>
          </p:nvPr>
        </p:nvGraphicFramePr>
        <p:xfrm>
          <a:off x="1663005" y="1507067"/>
          <a:ext cx="8421152" cy="442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40"/>
                <a:gridCol w="2035605"/>
                <a:gridCol w="1826507"/>
              </a:tblGrid>
              <a:tr h="58430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Magnitud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Unidad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Símbolo</a:t>
                      </a:r>
                      <a:endParaRPr lang="es-ES" dirty="0"/>
                    </a:p>
                  </a:txBody>
                  <a:tcPr/>
                </a:tc>
              </a:tr>
              <a:tr h="54849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Longitud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metro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</a:t>
                      </a:r>
                      <a:endParaRPr lang="es-ES" dirty="0"/>
                    </a:p>
                  </a:txBody>
                  <a:tcPr/>
                </a:tc>
              </a:tr>
              <a:tr h="54849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Masa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kilogramo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Kg</a:t>
                      </a:r>
                      <a:endParaRPr lang="es-ES" dirty="0"/>
                    </a:p>
                  </a:txBody>
                  <a:tcPr/>
                </a:tc>
              </a:tr>
              <a:tr h="54849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Intensidad de corriente eléctrica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ampere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</a:t>
                      </a:r>
                      <a:endParaRPr lang="es-ES" dirty="0"/>
                    </a:p>
                  </a:txBody>
                  <a:tcPr/>
                </a:tc>
              </a:tr>
              <a:tr h="54849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Temperatura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Kelvin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K</a:t>
                      </a:r>
                      <a:endParaRPr lang="es-ES" dirty="0"/>
                    </a:p>
                  </a:txBody>
                  <a:tcPr/>
                </a:tc>
              </a:tr>
              <a:tr h="54849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Intensidad luminosa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candela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Cd</a:t>
                      </a:r>
                      <a:endParaRPr lang="es-ES" dirty="0"/>
                    </a:p>
                  </a:txBody>
                  <a:tcPr/>
                </a:tc>
              </a:tr>
              <a:tr h="54849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Tiempo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segundos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</a:t>
                      </a:r>
                      <a:endParaRPr lang="es-ES" dirty="0"/>
                    </a:p>
                  </a:txBody>
                  <a:tcPr/>
                </a:tc>
              </a:tr>
              <a:tr h="54849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Cantidad de sustancia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mol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mol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0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0431" y="231445"/>
            <a:ext cx="8534400" cy="1507067"/>
          </a:xfrm>
        </p:spPr>
        <p:txBody>
          <a:bodyPr/>
          <a:lstStyle/>
          <a:p>
            <a:r>
              <a:rPr lang="es-E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Para ponernos en tema…</a:t>
            </a:r>
            <a:endParaRPr lang="es-E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973" y="647163"/>
            <a:ext cx="10728100" cy="46460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Sabes …¿Qué es un ERROR?. </a:t>
            </a:r>
            <a:r>
              <a:rPr lang="es-E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Buscá</a:t>
            </a:r>
            <a:r>
              <a:rPr lang="es-E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el diccionario o </a:t>
            </a:r>
            <a:r>
              <a:rPr lang="es-E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googlea</a:t>
            </a:r>
            <a:r>
              <a:rPr lang="es-E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una definición del término.</a:t>
            </a:r>
            <a:endParaRPr lang="es-E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63" y="4161230"/>
            <a:ext cx="3249098" cy="1522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0" y="668219"/>
            <a:ext cx="1706451" cy="17064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6022">
            <a:off x="961350" y="3275458"/>
            <a:ext cx="1388685" cy="11811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440808" y="4564984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Luego… estaremos en condiciones de definir lo que es un ERROR DE MEDICIÓN</a:t>
            </a:r>
            <a:endParaRPr lang="es-ES" sz="2400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5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9221" y="160030"/>
            <a:ext cx="8534400" cy="1507067"/>
          </a:xfrm>
        </p:spPr>
        <p:txBody>
          <a:bodyPr/>
          <a:lstStyle/>
          <a:p>
            <a:pPr algn="ctr"/>
            <a:r>
              <a:rPr lang="es-E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ERROR DE MEDICIÓN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7961" y="1667097"/>
            <a:ext cx="9840351" cy="41851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sz="3900" dirty="0"/>
              <a:t>Medir es determinar numéricamente una magnitud comparándola con otra de su misma especie y de valor </a:t>
            </a:r>
            <a:r>
              <a:rPr lang="es-ES" sz="3900" dirty="0" smtClean="0"/>
              <a:t>constante</a:t>
            </a:r>
            <a:r>
              <a:rPr lang="es-ES" sz="3900" dirty="0"/>
              <a:t>.</a:t>
            </a:r>
          </a:p>
          <a:p>
            <a:pPr marL="0" indent="0" algn="just">
              <a:buNone/>
            </a:pPr>
            <a:r>
              <a:rPr lang="es-ES" sz="3900" dirty="0"/>
              <a:t>El </a:t>
            </a:r>
            <a:r>
              <a:rPr lang="es-ES" sz="3900" b="1" dirty="0"/>
              <a:t>valor verdadero </a:t>
            </a:r>
            <a:r>
              <a:rPr lang="es-ES" sz="3900" dirty="0"/>
              <a:t>de una cierta magnitud que se mide es siempre imposible de determinar por las limitaciones tanto del operador como de los instrumentos de medida.</a:t>
            </a:r>
          </a:p>
          <a:p>
            <a:pPr marL="0" indent="0" algn="just">
              <a:buNone/>
            </a:pPr>
            <a:r>
              <a:rPr lang="es-ES" sz="3900" dirty="0"/>
              <a:t>Toda medida va afectada de un </a:t>
            </a:r>
            <a:r>
              <a:rPr lang="es-ES" sz="3900" b="1" dirty="0"/>
              <a:t>error</a:t>
            </a:r>
            <a:r>
              <a:rPr lang="es-ES" sz="3900" dirty="0"/>
              <a:t>, también imposible de determinar, pero cuyo valor podemos acotar dentro de unos márgenes adecuados.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54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933</Words>
  <Application>Microsoft Office PowerPoint</Application>
  <PresentationFormat>Panorámica</PresentationFormat>
  <Paragraphs>95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Sector</vt:lpstr>
      <vt:lpstr>Presentación de PowerPoint</vt:lpstr>
      <vt:lpstr>¿QUÉ ES LA METROLOGÍA? Proviene del griego:</vt:lpstr>
      <vt:lpstr>También tendremos que aprender algunos conceptos relacionados:</vt:lpstr>
      <vt:lpstr>CONTINUANDO…</vt:lpstr>
      <vt:lpstr>VEAMOS UN EJEMPLO:</vt:lpstr>
      <vt:lpstr>TIPOS DE SISTEMAS DE UNIDADES</vt:lpstr>
      <vt:lpstr>SISTEMA INTERNACIONAL UNIDADES</vt:lpstr>
      <vt:lpstr>Para ponernos en tema…</vt:lpstr>
      <vt:lpstr>ERROR DE MEDICIÓN</vt:lpstr>
      <vt:lpstr>TIPOS DE ERRORES</vt:lpstr>
      <vt:lpstr>Las principales causas que producen errores pueden ser:</vt:lpstr>
      <vt:lpstr>ERROR ABSOLUTO </vt:lpstr>
      <vt:lpstr>ERROR RELATIVO</vt:lpstr>
      <vt:lpstr>EJERCITACIÓN: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Full name</cp:lastModifiedBy>
  <cp:revision>19</cp:revision>
  <dcterms:created xsi:type="dcterms:W3CDTF">2020-04-19T13:30:02Z</dcterms:created>
  <dcterms:modified xsi:type="dcterms:W3CDTF">2021-08-04T23:18:30Z</dcterms:modified>
</cp:coreProperties>
</file>