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0" r:id="rId4"/>
    <p:sldId id="257" r:id="rId5"/>
    <p:sldId id="272" r:id="rId6"/>
    <p:sldId id="258" r:id="rId7"/>
    <p:sldId id="261" r:id="rId8"/>
    <p:sldId id="262" r:id="rId9"/>
    <p:sldId id="263" r:id="rId10"/>
    <p:sldId id="264" r:id="rId11"/>
    <p:sldId id="266" r:id="rId12"/>
    <p:sldId id="265" r:id="rId13"/>
    <p:sldId id="259" r:id="rId14"/>
    <p:sldId id="260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F3BEE-5A0D-4055-B44C-5578D42C0A27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23B2-CF29-47FF-A809-9B1B648EDF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08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A23B2-CF29-47FF-A809-9B1B648EDF2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24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088232"/>
          </a:xfrm>
        </p:spPr>
        <p:txBody>
          <a:bodyPr>
            <a:noAutofit/>
          </a:bodyPr>
          <a:lstStyle/>
          <a:p>
            <a: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BIENVENIDOS</a:t>
            </a:r>
            <a:b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endParaRPr lang="es-AR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7668344" cy="1584176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JORNADA</a:t>
            </a:r>
            <a:endParaRPr lang="es-E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“ESI”</a:t>
            </a:r>
          </a:p>
          <a:p>
            <a:endParaRPr lang="es-E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13061" b="15120"/>
          <a:stretch/>
        </p:blipFill>
        <p:spPr>
          <a:xfrm>
            <a:off x="611560" y="756994"/>
            <a:ext cx="3266356" cy="532591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754156"/>
            <a:ext cx="3982938" cy="27363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importante es que</a:t>
            </a:r>
          </a:p>
          <a:p>
            <a:pPr algn="ctr">
              <a:buNone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podamos expresar nuestras emociones</a:t>
            </a:r>
          </a:p>
          <a:p>
            <a:pPr algn="ctr">
              <a:buNone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sentimientos sin miedos o vergüenza.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649689" y="3781330"/>
            <a:ext cx="3990022" cy="23015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Respetar las decisiones</a:t>
            </a:r>
          </a:p>
          <a:p>
            <a:pPr algn="ctr">
              <a:buFont typeface="Arial" pitchFamily="34" charset="0"/>
              <a:buNone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cada uno y aceptar</a:t>
            </a:r>
          </a:p>
          <a:p>
            <a:pPr algn="ctr">
              <a:buFont typeface="Arial" pitchFamily="34" charset="0"/>
              <a:buNone/>
            </a:pP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derecho del otro a decir que NO.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" y="1663314"/>
            <a:ext cx="4886452" cy="3664839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974"/>
            <a:ext cx="9144000" cy="10354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dirty="0" smtClean="0">
                <a:latin typeface="Arial Black" panose="020B0A04020102020204" pitchFamily="34" charset="0"/>
              </a:rPr>
              <a:t>GARANTIZAR LA EQUIDAD DE GÉNERO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52139" y="5660782"/>
            <a:ext cx="3650486" cy="11042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 smtClean="0"/>
              <a:t> MUJERES Y HOMBRES  NIÑAS Y  NIÑOS</a:t>
            </a:r>
            <a:endParaRPr lang="es-MX" sz="2800" dirty="0">
              <a:latin typeface="Arial Black" panose="020B0A040201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839126" y="1396507"/>
            <a:ext cx="3557500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Igualdad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derechos, responsabilidades y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911061" y="4522585"/>
            <a:ext cx="2455748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Recibir el mismo trato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6888813" y="3132161"/>
            <a:ext cx="500244" cy="126328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oblada hacia arriba 9"/>
          <p:cNvSpPr/>
          <p:nvPr/>
        </p:nvSpPr>
        <p:spPr>
          <a:xfrm rot="16200000" flipH="1">
            <a:off x="5529915" y="4793374"/>
            <a:ext cx="838973" cy="2573794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499"/>
            <a:ext cx="8705807" cy="6271845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72808" cy="9361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A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es-A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RESPETAR LA DIVERSIDAD</a:t>
            </a:r>
            <a:r>
              <a:rPr lang="es-A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A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A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83061" y="4749548"/>
            <a:ext cx="3744416" cy="1611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None/>
            </a:pPr>
            <a:r>
              <a:rPr lang="es-MX" dirty="0" smtClean="0">
                <a:latin typeface="Elephant" panose="02020904090505020303" pitchFamily="18" charset="0"/>
              </a:rPr>
              <a:t>Ser solidarios y </a:t>
            </a:r>
          </a:p>
          <a:p>
            <a:pPr marL="514350" indent="-514350" algn="ctr">
              <a:buNone/>
            </a:pPr>
            <a:r>
              <a:rPr lang="es-MX" dirty="0" smtClean="0">
                <a:latin typeface="Elephant" panose="02020904090505020303" pitchFamily="18" charset="0"/>
              </a:rPr>
              <a:t>tolerantes con </a:t>
            </a:r>
            <a:r>
              <a:rPr lang="es-MX" dirty="0">
                <a:latin typeface="Elephant" panose="02020904090505020303" pitchFamily="18" charset="0"/>
              </a:rPr>
              <a:t>los </a:t>
            </a:r>
            <a:endParaRPr lang="es-MX" dirty="0" smtClean="0">
              <a:latin typeface="Elephant" panose="02020904090505020303" pitchFamily="18" charset="0"/>
            </a:endParaRPr>
          </a:p>
          <a:p>
            <a:pPr marL="514350" indent="-514350" algn="ctr">
              <a:buNone/>
            </a:pPr>
            <a:r>
              <a:rPr lang="es-MX" dirty="0" smtClean="0">
                <a:latin typeface="Elephant" panose="02020904090505020303" pitchFamily="18" charset="0"/>
              </a:rPr>
              <a:t>demás</a:t>
            </a:r>
            <a:endParaRPr lang="es-MX" dirty="0">
              <a:latin typeface="Elephant" panose="02020904090505020303" pitchFamily="18" charset="0"/>
            </a:endParaRPr>
          </a:p>
          <a:p>
            <a:pPr marL="514350" indent="-514350" algn="ctr">
              <a:buFont typeface="Arial" pitchFamily="34" charset="0"/>
              <a:buNone/>
            </a:pPr>
            <a:endParaRPr lang="es-AR" dirty="0"/>
          </a:p>
        </p:txBody>
      </p:sp>
      <p:sp>
        <p:nvSpPr>
          <p:cNvPr id="7" name="Flecha izquierda y derecha 6"/>
          <p:cNvSpPr/>
          <p:nvPr/>
        </p:nvSpPr>
        <p:spPr>
          <a:xfrm>
            <a:off x="3662062" y="2475628"/>
            <a:ext cx="2226366" cy="1129816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323528" y="1519316"/>
            <a:ext cx="3301313" cy="27172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Elephant" panose="02020904090505020303" pitchFamily="18" charset="0"/>
              </a:rPr>
              <a:t>RESPETAR LAS </a:t>
            </a:r>
            <a:r>
              <a:rPr lang="es-MX" dirty="0" smtClean="0">
                <a:latin typeface="Elephant" panose="02020904090505020303" pitchFamily="18" charset="0"/>
              </a:rPr>
              <a:t>DIFERENCIAS</a:t>
            </a:r>
            <a:endParaRPr lang="es-MX" dirty="0">
              <a:latin typeface="Elephant" panose="02020904090505020303" pitchFamily="18" charset="0"/>
            </a:endParaRPr>
          </a:p>
        </p:txBody>
      </p:sp>
      <p:sp>
        <p:nvSpPr>
          <p:cNvPr id="10" name="Triángulo isósceles 9"/>
          <p:cNvSpPr/>
          <p:nvPr/>
        </p:nvSpPr>
        <p:spPr>
          <a:xfrm>
            <a:off x="4830113" y="1310632"/>
            <a:ext cx="4103847" cy="4589623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Elephant" panose="02020904090505020303" pitchFamily="18" charset="0"/>
              </a:rPr>
              <a:t>APRENDER       A    NO DISCRIMINAR</a:t>
            </a:r>
            <a:endParaRPr lang="es-MX" sz="1600" dirty="0">
              <a:latin typeface="Elephant" panose="02020904090505020303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480720" cy="5042811"/>
          </a:xfrm>
        </p:spPr>
      </p:pic>
      <p:sp>
        <p:nvSpPr>
          <p:cNvPr id="7" name="Rectángulo 6"/>
          <p:cNvSpPr/>
          <p:nvPr/>
        </p:nvSpPr>
        <p:spPr>
          <a:xfrm>
            <a:off x="1187624" y="332656"/>
            <a:ext cx="6192688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  <a:latin typeface="Elephant" panose="02020904090505020303" pitchFamily="18" charset="0"/>
              </a:rPr>
              <a:t>PODEMOS APRENDER MUCHO CON LAS DIFERENCIAS</a:t>
            </a:r>
            <a:endParaRPr lang="es-MX" sz="2400" dirty="0" smtClean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endParaRPr lang="es-MX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5" y="2537293"/>
            <a:ext cx="4725173" cy="326982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38450"/>
            <a:ext cx="7128791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200" dirty="0" smtClean="0">
                <a:latin typeface="Elephant" panose="02020904090505020303" pitchFamily="18" charset="0"/>
              </a:rPr>
              <a:t>PRACTICAR LOS DERECHOS </a:t>
            </a:r>
            <a:endParaRPr lang="es-AR" sz="3200" dirty="0">
              <a:latin typeface="Elephant" panose="020209040905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9193" y="1174554"/>
            <a:ext cx="3816424" cy="15696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MX" sz="2400" dirty="0" smtClean="0"/>
              <a:t>Recibir información </a:t>
            </a:r>
            <a:r>
              <a:rPr lang="es-MX" sz="2400" dirty="0"/>
              <a:t>para poder cuidar su propio cuerpo y asumir conductas </a:t>
            </a:r>
            <a:r>
              <a:rPr lang="es-MX" sz="2400" dirty="0" smtClean="0"/>
              <a:t>responsables.</a:t>
            </a:r>
            <a:endParaRPr lang="es-AR" sz="2000" dirty="0" smtClean="0">
              <a:latin typeface="Arial Black" pitchFamily="34" charset="0"/>
            </a:endParaRPr>
          </a:p>
          <a:p>
            <a:pPr>
              <a:buNone/>
            </a:pPr>
            <a:endParaRPr lang="es-AR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38342" y="5556861"/>
            <a:ext cx="4248472" cy="11462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MX" sz="2400" dirty="0"/>
              <a:t>V</a:t>
            </a:r>
            <a:r>
              <a:rPr lang="es-MX" sz="2400" dirty="0" smtClean="0"/>
              <a:t>ivir libremente </a:t>
            </a:r>
            <a:r>
              <a:rPr lang="es-MX" sz="2400" dirty="0"/>
              <a:t>sin sufrir ningún tipo de </a:t>
            </a:r>
            <a:r>
              <a:rPr lang="es-MX" sz="2400" dirty="0" smtClean="0"/>
              <a:t>discriminación y violencia.</a:t>
            </a:r>
            <a:endParaRPr lang="es-AR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81946" y="5547568"/>
            <a:ext cx="3816424" cy="11370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MX" sz="2400" dirty="0"/>
              <a:t>E</a:t>
            </a:r>
            <a:r>
              <a:rPr lang="es-MX" sz="2400" dirty="0" smtClean="0"/>
              <a:t>xpresar </a:t>
            </a:r>
            <a:r>
              <a:rPr lang="es-MX" sz="2400" dirty="0"/>
              <a:t>sus emociones y </a:t>
            </a:r>
            <a:r>
              <a:rPr lang="es-MX" sz="2400" dirty="0" smtClean="0"/>
              <a:t>sentimientos. 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4753556" y="1174554"/>
            <a:ext cx="4248472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C</a:t>
            </a:r>
            <a:r>
              <a:rPr lang="es-MX" sz="2400" dirty="0" smtClean="0">
                <a:solidFill>
                  <a:schemeClr val="bg1"/>
                </a:solidFill>
              </a:rPr>
              <a:t>ontar </a:t>
            </a:r>
            <a:r>
              <a:rPr lang="es-MX" sz="2400" dirty="0">
                <a:solidFill>
                  <a:schemeClr val="bg1"/>
                </a:solidFill>
              </a:rPr>
              <a:t>con adultos responsables que puedan acompañarlos y orientarlos en situaciones de maltrato o </a:t>
            </a:r>
            <a:r>
              <a:rPr lang="es-MX" sz="2400" dirty="0" smtClean="0">
                <a:solidFill>
                  <a:schemeClr val="bg1"/>
                </a:solidFill>
              </a:rPr>
              <a:t>abuso.</a:t>
            </a:r>
            <a:endParaRPr lang="es-MX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4300"/>
          <a:stretch/>
        </p:blipFill>
        <p:spPr>
          <a:xfrm>
            <a:off x="179512" y="0"/>
            <a:ext cx="8856984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093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s-AR" dirty="0" smtClean="0">
              <a:latin typeface="Arial Black" pitchFamily="34" charset="0"/>
            </a:endParaRPr>
          </a:p>
          <a:p>
            <a:pPr algn="ctr">
              <a:buNone/>
            </a:pPr>
            <a:endParaRPr lang="es-ES" sz="3600" dirty="0" smtClean="0">
              <a:latin typeface="Arial Black" pitchFamily="34" charset="0"/>
            </a:endParaRPr>
          </a:p>
          <a:p>
            <a:pPr algn="ctr">
              <a:buNone/>
            </a:pPr>
            <a:endParaRPr lang="es-ES" sz="3600" dirty="0" smtClean="0">
              <a:latin typeface="Arial Black" pitchFamily="34" charset="0"/>
            </a:endParaRPr>
          </a:p>
          <a:p>
            <a:pPr algn="ctr">
              <a:buNone/>
            </a:pPr>
            <a:endParaRPr lang="es-AR" sz="36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s-AR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¡MUCHAS GRACIAS!</a:t>
            </a:r>
            <a:endParaRPr lang="es-AR" sz="3600" dirty="0" smtClean="0">
              <a:latin typeface="Arial Black" pitchFamily="34" charset="0"/>
            </a:endParaRPr>
          </a:p>
          <a:p>
            <a:pPr algn="ctr">
              <a:buNone/>
            </a:pPr>
            <a:endParaRPr lang="es-AR" dirty="0" smtClean="0">
              <a:latin typeface="Arial Black" pitchFamily="34" charset="0"/>
            </a:endParaRP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Baskerville Old Face" panose="02020602080505020303" pitchFamily="18" charset="0"/>
              </a:rPr>
              <a:t>Educación Sexual Integral</a:t>
            </a:r>
            <a:endParaRPr lang="es-MX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5" y="1448615"/>
            <a:ext cx="8703009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088232"/>
          </a:xfrm>
        </p:spPr>
        <p:txBody>
          <a:bodyPr>
            <a:noAutofit/>
          </a:bodyPr>
          <a:lstStyle/>
          <a:p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CONSIDERACIONES</a:t>
            </a:r>
            <a:endParaRPr lang="es-A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784976" cy="4248472"/>
          </a:xfrm>
        </p:spPr>
        <p:txBody>
          <a:bodyPr>
            <a:normAutofit fontScale="85000" lnSpcReduction="20000"/>
          </a:bodyPr>
          <a:lstStyle/>
          <a:p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DIÁLOGO – RESPETO  </a:t>
            </a:r>
            <a:endParaRPr lang="es-E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endParaRPr lang="es-ES" sz="8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EMPATÍA</a:t>
            </a:r>
            <a:r>
              <a:rPr lang="es-E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endParaRPr lang="es-E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TRABAJO EN EQUIPO</a:t>
            </a:r>
          </a:p>
          <a:p>
            <a:endParaRPr lang="es-AR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61846" y="26622"/>
            <a:ext cx="4529009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AR" dirty="0" smtClean="0">
                <a:latin typeface="Arial Black" pitchFamily="34" charset="0"/>
              </a:rPr>
              <a:t>¿Qué es ESI</a:t>
            </a:r>
            <a:r>
              <a:rPr lang="es-AR" sz="6000" dirty="0" smtClean="0">
                <a:latin typeface="Arial Black" pitchFamily="34" charset="0"/>
              </a:rPr>
              <a:t>?</a:t>
            </a:r>
            <a:endParaRPr lang="es-AR" sz="6000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568935"/>
            <a:ext cx="3024336" cy="2030523"/>
          </a:xfrm>
          <a:solidFill>
            <a:srgbClr val="92D05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sz="2800" dirty="0" smtClean="0">
                <a:solidFill>
                  <a:srgbClr val="002060"/>
                </a:solidFill>
                <a:latin typeface="Arial Black" pitchFamily="34" charset="0"/>
              </a:rPr>
              <a:t>Asumir valores </a:t>
            </a:r>
            <a:r>
              <a:rPr lang="es-MX" sz="2800" dirty="0">
                <a:solidFill>
                  <a:srgbClr val="002060"/>
                </a:solidFill>
                <a:latin typeface="Arial Black" pitchFamily="34" charset="0"/>
              </a:rPr>
              <a:t>y actitudes responsables </a:t>
            </a:r>
            <a:endParaRPr lang="es-MX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475133" y="1460141"/>
            <a:ext cx="3902433" cy="18968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rgbClr val="002060"/>
                </a:solidFill>
                <a:latin typeface="Arial Black" pitchFamily="34" charset="0"/>
              </a:rPr>
              <a:t>A</a:t>
            </a:r>
            <a:r>
              <a:rPr lang="es-MX" dirty="0" smtClean="0">
                <a:solidFill>
                  <a:srgbClr val="002060"/>
                </a:solidFill>
                <a:latin typeface="Arial Black" pitchFamily="34" charset="0"/>
              </a:rPr>
              <a:t>ctividades </a:t>
            </a:r>
          </a:p>
          <a:p>
            <a:r>
              <a:rPr lang="es-MX" dirty="0" smtClean="0">
                <a:solidFill>
                  <a:srgbClr val="002060"/>
                </a:solidFill>
                <a:latin typeface="Arial Black" pitchFamily="34" charset="0"/>
              </a:rPr>
              <a:t>que se realizan en la escuela 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923928" y="4464970"/>
            <a:ext cx="3240360" cy="20509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dirty="0">
                <a:solidFill>
                  <a:srgbClr val="002060"/>
                </a:solidFill>
                <a:latin typeface="Arial Black" pitchFamily="34" charset="0"/>
              </a:rPr>
              <a:t>C</a:t>
            </a:r>
            <a:r>
              <a:rPr lang="es-MX" sz="4800" dirty="0" smtClean="0">
                <a:solidFill>
                  <a:srgbClr val="002060"/>
                </a:solidFill>
                <a:latin typeface="Arial Black" pitchFamily="34" charset="0"/>
              </a:rPr>
              <a:t>onocer y respetar el derecho a la identidad, la no discriminación y el buen trato.</a:t>
            </a:r>
            <a:r>
              <a:rPr lang="es-AR" sz="4800" dirty="0" smtClean="0"/>
              <a:t> </a:t>
            </a:r>
            <a:endParaRPr lang="es-A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6655649" y="2358736"/>
            <a:ext cx="2370898" cy="1734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rgbClr val="002060"/>
                </a:solidFill>
                <a:latin typeface="Arial Black" pitchFamily="34" charset="0"/>
              </a:rPr>
              <a:t>Conocer su propio cuerpo </a:t>
            </a:r>
          </a:p>
        </p:txBody>
      </p:sp>
      <p:sp>
        <p:nvSpPr>
          <p:cNvPr id="10" name="Flecha curvada hacia abajo 9"/>
          <p:cNvSpPr/>
          <p:nvPr/>
        </p:nvSpPr>
        <p:spPr>
          <a:xfrm rot="1763462">
            <a:off x="6427499" y="1369065"/>
            <a:ext cx="1732775" cy="657928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Flecha curvada hacia la izquierda 10"/>
          <p:cNvSpPr/>
          <p:nvPr/>
        </p:nvSpPr>
        <p:spPr>
          <a:xfrm rot="902433">
            <a:off x="7382936" y="4157457"/>
            <a:ext cx="916321" cy="1800200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Flecha curvada hacia la derecha 11"/>
          <p:cNvSpPr/>
          <p:nvPr/>
        </p:nvSpPr>
        <p:spPr>
          <a:xfrm rot="1851072">
            <a:off x="1084872" y="1558145"/>
            <a:ext cx="929102" cy="1981970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Flecha curvada hacia la derecha 12"/>
          <p:cNvSpPr/>
          <p:nvPr/>
        </p:nvSpPr>
        <p:spPr>
          <a:xfrm rot="17353788">
            <a:off x="2529741" y="5263327"/>
            <a:ext cx="720080" cy="2016224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3"/>
          <a:stretch/>
        </p:blipFill>
        <p:spPr>
          <a:xfrm>
            <a:off x="29810" y="0"/>
            <a:ext cx="9104173" cy="7245424"/>
          </a:xfrm>
        </p:spPr>
      </p:pic>
    </p:spTree>
    <p:extLst>
      <p:ext uri="{BB962C8B-B14F-4D97-AF65-F5344CB8AC3E}">
        <p14:creationId xmlns:p14="http://schemas.microsoft.com/office/powerpoint/2010/main" val="247016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gradFill flip="none" rotWithShape="1">
            <a:gsLst>
              <a:gs pos="42000">
                <a:schemeClr val="accent6">
                  <a:lumMod val="5000"/>
                  <a:lumOff val="9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53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doni MT Black" panose="02070A03080606020203" pitchFamily="18" charset="0"/>
              </a:rPr>
              <a:t>APRENDER</a:t>
            </a:r>
            <a:r>
              <a:rPr lang="es-ES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br>
              <a:rPr lang="es-ES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</a:t>
            </a:r>
            <a:r>
              <a:rPr lang="es-E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ejes conceptuales</a:t>
            </a:r>
            <a:endParaRPr lang="es-AR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iños y niñas sosteniendo carteles — Vector d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" y="2852936"/>
            <a:ext cx="8974632" cy="38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1356" y="1972911"/>
            <a:ext cx="5904656" cy="815001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Cuidar el c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uerpo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y la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salud</a:t>
            </a:r>
            <a:endParaRPr lang="es-MX" dirty="0">
              <a:latin typeface="Bodoni MT Black" panose="02070A03080606020203" pitchFamily="18" charset="0"/>
            </a:endParaRPr>
          </a:p>
          <a:p>
            <a:pPr>
              <a:buNone/>
            </a:pPr>
            <a:endParaRPr lang="es-AR" dirty="0"/>
          </a:p>
        </p:txBody>
      </p:sp>
      <p:sp>
        <p:nvSpPr>
          <p:cNvPr id="4" name="3 Flecha derecha"/>
          <p:cNvSpPr/>
          <p:nvPr/>
        </p:nvSpPr>
        <p:spPr>
          <a:xfrm rot="1427061">
            <a:off x="3524730" y="1010186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520" y="5157192"/>
            <a:ext cx="1800200" cy="136815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VALORAR </a:t>
            </a:r>
          </a:p>
          <a:p>
            <a:pPr algn="ctr">
              <a:buFont typeface="Arial" pitchFamily="34" charset="0"/>
              <a:buNone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LA</a:t>
            </a:r>
          </a:p>
          <a:p>
            <a:pPr algn="ctr">
              <a:buFont typeface="Arial" pitchFamily="34" charset="0"/>
              <a:buNone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AFECTIVIDAD</a:t>
            </a:r>
            <a:endParaRPr lang="es-MX" dirty="0" smtClean="0">
              <a:latin typeface="Bodoni MT Black" panose="02070A03080606020203" pitchFamily="18" charset="0"/>
            </a:endParaRPr>
          </a:p>
          <a:p>
            <a:pPr>
              <a:buFont typeface="Arial" pitchFamily="34" charset="0"/>
              <a:buNone/>
            </a:pPr>
            <a:endParaRPr lang="es-AR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411760" y="5157192"/>
            <a:ext cx="1800200" cy="136815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GARANTIZAR</a:t>
            </a:r>
          </a:p>
          <a:p>
            <a:pPr algn="just">
              <a:buFont typeface="Arial" pitchFamily="34" charset="0"/>
              <a:buNone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EQUIDAD   </a:t>
            </a:r>
          </a:p>
          <a:p>
            <a:pPr algn="just">
              <a:buFont typeface="Arial" pitchFamily="34" charset="0"/>
              <a:buNone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     DE</a:t>
            </a:r>
          </a:p>
          <a:p>
            <a:pPr algn="just">
              <a:buFont typeface="Arial" pitchFamily="34" charset="0"/>
              <a:buNone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 GÉNERO </a:t>
            </a:r>
          </a:p>
          <a:p>
            <a:pPr>
              <a:buFont typeface="Arial" pitchFamily="34" charset="0"/>
              <a:buNone/>
            </a:pPr>
            <a:endParaRPr lang="es-AR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598774" y="5157192"/>
            <a:ext cx="1800200" cy="136815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  <a:p>
            <a:pPr>
              <a:buFont typeface="Arial" pitchFamily="34" charset="0"/>
              <a:buNone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RESPETAR     </a:t>
            </a:r>
          </a:p>
          <a:p>
            <a:pPr>
              <a:buFont typeface="Arial" pitchFamily="34" charset="0"/>
              <a:buNone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     LA </a:t>
            </a:r>
          </a:p>
          <a:p>
            <a:pPr algn="ctr">
              <a:buFont typeface="Arial" pitchFamily="34" charset="0"/>
              <a:buNone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DIVERSIDAD</a:t>
            </a:r>
          </a:p>
          <a:p>
            <a:pPr algn="ctr">
              <a:buFont typeface="Arial" pitchFamily="34" charset="0"/>
              <a:buNone/>
            </a:pPr>
            <a:endParaRPr lang="es-MX" dirty="0" smtClean="0">
              <a:latin typeface="Bodoni MT Black" panose="02070A03080606020203" pitchFamily="18" charset="0"/>
            </a:endParaRPr>
          </a:p>
          <a:p>
            <a:pPr>
              <a:buFont typeface="Arial" pitchFamily="34" charset="0"/>
              <a:buNone/>
            </a:pPr>
            <a:endParaRPr lang="es-AR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6785788" y="5183068"/>
            <a:ext cx="1800200" cy="136815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  <a:p>
            <a:pPr>
              <a:buFont typeface="Arial" pitchFamily="34" charset="0"/>
              <a:buNone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PRACTICAR   </a:t>
            </a:r>
          </a:p>
          <a:p>
            <a:pPr>
              <a:buFont typeface="Arial" pitchFamily="34" charset="0"/>
              <a:buNone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     LOS</a:t>
            </a:r>
          </a:p>
          <a:p>
            <a:pPr>
              <a:buFont typeface="Arial" pitchFamily="34" charset="0"/>
              <a:buNone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DERECHOS</a:t>
            </a:r>
            <a:endParaRPr lang="es-MX" sz="3600" dirty="0" smtClean="0">
              <a:latin typeface="Bodoni MT Black" panose="02070A03080606020203" pitchFamily="18" charset="0"/>
            </a:endParaRPr>
          </a:p>
          <a:p>
            <a:pPr>
              <a:buFont typeface="Arial" pitchFamily="34" charset="0"/>
              <a:buNone/>
            </a:pPr>
            <a:endParaRPr lang="es-A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14010" y="1466706"/>
            <a:ext cx="3272181" cy="57175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Higiene corporal</a:t>
            </a:r>
            <a:endParaRPr lang="es-AR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31540" y="260648"/>
            <a:ext cx="8208912" cy="91734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Cuidar el cuerpo y la salud</a:t>
            </a:r>
            <a:endParaRPr lang="es-A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2263180"/>
            <a:ext cx="4427984" cy="3168352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4941168"/>
            <a:ext cx="2470711" cy="118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s-AR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83505" y="5646777"/>
            <a:ext cx="2438726" cy="533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Alimentación 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575578" y="5730935"/>
            <a:ext cx="2281817" cy="4954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MX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Recreación  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2926094"/>
            <a:ext cx="1872209" cy="1754485"/>
          </a:xfrm>
          <a:prstGeom prst="rect">
            <a:avLst/>
          </a:prstGeom>
          <a:gradFill>
            <a:gsLst>
              <a:gs pos="23000">
                <a:srgbClr val="FDE2CC"/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MX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RESPETO</a:t>
            </a:r>
          </a:p>
          <a:p>
            <a:pPr>
              <a:buFont typeface="Arial" pitchFamily="34" charset="0"/>
              <a:buNone/>
            </a:pP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DEL</a:t>
            </a:r>
          </a:p>
          <a:p>
            <a:pPr>
              <a:buFont typeface="Arial" pitchFamily="34" charset="0"/>
              <a:buNone/>
            </a:pP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PROPIO</a:t>
            </a:r>
          </a:p>
          <a:p>
            <a:pPr>
              <a:buFont typeface="Arial" pitchFamily="34" charset="0"/>
              <a:buNone/>
            </a:pPr>
            <a:r>
              <a:rPr lang="es-MX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CUERPO</a:t>
            </a:r>
            <a:endParaRPr lang="es-AR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071305" y="5936018"/>
            <a:ext cx="3090316" cy="5807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MX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Control Médico </a:t>
            </a:r>
            <a:endParaRPr lang="es-AR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7159596" y="2910179"/>
            <a:ext cx="1872209" cy="2113663"/>
          </a:xfrm>
          <a:prstGeom prst="rect">
            <a:avLst/>
          </a:prstGeom>
          <a:gradFill>
            <a:gsLst>
              <a:gs pos="23000">
                <a:srgbClr val="FDE2CC"/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RESPETO</a:t>
            </a:r>
          </a:p>
          <a:p>
            <a:pPr>
              <a:buFont typeface="Arial" pitchFamily="34" charset="0"/>
              <a:buNone/>
            </a:pP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DEL</a:t>
            </a:r>
          </a:p>
          <a:p>
            <a:pPr>
              <a:buFont typeface="Arial" pitchFamily="34" charset="0"/>
              <a:buNone/>
            </a:pPr>
            <a:r>
              <a:rPr lang="es-MX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CUERPO</a:t>
            </a:r>
          </a:p>
          <a:p>
            <a:pPr>
              <a:buFont typeface="Arial" pitchFamily="34" charset="0"/>
              <a:buNone/>
            </a:pP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DEL/</a:t>
            </a:r>
            <a:r>
              <a:rPr lang="es-MX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L</a:t>
            </a: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</a:t>
            </a:r>
          </a:p>
          <a:p>
            <a:pPr>
              <a:buFont typeface="Arial" pitchFamily="34" charset="0"/>
              <a:buNone/>
            </a:pPr>
            <a:r>
              <a:rPr lang="es-MX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MX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OTRO/A</a:t>
            </a:r>
            <a:endParaRPr lang="es-AR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-1" y="1400541"/>
            <a:ext cx="4434947" cy="54874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47" y="1396422"/>
            <a:ext cx="4715369" cy="548740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2520280" cy="648072"/>
          </a:xfrm>
          <a:gradFill flip="none" rotWithShape="1">
            <a:gsLst>
              <a:gs pos="0">
                <a:srgbClr val="00FF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La salud </a:t>
            </a:r>
            <a:r>
              <a:rPr lang="es-MX" dirty="0" smtClean="0"/>
              <a:t>física 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976530" y="322419"/>
            <a:ext cx="2916832" cy="658309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La salud mental </a:t>
            </a: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098092" y="332656"/>
            <a:ext cx="2585260" cy="668545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La salud social </a:t>
            </a:r>
            <a:endParaRPr lang="es-MX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1" y="1180894"/>
            <a:ext cx="6599992" cy="4724409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8173" y="352165"/>
            <a:ext cx="7704856" cy="864096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3600" dirty="0" smtClean="0">
                <a:solidFill>
                  <a:schemeClr val="accent4"/>
                </a:solidFill>
                <a:latin typeface="Bodoni MT Black" panose="02070A03080606020203" pitchFamily="18" charset="0"/>
              </a:rPr>
              <a:t>VALORAR LA AFECTIVIDAD</a:t>
            </a:r>
            <a:endParaRPr lang="es-MX" sz="3600" dirty="0">
              <a:solidFill>
                <a:schemeClr val="accent4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29519" y="1450906"/>
            <a:ext cx="48068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CONFIANZA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999220" y="1507261"/>
            <a:ext cx="498761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DIÁLOGO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-3194" y="4887694"/>
            <a:ext cx="498761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RESPETO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6444208" y="4838073"/>
            <a:ext cx="498761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IGUALDAD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627784" y="5993169"/>
            <a:ext cx="498761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SOLIDARIDAD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257</Words>
  <Application>Microsoft Office PowerPoint</Application>
  <PresentationFormat>Presentación en pantalla (4:3)</PresentationFormat>
  <Paragraphs>85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Baskerville Old Face</vt:lpstr>
      <vt:lpstr>Bodoni MT Black</vt:lpstr>
      <vt:lpstr>Calibri</vt:lpstr>
      <vt:lpstr>Elephant</vt:lpstr>
      <vt:lpstr>Times New Roman</vt:lpstr>
      <vt:lpstr>Tema de Office</vt:lpstr>
      <vt:lpstr>BIENVENIDOS </vt:lpstr>
      <vt:lpstr>Educación Sexual Integral</vt:lpstr>
      <vt:lpstr>CONSIDERACIONES</vt:lpstr>
      <vt:lpstr>¿Qué es ESI?</vt:lpstr>
      <vt:lpstr>Presentación de PowerPoint</vt:lpstr>
      <vt:lpstr>APRENDER                             5 ejes conceptuales</vt:lpstr>
      <vt:lpstr>Cuidar el cuerpo y la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RESPETAR LA DIVERSIDAD </vt:lpstr>
      <vt:lpstr>Presentación de PowerPoint</vt:lpstr>
      <vt:lpstr>PRACTICAR LOS DERECHOS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7º</dc:title>
  <dc:creator>bangho</dc:creator>
  <cp:lastModifiedBy>Usuario de Windows</cp:lastModifiedBy>
  <cp:revision>46</cp:revision>
  <dcterms:created xsi:type="dcterms:W3CDTF">2017-09-05T19:19:06Z</dcterms:created>
  <dcterms:modified xsi:type="dcterms:W3CDTF">2020-09-02T16:45:57Z</dcterms:modified>
</cp:coreProperties>
</file>