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87" r:id="rId4"/>
    <p:sldId id="277" r:id="rId5"/>
    <p:sldId id="276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642B196-F05D-44E5-8990-CB8AC850AE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Inglés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88BB598-8B46-4743-B0DB-F15B90B834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T.S.T.A </a:t>
            </a:r>
            <a:r>
              <a:rPr lang="es-ES" dirty="0" smtClean="0"/>
              <a:t>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0398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B895F54-D1FC-4897-B249-6C69BE68E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REGLAS DE LA 'S DEL GENITIVO </a:t>
            </a:r>
          </a:p>
        </p:txBody>
      </p:sp>
      <p:graphicFrame>
        <p:nvGraphicFramePr>
          <p:cNvPr id="3" name="2 Tabla">
            <a:extLst>
              <a:ext uri="{FF2B5EF4-FFF2-40B4-BE49-F238E27FC236}">
                <a16:creationId xmlns:a16="http://schemas.microsoft.com/office/drawing/2014/main" xmlns="" id="{81BD0858-B964-4DB3-9A35-B6C511BA98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888408"/>
              </p:ext>
            </p:extLst>
          </p:nvPr>
        </p:nvGraphicFramePr>
        <p:xfrm>
          <a:off x="3204997" y="1542458"/>
          <a:ext cx="5090864" cy="1886542"/>
        </p:xfrm>
        <a:graphic>
          <a:graphicData uri="http://schemas.openxmlformats.org/drawingml/2006/table">
            <a:tbl>
              <a:tblPr/>
              <a:tblGrid>
                <a:gridCol w="50464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865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800" dirty="0">
                          <a:latin typeface="Times New Roman"/>
                          <a:ea typeface="Times New Roman"/>
                        </a:rPr>
                        <a:t>Poseedor</a:t>
                      </a:r>
                      <a:r>
                        <a:rPr lang="es-ES" sz="2800" baseline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s-ES" sz="2800" b="1" baseline="0" dirty="0">
                          <a:latin typeface="Times New Roman"/>
                          <a:ea typeface="Times New Roman"/>
                        </a:rPr>
                        <a:t>+ S´</a:t>
                      </a:r>
                      <a:r>
                        <a:rPr lang="es-ES" sz="2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s-ES" sz="2800" b="1" dirty="0"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s-ES" sz="2800" dirty="0">
                          <a:latin typeface="Times New Roman"/>
                          <a:ea typeface="Times New Roman"/>
                        </a:rPr>
                        <a:t>La cosa poseída</a:t>
                      </a:r>
                      <a:endParaRPr lang="es-AR" sz="2800" dirty="0"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endParaRPr lang="es-ES" sz="3600" dirty="0"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253ACD20-18F7-490D-8741-81A7AAC16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614" y="2876426"/>
            <a:ext cx="8280920" cy="33547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sz="2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ES" sz="20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Cuando el poseedor es solo uno, el orden de la frase es: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ES" sz="2000" b="1" dirty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defTabSz="914400"/>
            <a:r>
              <a:rPr lang="es-ES" sz="3200" b="1" dirty="0" err="1">
                <a:solidFill>
                  <a:prstClr val="black"/>
                </a:solidFill>
                <a:latin typeface="Tw Cen MT"/>
              </a:rPr>
              <a:t>Paul's</a:t>
            </a:r>
            <a:r>
              <a:rPr lang="es-ES" sz="3200" b="1" dirty="0">
                <a:solidFill>
                  <a:prstClr val="black"/>
                </a:solidFill>
                <a:latin typeface="Tw Cen MT"/>
              </a:rPr>
              <a:t> </a:t>
            </a:r>
            <a:r>
              <a:rPr lang="es-ES" sz="3200" b="1" dirty="0" err="1">
                <a:solidFill>
                  <a:prstClr val="black"/>
                </a:solidFill>
                <a:latin typeface="Tw Cen MT"/>
              </a:rPr>
              <a:t>heart</a:t>
            </a:r>
            <a:r>
              <a:rPr lang="es-ES" sz="3200" b="1" dirty="0">
                <a:solidFill>
                  <a:prstClr val="black"/>
                </a:solidFill>
                <a:latin typeface="Tw Cen MT"/>
              </a:rPr>
              <a:t> (</a:t>
            </a:r>
            <a:r>
              <a:rPr lang="es-ES" sz="3200" b="1" i="1" dirty="0">
                <a:solidFill>
                  <a:prstClr val="black"/>
                </a:solidFill>
                <a:latin typeface="Tw Cen MT"/>
              </a:rPr>
              <a:t>El corazón de Pablo</a:t>
            </a:r>
            <a:r>
              <a:rPr lang="es-ES" sz="3200" b="1" dirty="0">
                <a:solidFill>
                  <a:prstClr val="black"/>
                </a:solidFill>
                <a:latin typeface="Tw Cen MT"/>
              </a:rPr>
              <a:t>)</a:t>
            </a:r>
            <a:endParaRPr lang="es-AR" sz="3200" b="1" dirty="0">
              <a:solidFill>
                <a:prstClr val="black"/>
              </a:solidFill>
              <a:latin typeface="Tw Cen MT"/>
            </a:endParaRPr>
          </a:p>
          <a:p>
            <a:pPr lvl="0" defTabSz="914400"/>
            <a:endParaRPr lang="es-ES" sz="2000" dirty="0">
              <a:solidFill>
                <a:prstClr val="black"/>
              </a:solidFill>
              <a:latin typeface="Tw Cen MT"/>
            </a:endParaRPr>
          </a:p>
          <a:p>
            <a:pPr lvl="0" defTabSz="914400">
              <a:buFont typeface="Arial" pitchFamily="34" charset="0"/>
              <a:buChar char="•"/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Cuando el nombre termina en s, se añade otra s</a:t>
            </a:r>
          </a:p>
          <a:p>
            <a:pPr lvl="0" defTabSz="914400"/>
            <a:endParaRPr lang="es-AR" sz="2000" dirty="0">
              <a:solidFill>
                <a:prstClr val="black"/>
              </a:solidFill>
              <a:latin typeface="Tw Cen MT"/>
            </a:endParaRPr>
          </a:p>
          <a:p>
            <a:pPr lvl="0" algn="ctr" defTabSz="914400"/>
            <a:r>
              <a:rPr lang="es-ES" sz="3200" b="1" dirty="0" err="1">
                <a:solidFill>
                  <a:prstClr val="black"/>
                </a:solidFill>
                <a:latin typeface="Tw Cen MT"/>
              </a:rPr>
              <a:t>Charles's</a:t>
            </a:r>
            <a:r>
              <a:rPr lang="es-ES" sz="3200" b="1" dirty="0">
                <a:solidFill>
                  <a:prstClr val="black"/>
                </a:solidFill>
                <a:latin typeface="Tw Cen MT"/>
              </a:rPr>
              <a:t> </a:t>
            </a:r>
            <a:r>
              <a:rPr lang="es-ES" sz="3200" b="1" dirty="0" err="1">
                <a:solidFill>
                  <a:prstClr val="black"/>
                </a:solidFill>
                <a:latin typeface="Tw Cen MT"/>
              </a:rPr>
              <a:t>bicycle</a:t>
            </a:r>
            <a:r>
              <a:rPr lang="es-ES" sz="3200" b="1" dirty="0">
                <a:solidFill>
                  <a:prstClr val="black"/>
                </a:solidFill>
                <a:latin typeface="Tw Cen MT"/>
              </a:rPr>
              <a:t> (</a:t>
            </a:r>
            <a:r>
              <a:rPr lang="es-ES" sz="3200" b="1" i="1" dirty="0">
                <a:solidFill>
                  <a:prstClr val="black"/>
                </a:solidFill>
                <a:latin typeface="Tw Cen MT"/>
              </a:rPr>
              <a:t>La bicicleta de Carlos</a:t>
            </a:r>
            <a:r>
              <a:rPr lang="es-ES" sz="3200" b="1" dirty="0">
                <a:solidFill>
                  <a:prstClr val="black"/>
                </a:solidFill>
                <a:latin typeface="Tw Cen MT"/>
              </a:rPr>
              <a:t>)</a:t>
            </a:r>
            <a:endParaRPr lang="es-AR" sz="3200" b="1" dirty="0">
              <a:solidFill>
                <a:prstClr val="black"/>
              </a:solidFill>
              <a:latin typeface="Tw Cen MT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s-AR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DEFBB9E7-9818-4D89-B8DE-22AAFC4BC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9597" y="3429000"/>
            <a:ext cx="1511939" cy="2249619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xmlns="" id="{ACC7DA06-1791-41EE-9C8F-230E84B00ED4}"/>
              </a:ext>
            </a:extLst>
          </p:cNvPr>
          <p:cNvSpPr/>
          <p:nvPr/>
        </p:nvSpPr>
        <p:spPr>
          <a:xfrm>
            <a:off x="4850296" y="2160104"/>
            <a:ext cx="357808" cy="716322"/>
          </a:xfrm>
          <a:prstGeom prst="ellipse">
            <a:avLst/>
          </a:prstGeom>
          <a:noFill/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xmlns="" id="{386405D6-3F13-4629-804A-516EC23D98AA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5208104" y="2157332"/>
            <a:ext cx="2610679" cy="108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ABA0A51B-5F70-422A-A960-67C4A9129564}"/>
              </a:ext>
            </a:extLst>
          </p:cNvPr>
          <p:cNvSpPr txBox="1"/>
          <p:nvPr/>
        </p:nvSpPr>
        <p:spPr>
          <a:xfrm>
            <a:off x="7818783" y="1834166"/>
            <a:ext cx="278146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La comita que lleva la S se llama apóstrofo</a:t>
            </a:r>
          </a:p>
        </p:txBody>
      </p:sp>
    </p:spTree>
    <p:extLst>
      <p:ext uri="{BB962C8B-B14F-4D97-AF65-F5344CB8AC3E}">
        <p14:creationId xmlns:p14="http://schemas.microsoft.com/office/powerpoint/2010/main" val="3911378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E5DEED2-28D1-4B3C-A039-0B25E2776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prstClr val="white"/>
                </a:solidFill>
              </a:rPr>
              <a:t>REGLAS DE LA 'S DEL GENITIVO </a:t>
            </a:r>
            <a:endParaRPr lang="es-E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56A10CC3-E3D6-4604-B248-DA77F1A585C2}"/>
              </a:ext>
            </a:extLst>
          </p:cNvPr>
          <p:cNvSpPr/>
          <p:nvPr/>
        </p:nvSpPr>
        <p:spPr>
          <a:xfrm>
            <a:off x="351182" y="2188615"/>
            <a:ext cx="10860157" cy="3174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 los poseedores son varios, el orden de la frase es:</a:t>
            </a:r>
            <a:endParaRPr lang="es-AR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914400">
              <a:lnSpc>
                <a:spcPct val="150000"/>
              </a:lnSpc>
            </a:pPr>
            <a:r>
              <a:rPr lang="es-ES" sz="2800" b="1" dirty="0" err="1">
                <a:solidFill>
                  <a:prstClr val="black"/>
                </a:solidFill>
                <a:latin typeface="Tw Cen MT"/>
              </a:rPr>
              <a:t>My</a:t>
            </a:r>
            <a:r>
              <a:rPr lang="es-ES" sz="2800" b="1" dirty="0">
                <a:solidFill>
                  <a:prstClr val="black"/>
                </a:solidFill>
                <a:latin typeface="Tw Cen MT"/>
              </a:rPr>
              <a:t> </a:t>
            </a:r>
            <a:r>
              <a:rPr lang="es-ES" sz="2800" b="1" dirty="0" err="1">
                <a:solidFill>
                  <a:prstClr val="black"/>
                </a:solidFill>
                <a:latin typeface="Tw Cen MT"/>
              </a:rPr>
              <a:t>brothers</a:t>
            </a:r>
            <a:r>
              <a:rPr lang="es-ES" sz="2800" b="1" dirty="0">
                <a:solidFill>
                  <a:prstClr val="black"/>
                </a:solidFill>
                <a:latin typeface="Tw Cen MT"/>
              </a:rPr>
              <a:t>' </a:t>
            </a:r>
            <a:r>
              <a:rPr lang="es-ES" sz="2800" b="1" dirty="0" err="1">
                <a:solidFill>
                  <a:prstClr val="black"/>
                </a:solidFill>
                <a:latin typeface="Tw Cen MT"/>
              </a:rPr>
              <a:t>clock</a:t>
            </a:r>
            <a:r>
              <a:rPr lang="es-ES" sz="2800" b="1" dirty="0">
                <a:solidFill>
                  <a:prstClr val="black"/>
                </a:solidFill>
                <a:latin typeface="Tw Cen MT"/>
              </a:rPr>
              <a:t> (</a:t>
            </a:r>
            <a:r>
              <a:rPr lang="es-ES" sz="2800" b="1" i="1" dirty="0">
                <a:solidFill>
                  <a:prstClr val="black"/>
                </a:solidFill>
                <a:latin typeface="Tw Cen MT"/>
              </a:rPr>
              <a:t>El reloj de mis hermanos</a:t>
            </a:r>
            <a:r>
              <a:rPr lang="es-ES" sz="2800" b="1" dirty="0">
                <a:solidFill>
                  <a:prstClr val="black"/>
                </a:solidFill>
                <a:latin typeface="Tw Cen MT"/>
              </a:rPr>
              <a:t>)</a:t>
            </a:r>
          </a:p>
          <a:p>
            <a:pPr marL="342900" indent="-342900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(Cuando el nombre en plural no termina en s se aplica la misma norma que para un solo poseedor):</a:t>
            </a:r>
          </a:p>
          <a:p>
            <a:pPr algn="ctr" defTabSz="914400">
              <a:lnSpc>
                <a:spcPct val="150000"/>
              </a:lnSpc>
            </a:pPr>
            <a:r>
              <a:rPr lang="es-ES" sz="2800" b="1" dirty="0" err="1">
                <a:solidFill>
                  <a:prstClr val="black"/>
                </a:solidFill>
                <a:latin typeface="Tw Cen MT"/>
              </a:rPr>
              <a:t>The</a:t>
            </a:r>
            <a:r>
              <a:rPr lang="es-ES" sz="2800" b="1" dirty="0">
                <a:solidFill>
                  <a:prstClr val="black"/>
                </a:solidFill>
                <a:latin typeface="Tw Cen MT"/>
              </a:rPr>
              <a:t> </a:t>
            </a:r>
            <a:r>
              <a:rPr lang="es-ES" sz="2800" b="1" dirty="0" err="1">
                <a:solidFill>
                  <a:prstClr val="black"/>
                </a:solidFill>
                <a:latin typeface="Tw Cen MT"/>
              </a:rPr>
              <a:t>women's</a:t>
            </a:r>
            <a:r>
              <a:rPr lang="es-ES" sz="2800" b="1" dirty="0">
                <a:solidFill>
                  <a:prstClr val="black"/>
                </a:solidFill>
                <a:latin typeface="Tw Cen MT"/>
              </a:rPr>
              <a:t> </a:t>
            </a:r>
            <a:r>
              <a:rPr lang="es-ES" sz="2800" b="1" dirty="0" err="1">
                <a:solidFill>
                  <a:prstClr val="black"/>
                </a:solidFill>
                <a:latin typeface="Tw Cen MT"/>
              </a:rPr>
              <a:t>books</a:t>
            </a:r>
            <a:r>
              <a:rPr lang="es-ES" sz="2800" b="1" dirty="0">
                <a:solidFill>
                  <a:prstClr val="black"/>
                </a:solidFill>
                <a:latin typeface="Tw Cen MT"/>
              </a:rPr>
              <a:t> (</a:t>
            </a:r>
            <a:r>
              <a:rPr lang="es-ES" sz="2800" b="1" i="1" dirty="0">
                <a:solidFill>
                  <a:prstClr val="black"/>
                </a:solidFill>
                <a:latin typeface="Tw Cen MT"/>
              </a:rPr>
              <a:t>Los libros de las mujeres</a:t>
            </a:r>
            <a:r>
              <a:rPr lang="es-ES" sz="2800" b="1" dirty="0">
                <a:solidFill>
                  <a:prstClr val="black"/>
                </a:solidFill>
                <a:latin typeface="Tw Cen MT"/>
              </a:rPr>
              <a:t>)</a:t>
            </a:r>
            <a:endParaRPr lang="es-AR" sz="2800" b="1" dirty="0">
              <a:solidFill>
                <a:prstClr val="black"/>
              </a:solidFill>
              <a:latin typeface="Tw Cen MT"/>
            </a:endParaRPr>
          </a:p>
          <a:p>
            <a:pPr marL="342900" lvl="0" indent="-342900" defTabSz="9144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AR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858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0D8724-F7EF-4D75-A656-CF82780F5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w Cen MT"/>
              </a:rPr>
              <a:t>Los demostrativos</a:t>
            </a:r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74B56A98-0295-406D-8C8A-7650A36A2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629" y="2231241"/>
            <a:ext cx="8004742" cy="646232"/>
          </a:xfrm>
          <a:prstGeom prst="rect">
            <a:avLst/>
          </a:prstGeom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04770E1-2DB7-47B1-9E98-9243786BA017}"/>
              </a:ext>
            </a:extLst>
          </p:cNvPr>
          <p:cNvSpPr txBox="1">
            <a:spLocks noChangeArrowheads="1"/>
          </p:cNvSpPr>
          <p:nvPr/>
        </p:nvSpPr>
        <p:spPr>
          <a:xfrm>
            <a:off x="1372451" y="2959426"/>
            <a:ext cx="8229600" cy="3097213"/>
          </a:xfrm>
          <a:prstGeom prst="rect">
            <a:avLst/>
          </a:prstGeom>
          <a:noFill/>
        </p:spPr>
        <p:txBody>
          <a:bodyPr/>
          <a:lstStyle/>
          <a:p>
            <a:pPr marL="320040" indent="-320040" defTabSz="914400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endParaRPr lang="es-ES" sz="2000" i="1" u="sng" dirty="0">
              <a:solidFill>
                <a:prstClr val="black"/>
              </a:solidFill>
              <a:latin typeface="Tw Cen MT"/>
            </a:endParaRPr>
          </a:p>
          <a:p>
            <a:pPr marL="320040" indent="-320040" defTabSz="914400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r>
              <a:rPr lang="es-ES" sz="2000" i="1" dirty="0">
                <a:solidFill>
                  <a:prstClr val="black"/>
                </a:solidFill>
                <a:latin typeface="Tw Cen MT"/>
              </a:rPr>
              <a:t>     </a:t>
            </a:r>
          </a:p>
          <a:p>
            <a:pPr marL="320040" indent="-320040" defTabSz="914400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r>
              <a:rPr lang="es-ES" sz="2000" i="1" dirty="0">
                <a:solidFill>
                  <a:prstClr val="black"/>
                </a:solidFill>
                <a:latin typeface="Tw Cen MT"/>
              </a:rPr>
              <a:t>         </a:t>
            </a:r>
            <a:endParaRPr lang="es-ES" sz="2800" i="1" dirty="0">
              <a:solidFill>
                <a:prstClr val="black"/>
              </a:solidFill>
              <a:latin typeface="Tw Cen MT"/>
            </a:endParaRPr>
          </a:p>
          <a:p>
            <a:pPr marL="320040" indent="-320040" defTabSz="914400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endParaRPr lang="es-ES" sz="2000" i="1" dirty="0">
              <a:solidFill>
                <a:prstClr val="black"/>
              </a:solidFill>
              <a:latin typeface="Tw Cen MT"/>
            </a:endParaRPr>
          </a:p>
          <a:p>
            <a:pPr marL="320040" indent="-320040" defTabSz="914400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endParaRPr lang="es-ES" sz="2000" i="1" dirty="0">
              <a:solidFill>
                <a:prstClr val="black"/>
              </a:solidFill>
              <a:latin typeface="Tw Cen MT"/>
            </a:endParaRPr>
          </a:p>
          <a:p>
            <a:pPr marL="320040" indent="-320040" defTabSz="914400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r>
              <a:rPr lang="es-ES" sz="2000" i="1" dirty="0">
                <a:solidFill>
                  <a:prstClr val="black"/>
                </a:solidFill>
                <a:latin typeface="Tw Cen MT"/>
              </a:rPr>
              <a:t>         </a:t>
            </a:r>
            <a:endParaRPr lang="es-ES" sz="2800" i="1" dirty="0">
              <a:solidFill>
                <a:prstClr val="black"/>
              </a:solidFill>
              <a:latin typeface="Tw Cen MT"/>
            </a:endParaRPr>
          </a:p>
          <a:p>
            <a:pPr marL="320040" indent="-320040" defTabSz="914400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endParaRPr lang="es-ES" sz="2000" i="1" dirty="0">
              <a:solidFill>
                <a:prstClr val="black"/>
              </a:solidFill>
              <a:latin typeface="Tw Cen MT"/>
            </a:endParaRP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xmlns="" id="{E10FD7E1-DBEB-4BF7-8201-E155DA8BD3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533670"/>
              </p:ext>
            </p:extLst>
          </p:nvPr>
        </p:nvGraphicFramePr>
        <p:xfrm>
          <a:off x="2064583" y="3121192"/>
          <a:ext cx="8229599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3767">
                  <a:extLst>
                    <a:ext uri="{9D8B030D-6E8A-4147-A177-3AD203B41FA5}">
                      <a16:colId xmlns:a16="http://schemas.microsoft.com/office/drawing/2014/main" xmlns="" val="656280697"/>
                    </a:ext>
                  </a:extLst>
                </a:gridCol>
                <a:gridCol w="2867330">
                  <a:extLst>
                    <a:ext uri="{9D8B030D-6E8A-4147-A177-3AD203B41FA5}">
                      <a16:colId xmlns:a16="http://schemas.microsoft.com/office/drawing/2014/main" xmlns="" val="3412828973"/>
                    </a:ext>
                  </a:extLst>
                </a:gridCol>
                <a:gridCol w="2058502">
                  <a:extLst>
                    <a:ext uri="{9D8B030D-6E8A-4147-A177-3AD203B41FA5}">
                      <a16:colId xmlns:a16="http://schemas.microsoft.com/office/drawing/2014/main" xmlns="" val="4791353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800" b="1" i="1" u="none" dirty="0">
                          <a:solidFill>
                            <a:prstClr val="black"/>
                          </a:solidFill>
                          <a:latin typeface="Tw Cen MT"/>
                        </a:rPr>
                        <a:t>Singular </a:t>
                      </a:r>
                      <a:endParaRPr lang="es-ES" sz="2800" b="1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b="1" i="1" u="none" dirty="0">
                          <a:solidFill>
                            <a:prstClr val="black"/>
                          </a:solidFill>
                          <a:latin typeface="Tw Cen MT"/>
                        </a:rPr>
                        <a:t>Plural</a:t>
                      </a:r>
                    </a:p>
                    <a:p>
                      <a:pPr algn="ctr"/>
                      <a:endParaRPr lang="es-ES" sz="2800" b="1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i="1" u="none" dirty="0"/>
                        <a:t>Distancia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3383439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s-ES" sz="1800" b="1" i="1" dirty="0" err="1">
                          <a:solidFill>
                            <a:prstClr val="black"/>
                          </a:solidFill>
                          <a:latin typeface="Tw Cen MT"/>
                        </a:rPr>
                        <a:t>This</a:t>
                      </a:r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  </a:t>
                      </a:r>
                    </a:p>
                    <a:p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(</a:t>
                      </a:r>
                      <a:r>
                        <a:rPr lang="es-ES" sz="1800" i="1" dirty="0" err="1">
                          <a:solidFill>
                            <a:prstClr val="black"/>
                          </a:solidFill>
                          <a:latin typeface="Tw Cen MT"/>
                        </a:rPr>
                        <a:t>esto,éste,ésta</a:t>
                      </a:r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)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1" dirty="0" err="1">
                          <a:solidFill>
                            <a:prstClr val="black"/>
                          </a:solidFill>
                          <a:latin typeface="Tw Cen MT"/>
                        </a:rPr>
                        <a:t>These</a:t>
                      </a:r>
                      <a:r>
                        <a:rPr lang="es-ES" sz="1800" b="1" i="1" dirty="0">
                          <a:solidFill>
                            <a:prstClr val="black"/>
                          </a:solidFill>
                          <a:latin typeface="Tw Cen MT"/>
                        </a:rPr>
                        <a:t>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(éstos, éstas)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indican algo cercano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1915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i="1" dirty="0" err="1">
                          <a:solidFill>
                            <a:prstClr val="black"/>
                          </a:solidFill>
                          <a:latin typeface="Tw Cen MT"/>
                        </a:rPr>
                        <a:t>That</a:t>
                      </a:r>
                      <a:endParaRPr lang="es-ES" sz="1800" b="1" i="1" dirty="0">
                        <a:solidFill>
                          <a:prstClr val="black"/>
                        </a:solidFill>
                        <a:latin typeface="Tw Cen MT"/>
                      </a:endParaRPr>
                    </a:p>
                    <a:p>
                      <a:r>
                        <a:rPr lang="es-ES" sz="1800" b="1" i="1" dirty="0">
                          <a:solidFill>
                            <a:prstClr val="black"/>
                          </a:solidFill>
                          <a:latin typeface="Tw Cen MT"/>
                        </a:rPr>
                        <a:t> </a:t>
                      </a:r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(aquél aquello/a, eso, esa)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1" dirty="0" err="1">
                          <a:solidFill>
                            <a:prstClr val="black"/>
                          </a:solidFill>
                          <a:latin typeface="Tw Cen MT"/>
                        </a:rPr>
                        <a:t>Those</a:t>
                      </a:r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(</a:t>
                      </a:r>
                      <a:r>
                        <a:rPr lang="es-ES" sz="1800" i="1" dirty="0" err="1">
                          <a:solidFill>
                            <a:prstClr val="black"/>
                          </a:solidFill>
                          <a:latin typeface="Tw Cen MT"/>
                        </a:rPr>
                        <a:t>aquellos,aquellas</a:t>
                      </a:r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)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i="1" dirty="0">
                          <a:solidFill>
                            <a:prstClr val="black"/>
                          </a:solidFill>
                          <a:latin typeface="Tw Cen MT"/>
                        </a:rPr>
                        <a:t>indican algo lejano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19945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204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4EB516AB-97E2-49C7-AA67-A23288688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496" y="429382"/>
            <a:ext cx="9144000" cy="5964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92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156D564B-80A3-4ABE-BF3D-B0406E01F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486" y="463749"/>
            <a:ext cx="9375667" cy="597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05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B099793-8885-4E03-8A29-73AC9EC68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/>
              </a:rPr>
              <a:t>El verbo ¨BE¨</a:t>
            </a:r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1E4A1293-450E-4F3E-BF05-9BEC9488C0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279" y="2223668"/>
            <a:ext cx="3432345" cy="4133446"/>
          </a:xfrm>
          <a:prstGeom prst="rect">
            <a:avLst/>
          </a:prstGeom>
        </p:spPr>
      </p:pic>
      <p:sp>
        <p:nvSpPr>
          <p:cNvPr id="4" name="3 Rectángulo">
            <a:extLst>
              <a:ext uri="{FF2B5EF4-FFF2-40B4-BE49-F238E27FC236}">
                <a16:creationId xmlns:a16="http://schemas.microsoft.com/office/drawing/2014/main" xmlns="" id="{8F837F2C-8D7E-436C-B64A-FC0251B7AA7E}"/>
              </a:ext>
            </a:extLst>
          </p:cNvPr>
          <p:cNvSpPr/>
          <p:nvPr/>
        </p:nvSpPr>
        <p:spPr>
          <a:xfrm>
            <a:off x="515279" y="1538058"/>
            <a:ext cx="19543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s-ES" sz="2000" b="1" i="1" u="sng" dirty="0">
                <a:latin typeface="Tw Cen MT"/>
              </a:rPr>
              <a:t>Forma Afirmativa:</a:t>
            </a:r>
            <a:endParaRPr lang="es-AR" sz="2000" b="1" dirty="0">
              <a:latin typeface="Tw Cen MT"/>
            </a:endParaRPr>
          </a:p>
        </p:txBody>
      </p:sp>
      <p:graphicFrame>
        <p:nvGraphicFramePr>
          <p:cNvPr id="5" name="Group 78">
            <a:extLst>
              <a:ext uri="{FF2B5EF4-FFF2-40B4-BE49-F238E27FC236}">
                <a16:creationId xmlns:a16="http://schemas.microsoft.com/office/drawing/2014/main" xmlns="" id="{1385F9C6-17DF-44D4-937D-C79223B3DE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5325039"/>
              </p:ext>
            </p:extLst>
          </p:nvPr>
        </p:nvGraphicFramePr>
        <p:xfrm>
          <a:off x="4473352" y="2538612"/>
          <a:ext cx="3771026" cy="3566160"/>
        </p:xfrm>
        <a:graphic>
          <a:graphicData uri="http://schemas.openxmlformats.org/drawingml/2006/table">
            <a:tbl>
              <a:tblPr/>
              <a:tblGrid>
                <a:gridCol w="12584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55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70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861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</a:rPr>
                        <a:t>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</a:t>
                      </a: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58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</a:rPr>
                        <a:t>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58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</a:rPr>
                        <a:t>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3 Rectángulo">
            <a:extLst>
              <a:ext uri="{FF2B5EF4-FFF2-40B4-BE49-F238E27FC236}">
                <a16:creationId xmlns:a16="http://schemas.microsoft.com/office/drawing/2014/main" xmlns="" id="{8923DF19-4C6A-43D9-AF05-A17FC049AFCC}"/>
              </a:ext>
            </a:extLst>
          </p:cNvPr>
          <p:cNvSpPr/>
          <p:nvPr/>
        </p:nvSpPr>
        <p:spPr>
          <a:xfrm>
            <a:off x="4574982" y="1642059"/>
            <a:ext cx="18245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s-ES" sz="2000" b="1" i="1" u="sng" dirty="0">
                <a:latin typeface="Tw Cen MT"/>
              </a:rPr>
              <a:t>Forma Negativa:</a:t>
            </a:r>
            <a:endParaRPr lang="es-AR" sz="2000" b="1" dirty="0">
              <a:latin typeface="Tw Cen MT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DD96E314-4646-416C-8545-3B9841D04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4588" y="2236679"/>
            <a:ext cx="3359187" cy="4170025"/>
          </a:xfrm>
          <a:prstGeom prst="rect">
            <a:avLst/>
          </a:prstGeom>
        </p:spPr>
      </p:pic>
      <p:sp>
        <p:nvSpPr>
          <p:cNvPr id="8" name="3 Rectángulo">
            <a:extLst>
              <a:ext uri="{FF2B5EF4-FFF2-40B4-BE49-F238E27FC236}">
                <a16:creationId xmlns:a16="http://schemas.microsoft.com/office/drawing/2014/main" xmlns="" id="{9B265A30-D4A4-4EBA-BBEC-629935ED842E}"/>
              </a:ext>
            </a:extLst>
          </p:cNvPr>
          <p:cNvSpPr/>
          <p:nvPr/>
        </p:nvSpPr>
        <p:spPr>
          <a:xfrm>
            <a:off x="8469643" y="1686112"/>
            <a:ext cx="2181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s-ES" sz="2000" b="1" i="1" u="sng" dirty="0">
                <a:latin typeface="Tw Cen MT"/>
              </a:rPr>
              <a:t>Forma Interrogativa:</a:t>
            </a:r>
            <a:endParaRPr lang="es-AR" sz="2000" b="1" dirty="0"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86250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Pronombres personales</a:t>
            </a:r>
            <a:endParaRPr lang="en-U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1313"/>
            <a:ext cx="6466975" cy="505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ángulo 3"/>
          <p:cNvSpPr/>
          <p:nvPr/>
        </p:nvSpPr>
        <p:spPr>
          <a:xfrm>
            <a:off x="6466975" y="2136339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>
                <a:latin typeface="source sans pro"/>
              </a:rPr>
              <a:t>Tres cosas que debes saber:</a:t>
            </a:r>
            <a:br>
              <a:rPr lang="es-ES" dirty="0">
                <a:latin typeface="source sans pro"/>
              </a:rPr>
            </a:br>
            <a:endParaRPr lang="es-ES" dirty="0">
              <a:latin typeface="source sans pr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i="1" dirty="0" smtClean="0">
                <a:solidFill>
                  <a:srgbClr val="FFFF00"/>
                </a:solidFill>
                <a:latin typeface="Source Sans Pro"/>
              </a:rPr>
              <a:t>I</a:t>
            </a:r>
            <a:r>
              <a:rPr lang="es-ES" dirty="0" smtClean="0">
                <a:solidFill>
                  <a:srgbClr val="FFFF00"/>
                </a:solidFill>
                <a:latin typeface="Source Sans Pro"/>
              </a:rPr>
              <a:t>/Yo</a:t>
            </a:r>
            <a:r>
              <a:rPr lang="es-ES" dirty="0" smtClean="0">
                <a:latin typeface="Source Sans Pro"/>
              </a:rPr>
              <a:t>, </a:t>
            </a:r>
            <a:r>
              <a:rPr lang="es-ES" dirty="0">
                <a:latin typeface="Source Sans Pro"/>
              </a:rPr>
              <a:t>siempre se escribe en MAYÚSCULA, sin importar </a:t>
            </a:r>
            <a:r>
              <a:rPr lang="es-ES" dirty="0" smtClean="0">
                <a:latin typeface="Source Sans Pro"/>
              </a:rPr>
              <a:t>en </a:t>
            </a:r>
            <a:r>
              <a:rPr lang="es-ES" dirty="0">
                <a:latin typeface="Source Sans Pro"/>
              </a:rPr>
              <a:t>que parte de la oración se encuentre</a:t>
            </a:r>
            <a:r>
              <a:rPr lang="es-ES" dirty="0" smtClean="0">
                <a:latin typeface="Source Sans Pro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latin typeface="Source Sans Pr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b="1" i="1" dirty="0" err="1">
                <a:solidFill>
                  <a:srgbClr val="FFFF00"/>
                </a:solidFill>
                <a:latin typeface="Source Sans Pro"/>
              </a:rPr>
              <a:t>It</a:t>
            </a:r>
            <a:r>
              <a:rPr lang="es-ES" dirty="0">
                <a:solidFill>
                  <a:srgbClr val="FFFF00"/>
                </a:solidFill>
                <a:latin typeface="Source Sans Pro"/>
              </a:rPr>
              <a:t>/Ello</a:t>
            </a:r>
            <a:r>
              <a:rPr lang="es-ES" dirty="0">
                <a:latin typeface="Source Sans Pro"/>
              </a:rPr>
              <a:t>, es un pronombre que se usa para referirse a sujetos que no son seres humanos. Por ejemplo, objetos inanimados. Además, no tiene plural. </a:t>
            </a:r>
            <a:endParaRPr lang="es-ES" dirty="0" smtClean="0">
              <a:latin typeface="Source Sans Pro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latin typeface="Source Sans Pr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ES" b="1" i="1" dirty="0" err="1">
                <a:solidFill>
                  <a:srgbClr val="FFFF00"/>
                </a:solidFill>
                <a:latin typeface="Source Sans Pro"/>
              </a:rPr>
              <a:t>You</a:t>
            </a:r>
            <a:r>
              <a:rPr lang="es-ES" dirty="0">
                <a:latin typeface="Source Sans Pro"/>
              </a:rPr>
              <a:t> traduce tanto tú, como ustedes o vosotros. Se escribe de la misma forma para plural y singular.</a:t>
            </a:r>
            <a:endParaRPr lang="es-ES" b="0" i="0" dirty="0">
              <a:effectLst/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00000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7E4300-28C3-4125-9FE8-FD59018EC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/>
              </a:rPr>
              <a:t>El verbo ¨BE¨ en pasado</a:t>
            </a:r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B4233319-B186-42AC-A343-A20AB02DE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241" y="2329142"/>
            <a:ext cx="3359187" cy="3913971"/>
          </a:xfrm>
          <a:prstGeom prst="rect">
            <a:avLst/>
          </a:prstGeom>
        </p:spPr>
      </p:pic>
      <p:graphicFrame>
        <p:nvGraphicFramePr>
          <p:cNvPr id="4" name="Group 79">
            <a:extLst>
              <a:ext uri="{FF2B5EF4-FFF2-40B4-BE49-F238E27FC236}">
                <a16:creationId xmlns:a16="http://schemas.microsoft.com/office/drawing/2014/main" xmlns="" id="{A21B0807-386C-48F3-837D-6D61E50767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1259313"/>
              </p:ext>
            </p:extLst>
          </p:nvPr>
        </p:nvGraphicFramePr>
        <p:xfrm>
          <a:off x="4076700" y="2503047"/>
          <a:ext cx="3636065" cy="3566160"/>
        </p:xfrm>
        <a:graphic>
          <a:graphicData uri="http://schemas.openxmlformats.org/drawingml/2006/table">
            <a:tbl>
              <a:tblPr/>
              <a:tblGrid>
                <a:gridCol w="12134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05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20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9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Arial" charset="0"/>
                        </a:rPr>
                        <a:t>was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46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she</a:t>
                      </a: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</a:t>
                      </a: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Arial" charset="0"/>
                        </a:rPr>
                        <a:t>was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31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Arial" charset="0"/>
                        </a:rPr>
                        <a:t>were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A982ECDE-E55A-4AF4-B644-73DB5903EE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1574" y="2495614"/>
            <a:ext cx="2999492" cy="391397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B2B6E5E9-0849-421D-A33F-38B5E24D9B88}"/>
              </a:ext>
            </a:extLst>
          </p:cNvPr>
          <p:cNvSpPr txBox="1"/>
          <p:nvPr/>
        </p:nvSpPr>
        <p:spPr>
          <a:xfrm>
            <a:off x="680321" y="1959810"/>
            <a:ext cx="1036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Forma Afirmativa                             Forma Negativa                                     Forma Interrogativa</a:t>
            </a:r>
          </a:p>
        </p:txBody>
      </p:sp>
    </p:spTree>
    <p:extLst>
      <p:ext uri="{BB962C8B-B14F-4D97-AF65-F5344CB8AC3E}">
        <p14:creationId xmlns:p14="http://schemas.microsoft.com/office/powerpoint/2010/main" val="285859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798FA1-73E5-4260-A733-AB145DA3E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THERE BE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133B237A-07FE-486D-B619-7819D60722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662" y="2114606"/>
            <a:ext cx="8218120" cy="101202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88DF199-D012-4255-8B01-E26519F1A7A4}"/>
              </a:ext>
            </a:extLst>
          </p:cNvPr>
          <p:cNvSpPr txBox="1">
            <a:spLocks noChangeArrowheads="1"/>
          </p:cNvSpPr>
          <p:nvPr/>
        </p:nvSpPr>
        <p:spPr>
          <a:xfrm>
            <a:off x="1628461" y="3407070"/>
            <a:ext cx="6779667" cy="2996952"/>
          </a:xfrm>
          <a:prstGeom prst="rect">
            <a:avLst/>
          </a:prstGeom>
        </p:spPr>
        <p:txBody>
          <a:bodyPr/>
          <a:lstStyle/>
          <a:p>
            <a:pPr marL="320040" indent="-320040" defTabSz="91440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r>
              <a:rPr lang="es-ES" sz="2000" b="1" dirty="0">
                <a:solidFill>
                  <a:prstClr val="black"/>
                </a:solidFill>
                <a:latin typeface="Tw Cen MT"/>
              </a:rPr>
              <a:t>There is                          Hay (singular)                                    </a:t>
            </a:r>
          </a:p>
          <a:p>
            <a:pPr marL="320040" indent="-320040" defTabSz="91440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endParaRPr lang="es-ES" sz="2000" b="1" dirty="0">
              <a:solidFill>
                <a:prstClr val="black"/>
              </a:solidFill>
              <a:latin typeface="Tw Cen MT"/>
            </a:endParaRPr>
          </a:p>
          <a:p>
            <a:pPr marL="320040" indent="-320040" defTabSz="91440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r>
              <a:rPr lang="es-ES" sz="2000" b="1" dirty="0">
                <a:solidFill>
                  <a:prstClr val="black"/>
                </a:solidFill>
                <a:latin typeface="Tw Cen MT"/>
              </a:rPr>
              <a:t>Ejemplo: </a:t>
            </a:r>
            <a:r>
              <a:rPr lang="es-ES" sz="2000" b="1" dirty="0" err="1">
                <a:solidFill>
                  <a:prstClr val="black"/>
                </a:solidFill>
                <a:latin typeface="Tw Cen MT"/>
              </a:rPr>
              <a:t>This</a:t>
            </a:r>
            <a:r>
              <a:rPr lang="es-ES" sz="2000" b="1" dirty="0">
                <a:solidFill>
                  <a:prstClr val="black"/>
                </a:solidFill>
                <a:latin typeface="Tw Cen MT"/>
              </a:rPr>
              <a:t> is a </a:t>
            </a:r>
            <a:r>
              <a:rPr lang="es-ES" sz="2000" b="1" dirty="0" err="1">
                <a:solidFill>
                  <a:prstClr val="black"/>
                </a:solidFill>
                <a:latin typeface="Tw Cen MT"/>
              </a:rPr>
              <a:t>coat</a:t>
            </a:r>
            <a:r>
              <a:rPr lang="es-ES" sz="2000" b="1" dirty="0">
                <a:solidFill>
                  <a:prstClr val="black"/>
                </a:solidFill>
                <a:latin typeface="Tw Cen MT"/>
              </a:rPr>
              <a:t>. (Esto es una chaqueta)</a:t>
            </a:r>
          </a:p>
          <a:p>
            <a:pPr marL="320040" indent="-320040" defTabSz="91440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endParaRPr lang="es-ES" sz="2000" b="1" dirty="0">
              <a:solidFill>
                <a:prstClr val="black"/>
              </a:solidFill>
              <a:latin typeface="Tw Cen MT"/>
            </a:endParaRPr>
          </a:p>
          <a:p>
            <a:pPr marL="320040" indent="-320040" defTabSz="91440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r>
              <a:rPr lang="es-ES" sz="2000" b="1" dirty="0">
                <a:solidFill>
                  <a:prstClr val="black"/>
                </a:solidFill>
                <a:latin typeface="Tw Cen MT"/>
              </a:rPr>
              <a:t>There are                        Hay (plural)</a:t>
            </a:r>
          </a:p>
          <a:p>
            <a:pPr marL="320040" indent="-320040" defTabSz="91440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endParaRPr lang="es-ES" sz="2000" b="1" dirty="0">
              <a:solidFill>
                <a:prstClr val="black"/>
              </a:solidFill>
              <a:latin typeface="Tw Cen MT"/>
            </a:endParaRPr>
          </a:p>
          <a:p>
            <a:pPr marL="320040" indent="-320040" defTabSz="91440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r>
              <a:rPr lang="es-ES" sz="2000" b="1" dirty="0">
                <a:solidFill>
                  <a:prstClr val="black"/>
                </a:solidFill>
                <a:latin typeface="Tw Cen MT"/>
              </a:rPr>
              <a:t>Ejemplo: There are </a:t>
            </a:r>
            <a:r>
              <a:rPr lang="es-ES" sz="2000" dirty="0" err="1">
                <a:solidFill>
                  <a:prstClr val="black"/>
                </a:solidFill>
                <a:latin typeface="Tw Cen MT"/>
              </a:rPr>
              <a:t>substance</a:t>
            </a:r>
            <a:r>
              <a:rPr lang="es-ES" sz="2000" b="1" dirty="0" err="1">
                <a:solidFill>
                  <a:prstClr val="black"/>
                </a:solidFill>
                <a:latin typeface="Tw Cen MT"/>
              </a:rPr>
              <a:t>s</a:t>
            </a:r>
            <a:r>
              <a:rPr lang="es-ES" sz="2000" b="1" dirty="0">
                <a:solidFill>
                  <a:prstClr val="black"/>
                </a:solidFill>
                <a:latin typeface="Tw Cen MT"/>
              </a:rPr>
              <a:t>. (Éstas sustancias)</a:t>
            </a:r>
          </a:p>
          <a:p>
            <a:pPr marL="320040" indent="-320040" defTabSz="91440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r>
              <a:rPr lang="es-ES" sz="2000" b="1" dirty="0">
                <a:solidFill>
                  <a:prstClr val="black"/>
                </a:solidFill>
                <a:latin typeface="Tw Cen MT"/>
              </a:rPr>
              <a:t>                                                    </a:t>
            </a:r>
          </a:p>
          <a:p>
            <a:pPr marL="320040" indent="-320040" defTabSz="914400">
              <a:spcBef>
                <a:spcPts val="700"/>
              </a:spcBef>
              <a:buClr>
                <a:srgbClr val="DD8047"/>
              </a:buClr>
              <a:buSzPct val="60000"/>
              <a:buFont typeface="Wingdings" pitchFamily="2" charset="2"/>
              <a:buNone/>
              <a:defRPr/>
            </a:pPr>
            <a:r>
              <a:rPr lang="es-ES" sz="2000" b="1" dirty="0">
                <a:solidFill>
                  <a:prstClr val="black"/>
                </a:solidFill>
                <a:latin typeface="Tw Cen MT"/>
              </a:rPr>
              <a:t>                           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xmlns="" id="{B70182DE-385E-41F1-A12A-E220B225D1FB}"/>
              </a:ext>
            </a:extLst>
          </p:cNvPr>
          <p:cNvSpPr/>
          <p:nvPr/>
        </p:nvSpPr>
        <p:spPr>
          <a:xfrm>
            <a:off x="2756452" y="3631096"/>
            <a:ext cx="1457739" cy="2252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D9C3BD4A-6259-4B0E-B57C-7DED53FAB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6452" y="5152017"/>
            <a:ext cx="1475360" cy="26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354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dor\Documents\tecnicatura\inglés técnico\INGLES.jpg">
            <a:extLst>
              <a:ext uri="{FF2B5EF4-FFF2-40B4-BE49-F238E27FC236}">
                <a16:creationId xmlns:a16="http://schemas.microsoft.com/office/drawing/2014/main" xmlns="" id="{49B84D68-FA9F-4103-BD10-6B10B5D58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4223" y="481608"/>
            <a:ext cx="9144000" cy="4032448"/>
          </a:xfrm>
          <a:prstGeom prst="rect">
            <a:avLst/>
          </a:prstGeom>
          <a:noFill/>
        </p:spPr>
      </p:pic>
      <p:sp>
        <p:nvSpPr>
          <p:cNvPr id="3" name="3 Rectángulo">
            <a:extLst>
              <a:ext uri="{FF2B5EF4-FFF2-40B4-BE49-F238E27FC236}">
                <a16:creationId xmlns:a16="http://schemas.microsoft.com/office/drawing/2014/main" xmlns="" id="{6E8DF8D5-B149-4770-8761-96E3D53DA8E2}"/>
              </a:ext>
            </a:extLst>
          </p:cNvPr>
          <p:cNvSpPr/>
          <p:nvPr/>
        </p:nvSpPr>
        <p:spPr>
          <a:xfrm>
            <a:off x="4178288" y="1175184"/>
            <a:ext cx="11521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s-ES_tradnl" b="1" dirty="0">
                <a:solidFill>
                  <a:prstClr val="black"/>
                </a:solidFill>
                <a:latin typeface="Tw Cen MT"/>
              </a:rPr>
              <a:t>Goggles</a:t>
            </a:r>
            <a:endParaRPr lang="es-AR" b="1" dirty="0">
              <a:solidFill>
                <a:prstClr val="black"/>
              </a:solidFill>
              <a:latin typeface="Tw Cen MT"/>
            </a:endParaRPr>
          </a:p>
        </p:txBody>
      </p:sp>
      <p:sp>
        <p:nvSpPr>
          <p:cNvPr id="4" name="5 Rectángulo">
            <a:extLst>
              <a:ext uri="{FF2B5EF4-FFF2-40B4-BE49-F238E27FC236}">
                <a16:creationId xmlns:a16="http://schemas.microsoft.com/office/drawing/2014/main" xmlns="" id="{808AF974-C17D-431D-8602-CCDF474A7787}"/>
              </a:ext>
            </a:extLst>
          </p:cNvPr>
          <p:cNvSpPr/>
          <p:nvPr/>
        </p:nvSpPr>
        <p:spPr>
          <a:xfrm>
            <a:off x="5330416" y="3941035"/>
            <a:ext cx="1890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>
                <a:solidFill>
                  <a:schemeClr val="bg1"/>
                </a:solidFill>
              </a:rPr>
              <a:t>Bunsen burner </a:t>
            </a:r>
            <a:endParaRPr lang="es-AR" b="1" dirty="0">
              <a:solidFill>
                <a:schemeClr val="bg1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0BAF00E4-16E3-457C-B99E-B611C41161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500" y="2782376"/>
            <a:ext cx="1249788" cy="493819"/>
          </a:xfrm>
          <a:prstGeom prst="rect">
            <a:avLst/>
          </a:prstGeom>
        </p:spPr>
      </p:pic>
      <p:sp>
        <p:nvSpPr>
          <p:cNvPr id="6" name="7 Rectángulo">
            <a:extLst>
              <a:ext uri="{FF2B5EF4-FFF2-40B4-BE49-F238E27FC236}">
                <a16:creationId xmlns:a16="http://schemas.microsoft.com/office/drawing/2014/main" xmlns="" id="{3723A6D5-9468-4948-9B9A-8A189CB78D86}"/>
              </a:ext>
            </a:extLst>
          </p:cNvPr>
          <p:cNvSpPr/>
          <p:nvPr/>
        </p:nvSpPr>
        <p:spPr>
          <a:xfrm>
            <a:off x="7499920" y="296942"/>
            <a:ext cx="954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s-ES_tradnl" b="1" dirty="0">
                <a:solidFill>
                  <a:prstClr val="black"/>
                </a:solidFill>
                <a:latin typeface="Tw Cen MT"/>
              </a:rPr>
              <a:t>Notice</a:t>
            </a:r>
            <a:r>
              <a:rPr lang="es-ES_tradnl" dirty="0">
                <a:solidFill>
                  <a:prstClr val="black"/>
                </a:solidFill>
                <a:latin typeface="Tw Cen MT"/>
              </a:rPr>
              <a:t> </a:t>
            </a:r>
            <a:endParaRPr lang="es-AR" dirty="0">
              <a:solidFill>
                <a:prstClr val="black"/>
              </a:solidFill>
              <a:latin typeface="Tw Cen MT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AEC53B44-1A3A-4282-91F2-A9D0ABD67D88}"/>
              </a:ext>
            </a:extLst>
          </p:cNvPr>
          <p:cNvSpPr txBox="1"/>
          <p:nvPr/>
        </p:nvSpPr>
        <p:spPr>
          <a:xfrm>
            <a:off x="1265582" y="5960893"/>
            <a:ext cx="96608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bg1"/>
                </a:solidFill>
              </a:rPr>
              <a:t>Cuando retomemos las clases presenciales les llevaré la fotocopia del dibujo y vamos a ir explicando cada elemento de laboratorio.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BEC6935D-4050-4D0D-9864-A9FF42524B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415" y="4645334"/>
            <a:ext cx="360997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07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3C947E4-2141-4677-8CF5-44C909FDD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4400" dirty="0" err="1">
                <a:latin typeface="Tw Cen MT"/>
              </a:rPr>
              <a:t>Elements</a:t>
            </a:r>
            <a:r>
              <a:rPr lang="es-AR" sz="4400" dirty="0">
                <a:latin typeface="Tw Cen MT"/>
              </a:rPr>
              <a:t> </a:t>
            </a:r>
            <a:r>
              <a:rPr lang="es-AR" sz="4400" dirty="0" err="1">
                <a:latin typeface="Tw Cen MT"/>
              </a:rPr>
              <a:t>of</a:t>
            </a:r>
            <a:r>
              <a:rPr lang="es-AR" sz="4400" dirty="0">
                <a:latin typeface="Tw Cen MT"/>
              </a:rPr>
              <a:t> </a:t>
            </a:r>
            <a:r>
              <a:rPr lang="es-AR" sz="4400" dirty="0" err="1">
                <a:latin typeface="Tw Cen MT"/>
              </a:rPr>
              <a:t>laboratory</a:t>
            </a:r>
            <a:endParaRPr lang="es-ES" dirty="0"/>
          </a:p>
        </p:txBody>
      </p:sp>
      <p:sp>
        <p:nvSpPr>
          <p:cNvPr id="3" name="2 CuadroTexto">
            <a:extLst>
              <a:ext uri="{FF2B5EF4-FFF2-40B4-BE49-F238E27FC236}">
                <a16:creationId xmlns:a16="http://schemas.microsoft.com/office/drawing/2014/main" xmlns="" id="{BA56AE4C-2BC9-41C1-A260-FD5715DC97AE}"/>
              </a:ext>
            </a:extLst>
          </p:cNvPr>
          <p:cNvSpPr txBox="1"/>
          <p:nvPr/>
        </p:nvSpPr>
        <p:spPr>
          <a:xfrm>
            <a:off x="1689734" y="1834166"/>
            <a:ext cx="8604448" cy="516250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Shell = repisa, estante.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Clamp = soporte universal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Flask = balón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Glass tube = tubo de vidrio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Notice = información como normas 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de segurirad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Rask = gradilla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Jar = frasco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Chemicals =  productos químicos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Bench= mesada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Pipette= pipeta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Taps = grifos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Sink = bacha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Cylinder = probeta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Bunsen burner = mechero de Bunsen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Lab coat = chaqueta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Goggles = antiparras, gafas</a:t>
            </a:r>
          </a:p>
          <a:p>
            <a:pPr defTabSz="914400">
              <a:lnSpc>
                <a:spcPct val="150000"/>
              </a:lnSpc>
            </a:pPr>
            <a:r>
              <a:rPr lang="es-ES_tradnl" sz="2000" b="1" dirty="0">
                <a:latin typeface="Tw Cen MT"/>
              </a:rPr>
              <a:t>Test tube = tubo de ensayo</a:t>
            </a:r>
            <a:endParaRPr lang="es-AR" sz="2000" b="1" dirty="0"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44262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188A2FB-3EC5-4132-A492-F0936C66C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EL GENITIVO</a:t>
            </a:r>
          </a:p>
        </p:txBody>
      </p:sp>
      <p:sp>
        <p:nvSpPr>
          <p:cNvPr id="3" name="6 Rectángulo">
            <a:extLst>
              <a:ext uri="{FF2B5EF4-FFF2-40B4-BE49-F238E27FC236}">
                <a16:creationId xmlns:a16="http://schemas.microsoft.com/office/drawing/2014/main" xmlns="" id="{B6D5A655-0B66-497B-866A-F9035B38ECF3}"/>
              </a:ext>
            </a:extLst>
          </p:cNvPr>
          <p:cNvSpPr/>
          <p:nvPr/>
        </p:nvSpPr>
        <p:spPr>
          <a:xfrm>
            <a:off x="323528" y="4149080"/>
            <a:ext cx="8424936" cy="2343655"/>
          </a:xfrm>
          <a:prstGeom prst="rect">
            <a:avLst/>
          </a:prstGeom>
          <a:solidFill>
            <a:sysClr val="window" lastClr="FFFFFF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En inglés, el genitivo (relación de propiedad o posesión) se forma de dos maneras:</a:t>
            </a:r>
            <a:endParaRPr kumimoji="0" lang="es-AR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</a:endParaRP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1.</a:t>
            </a:r>
            <a:r>
              <a:rPr kumimoji="0" lang="es-E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 Mediante la preposición </a:t>
            </a: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of</a:t>
            </a:r>
            <a:r>
              <a:rPr kumimoji="0" lang="es-E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, (de), que se usa normalmente cuando el poseedor no es una persona:</a:t>
            </a:r>
            <a:endParaRPr kumimoji="0" lang="es-AR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</a:endParaRP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The window of the house (</a:t>
            </a:r>
            <a:r>
              <a:rPr kumimoji="0" lang="es-ES" sz="20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La ventana de la casa</a:t>
            </a:r>
            <a:r>
              <a:rPr kumimoji="0" lang="es-E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)</a:t>
            </a:r>
            <a:endParaRPr kumimoji="0" lang="es-AR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50DF3E55-ED08-4E38-B315-F69ADA2B2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6550" y="2160232"/>
            <a:ext cx="1603387" cy="109737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3ABDC8D6-B6F7-4DE2-99E5-B421A17748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7577" y="3336763"/>
            <a:ext cx="3151905" cy="49381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81E95077-62F4-4FC9-B5F9-E52BEB96D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784" y="1924503"/>
            <a:ext cx="1914310" cy="1859441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ECA75726-2A49-4679-9888-AA9547B67F53}"/>
              </a:ext>
            </a:extLst>
          </p:cNvPr>
          <p:cNvSpPr/>
          <p:nvPr/>
        </p:nvSpPr>
        <p:spPr>
          <a:xfrm>
            <a:off x="5487251" y="3689615"/>
            <a:ext cx="4714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defTabSz="914400"/>
            <a:r>
              <a:rPr lang="es-ES" b="1" dirty="0" err="1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This</a:t>
            </a:r>
            <a:r>
              <a:rPr lang="es-ES" b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s-ES" b="1" dirty="0" err="1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is</a:t>
            </a:r>
            <a:r>
              <a:rPr lang="es-ES" b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s-ES" b="1" dirty="0" err="1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Pepe's</a:t>
            </a:r>
            <a:r>
              <a:rPr lang="es-ES" b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Bar</a:t>
            </a:r>
            <a:r>
              <a:rPr lang="es-ES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/ Este es el Bar de Pepe</a:t>
            </a:r>
            <a:endParaRPr lang="es-AR" dirty="0">
              <a:solidFill>
                <a:prstClr val="black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501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>
            <a:extLst>
              <a:ext uri="{FF2B5EF4-FFF2-40B4-BE49-F238E27FC236}">
                <a16:creationId xmlns:a16="http://schemas.microsoft.com/office/drawing/2014/main" xmlns="" id="{5D946348-23C7-491C-A23F-FA72FD398A2B}"/>
              </a:ext>
            </a:extLst>
          </p:cNvPr>
          <p:cNvSpPr/>
          <p:nvPr/>
        </p:nvSpPr>
        <p:spPr>
          <a:xfrm>
            <a:off x="1546717" y="1045704"/>
            <a:ext cx="8064896" cy="5170646"/>
          </a:xfrm>
          <a:prstGeom prst="rect">
            <a:avLst/>
          </a:prstGeom>
          <a:solidFill>
            <a:sysClr val="window" lastClr="FFFFFF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2.</a:t>
            </a:r>
            <a:r>
              <a:rPr kumimoji="0" lang="es-E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 Cuando el poseedor es una persona, se emplea una forma particular. Al nombre del poseedor, se añade un apóstrofo y una s ('s) y figura en la frase delante del nombre de la cosa poseída:</a:t>
            </a:r>
            <a:endParaRPr kumimoji="0" lang="es-AR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</a:endParaRP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My brother's car (</a:t>
            </a:r>
            <a:r>
              <a:rPr kumimoji="0" lang="es-ES" sz="20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El coche de mi hermano</a:t>
            </a: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)       </a:t>
            </a: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John's dog (</a:t>
            </a:r>
            <a:r>
              <a:rPr kumimoji="0" lang="es-ES" sz="20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El perro de John</a:t>
            </a: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</a:endParaRP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 También se emplea con nombres de animales, nombres de países, ciertas expresiones de tiempo, espacio, distancia, peso, etc.</a:t>
            </a:r>
            <a:endParaRPr kumimoji="0" lang="es-AR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</a:endParaRP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The cat's ears (</a:t>
            </a:r>
            <a:r>
              <a:rPr kumimoji="0" lang="es-ES" sz="20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Las orejas del gato</a:t>
            </a: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)      </a:t>
            </a: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 France's cities (</a:t>
            </a:r>
            <a:r>
              <a:rPr kumimoji="0" lang="es-ES" sz="20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las ciudades de Francia</a:t>
            </a:r>
            <a:r>
              <a:rPr kumimoji="0" lang="es-E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  <a:t>)</a:t>
            </a:r>
            <a:br>
              <a:rPr kumimoji="0" lang="es-E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</a:rPr>
            </a:br>
            <a:endParaRPr kumimoji="0" lang="es-AR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444191004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240</TotalTime>
  <Words>482</Words>
  <Application>Microsoft Office PowerPoint</Application>
  <PresentationFormat>Panorámica</PresentationFormat>
  <Paragraphs>131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Source Sans Pro</vt:lpstr>
      <vt:lpstr>Source Sans Pro</vt:lpstr>
      <vt:lpstr>Times New Roman</vt:lpstr>
      <vt:lpstr>Trebuchet MS</vt:lpstr>
      <vt:lpstr>Tw Cen MT</vt:lpstr>
      <vt:lpstr>Wingdings</vt:lpstr>
      <vt:lpstr>Berlín</vt:lpstr>
      <vt:lpstr>Inglés</vt:lpstr>
      <vt:lpstr>El verbo ¨BE¨</vt:lpstr>
      <vt:lpstr>Pronombres personales</vt:lpstr>
      <vt:lpstr>El verbo ¨BE¨ en pasado</vt:lpstr>
      <vt:lpstr>THERE BE</vt:lpstr>
      <vt:lpstr>Presentación de PowerPoint</vt:lpstr>
      <vt:lpstr>Elements of laboratory</vt:lpstr>
      <vt:lpstr>EL GENITIVO</vt:lpstr>
      <vt:lpstr>Presentación de PowerPoint</vt:lpstr>
      <vt:lpstr>REGLAS DE LA 'S DEL GENITIVO </vt:lpstr>
      <vt:lpstr>REGLAS DE LA 'S DEL GENITIVO </vt:lpstr>
      <vt:lpstr>Los demostrativos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Inglés</dc:title>
  <dc:creator>MaSanz</dc:creator>
  <cp:lastModifiedBy>Full name</cp:lastModifiedBy>
  <cp:revision>34</cp:revision>
  <dcterms:created xsi:type="dcterms:W3CDTF">2020-04-22T12:39:01Z</dcterms:created>
  <dcterms:modified xsi:type="dcterms:W3CDTF">2021-06-13T23:03:17Z</dcterms:modified>
</cp:coreProperties>
</file>