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642B196-F05D-44E5-8990-CB8AC850AE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Inglés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88BB598-8B46-4743-B0DB-F15B90B83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T.S.T.A </a:t>
            </a:r>
            <a:r>
              <a:rPr lang="es-ES" dirty="0" smtClean="0"/>
              <a:t>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03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D55C55B-54CD-48A7-9A68-4F88D182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prstClr val="white"/>
                </a:solidFill>
              </a:rPr>
              <a:t>Componentes de una oración simple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5FD338D7-91EF-4645-BB37-605A05967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697" y="2758382"/>
            <a:ext cx="7364606" cy="134123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8742900D-7411-4CEC-8946-1836C44F37DF}"/>
              </a:ext>
            </a:extLst>
          </p:cNvPr>
          <p:cNvSpPr txBox="1"/>
          <p:nvPr/>
        </p:nvSpPr>
        <p:spPr>
          <a:xfrm>
            <a:off x="1272209" y="2292626"/>
            <a:ext cx="988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Ya vimos los artículos, ahora explicaremos los sustantivos</a:t>
            </a:r>
          </a:p>
        </p:txBody>
      </p:sp>
      <p:sp>
        <p:nvSpPr>
          <p:cNvPr id="5" name="Flecha: curvada hacia la derecha 4">
            <a:extLst>
              <a:ext uri="{FF2B5EF4-FFF2-40B4-BE49-F238E27FC236}">
                <a16:creationId xmlns="" xmlns:a16="http://schemas.microsoft.com/office/drawing/2014/main" id="{52165BD1-6421-4DE7-9ABF-30100442A8D9}"/>
              </a:ext>
            </a:extLst>
          </p:cNvPr>
          <p:cNvSpPr/>
          <p:nvPr/>
        </p:nvSpPr>
        <p:spPr>
          <a:xfrm>
            <a:off x="3267516" y="3588026"/>
            <a:ext cx="1423754" cy="24019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="" xmlns:a16="http://schemas.microsoft.com/office/drawing/2014/main" id="{2D4BE7E3-5285-451A-A5DB-6B3FA0C6EDB6}"/>
              </a:ext>
            </a:extLst>
          </p:cNvPr>
          <p:cNvSpPr/>
          <p:nvPr/>
        </p:nvSpPr>
        <p:spPr>
          <a:xfrm>
            <a:off x="4240696" y="3087757"/>
            <a:ext cx="1423754" cy="715617"/>
          </a:xfrm>
          <a:prstGeom prst="ellipse">
            <a:avLst/>
          </a:prstGeom>
          <a:noFill/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178BFC6-EEE7-482B-BF66-A696B9BECFB7}"/>
              </a:ext>
            </a:extLst>
          </p:cNvPr>
          <p:cNvSpPr txBox="1"/>
          <p:nvPr/>
        </p:nvSpPr>
        <p:spPr>
          <a:xfrm>
            <a:off x="4545496" y="5343652"/>
            <a:ext cx="987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2. Los sustantivos en Inglés.</a:t>
            </a:r>
          </a:p>
        </p:txBody>
      </p:sp>
    </p:spTree>
    <p:extLst>
      <p:ext uri="{BB962C8B-B14F-4D97-AF65-F5344CB8AC3E}">
        <p14:creationId xmlns:p14="http://schemas.microsoft.com/office/powerpoint/2010/main" val="19287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312473E-72BA-49AC-8F17-39B4EDE4B230}"/>
              </a:ext>
            </a:extLst>
          </p:cNvPr>
          <p:cNvSpPr txBox="1">
            <a:spLocks noChangeArrowheads="1"/>
          </p:cNvSpPr>
          <p:nvPr/>
        </p:nvSpPr>
        <p:spPr>
          <a:xfrm>
            <a:off x="139146" y="871330"/>
            <a:ext cx="10250557" cy="820738"/>
          </a:xfrm>
          <a:prstGeom prst="rect">
            <a:avLst/>
          </a:prstGeom>
          <a:solidFill>
            <a:schemeClr val="accent1">
              <a:alpha val="39999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 variantes solamente con respecto </a:t>
            </a:r>
          </a:p>
          <a:p>
            <a:pPr marL="320040" marR="0" lvl="0" indent="-32004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número (plural o singular), carece de género (femenino o masculino).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6A64B448-7CDC-4FD6-8E95-CB770561BFFE}"/>
              </a:ext>
            </a:extLst>
          </p:cNvPr>
          <p:cNvSpPr/>
          <p:nvPr/>
        </p:nvSpPr>
        <p:spPr>
          <a:xfrm>
            <a:off x="144343" y="2163819"/>
            <a:ext cx="1204765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/>
              <a:t>Formas del plural</a:t>
            </a:r>
            <a:r>
              <a:rPr lang="es-ES" b="1" dirty="0"/>
              <a:t>:</a:t>
            </a:r>
          </a:p>
          <a:p>
            <a:endParaRPr lang="es-ES" b="1" dirty="0"/>
          </a:p>
          <a:p>
            <a:endParaRPr lang="es-ES" b="1" dirty="0"/>
          </a:p>
          <a:p>
            <a:pPr marL="342900" indent="-342900">
              <a:buFont typeface="+mj-lt"/>
              <a:buAutoNum type="alphaLcParenR"/>
            </a:pPr>
            <a:r>
              <a:rPr lang="es-ES" sz="2000" b="1" dirty="0">
                <a:solidFill>
                  <a:schemeClr val="bg1"/>
                </a:solidFill>
              </a:rPr>
              <a:t>El plural generalmente se forma por el agregado de una ¨s¨ al final del sustantivo. Por ejemplo:</a:t>
            </a:r>
          </a:p>
          <a:p>
            <a:pPr marL="342900" indent="-342900">
              <a:buFont typeface="+mj-lt"/>
              <a:buAutoNum type="alphaLcParenR"/>
            </a:pPr>
            <a:endParaRPr lang="es-ES" sz="2000" b="1" dirty="0">
              <a:solidFill>
                <a:schemeClr val="bg1"/>
              </a:solidFill>
            </a:endParaRPr>
          </a:p>
          <a:p>
            <a:r>
              <a:rPr lang="es-ES" b="1" dirty="0"/>
              <a:t>                                                    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="" xmlns:a16="http://schemas.microsoft.com/office/drawing/2014/main" id="{BCCC3C3C-6902-4309-B801-C18AC76DC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867364"/>
              </p:ext>
            </p:extLst>
          </p:nvPr>
        </p:nvGraphicFramePr>
        <p:xfrm>
          <a:off x="3182675" y="3979701"/>
          <a:ext cx="5574749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591">
                  <a:extLst>
                    <a:ext uri="{9D8B030D-6E8A-4147-A177-3AD203B41FA5}">
                      <a16:colId xmlns="" xmlns:a16="http://schemas.microsoft.com/office/drawing/2014/main" val="2115667059"/>
                    </a:ext>
                  </a:extLst>
                </a:gridCol>
                <a:gridCol w="1993579">
                  <a:extLst>
                    <a:ext uri="{9D8B030D-6E8A-4147-A177-3AD203B41FA5}">
                      <a16:colId xmlns="" xmlns:a16="http://schemas.microsoft.com/office/drawing/2014/main" val="512589198"/>
                    </a:ext>
                  </a:extLst>
                </a:gridCol>
                <a:gridCol w="1993579">
                  <a:extLst>
                    <a:ext uri="{9D8B030D-6E8A-4147-A177-3AD203B41FA5}">
                      <a16:colId xmlns="" xmlns:a16="http://schemas.microsoft.com/office/drawing/2014/main" val="3987473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Plural (agregamos una ¨s¨ al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Traducción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07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err="1"/>
                        <a:t>Cylinder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/>
                        <a:t>cylinder</a:t>
                      </a:r>
                      <a:r>
                        <a:rPr lang="es-ES" sz="1800" dirty="0" err="1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s-ES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Cilindro/cilindros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478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Day</a:t>
                      </a: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Día/días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8419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9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362A072-22F1-4145-B32F-7F7AD920E13E}"/>
              </a:ext>
            </a:extLst>
          </p:cNvPr>
          <p:cNvSpPr txBox="1"/>
          <p:nvPr/>
        </p:nvSpPr>
        <p:spPr>
          <a:xfrm>
            <a:off x="1073426" y="980661"/>
            <a:ext cx="9356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b. Si el sustantivo en singular termina en: s, </a:t>
            </a:r>
            <a:r>
              <a:rPr lang="es-ES" sz="2400" dirty="0" err="1"/>
              <a:t>ss</a:t>
            </a:r>
            <a:r>
              <a:rPr lang="es-ES" sz="2400" dirty="0"/>
              <a:t>, x, o, ch, </a:t>
            </a:r>
            <a:r>
              <a:rPr lang="es-ES" sz="2400" dirty="0" err="1"/>
              <a:t>zz</a:t>
            </a:r>
            <a:r>
              <a:rPr lang="es-ES" sz="2400" dirty="0"/>
              <a:t>, el plural se formará por el agregado de ¨es¨ al final. Por ejemplo: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="" xmlns:a16="http://schemas.microsoft.com/office/drawing/2014/main" id="{13582020-6FF7-4464-9430-FA3E3A7B7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757013"/>
              </p:ext>
            </p:extLst>
          </p:nvPr>
        </p:nvGraphicFramePr>
        <p:xfrm>
          <a:off x="2446101" y="1811658"/>
          <a:ext cx="6610683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607">
                  <a:extLst>
                    <a:ext uri="{9D8B030D-6E8A-4147-A177-3AD203B41FA5}">
                      <a16:colId xmlns="" xmlns:a16="http://schemas.microsoft.com/office/drawing/2014/main" val="2115667059"/>
                    </a:ext>
                  </a:extLst>
                </a:gridCol>
                <a:gridCol w="2364038">
                  <a:extLst>
                    <a:ext uri="{9D8B030D-6E8A-4147-A177-3AD203B41FA5}">
                      <a16:colId xmlns="" xmlns:a16="http://schemas.microsoft.com/office/drawing/2014/main" val="512589198"/>
                    </a:ext>
                  </a:extLst>
                </a:gridCol>
                <a:gridCol w="2364038">
                  <a:extLst>
                    <a:ext uri="{9D8B030D-6E8A-4147-A177-3AD203B41FA5}">
                      <a16:colId xmlns="" xmlns:a16="http://schemas.microsoft.com/office/drawing/2014/main" val="3987473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Plural (agregamos  ¨es¨ al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Traducción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07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gas</a:t>
                      </a: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Gas/gases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478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class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/>
                        <a:t>class</a:t>
                      </a:r>
                      <a:r>
                        <a:rPr lang="es-ES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Clase/clases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841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                    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r>
                        <a:rPr lang="es-ES" dirty="0"/>
                        <a:t>box</a:t>
                      </a: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Caja/cajas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618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r>
                        <a:rPr lang="es-ES" dirty="0"/>
                        <a:t>cargo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/>
                        <a:t>cargo</a:t>
                      </a:r>
                      <a:r>
                        <a:rPr lang="es-ES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Carga/cargas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4388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/>
                        <a:t>bench</a:t>
                      </a:r>
                      <a:endParaRPr lang="es-ES" dirty="0"/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bench</a:t>
                      </a:r>
                      <a:r>
                        <a:rPr lang="es-ES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Escritorio/escritorios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4611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/>
                        <a:t>buzz</a:t>
                      </a:r>
                      <a:endParaRPr lang="es-ES" dirty="0"/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err="1">
                          <a:solidFill>
                            <a:schemeClr val="bg1"/>
                          </a:solidFill>
                        </a:rPr>
                        <a:t>buzz</a:t>
                      </a:r>
                      <a:r>
                        <a:rPr lang="es-ES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Abeja/abejas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9146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1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8534940C-EA07-4DBD-9FBF-C518F998FF2C}"/>
              </a:ext>
            </a:extLst>
          </p:cNvPr>
          <p:cNvSpPr txBox="1"/>
          <p:nvPr/>
        </p:nvSpPr>
        <p:spPr>
          <a:xfrm>
            <a:off x="649357" y="702365"/>
            <a:ext cx="9700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c. Para formar el plural de los sustantivos terminados en ¨Y¨ precedidos de una consonante, la ¨Y¨ cambia por ¨i¨ y se agrega ¨es¨. Por ejemplo.</a:t>
            </a:r>
          </a:p>
        </p:txBody>
      </p:sp>
      <p:graphicFrame>
        <p:nvGraphicFramePr>
          <p:cNvPr id="4" name="Tabla 5">
            <a:extLst>
              <a:ext uri="{FF2B5EF4-FFF2-40B4-BE49-F238E27FC236}">
                <a16:creationId xmlns="" xmlns:a16="http://schemas.microsoft.com/office/drawing/2014/main" id="{4D25E49B-E27D-4283-9030-CEC6D4F75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37347"/>
              </p:ext>
            </p:extLst>
          </p:nvPr>
        </p:nvGraphicFramePr>
        <p:xfrm>
          <a:off x="3023649" y="2600960"/>
          <a:ext cx="5574749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591">
                  <a:extLst>
                    <a:ext uri="{9D8B030D-6E8A-4147-A177-3AD203B41FA5}">
                      <a16:colId xmlns="" xmlns:a16="http://schemas.microsoft.com/office/drawing/2014/main" val="2115667059"/>
                    </a:ext>
                  </a:extLst>
                </a:gridCol>
                <a:gridCol w="1993579">
                  <a:extLst>
                    <a:ext uri="{9D8B030D-6E8A-4147-A177-3AD203B41FA5}">
                      <a16:colId xmlns="" xmlns:a16="http://schemas.microsoft.com/office/drawing/2014/main" val="512589198"/>
                    </a:ext>
                  </a:extLst>
                </a:gridCol>
                <a:gridCol w="1993579">
                  <a:extLst>
                    <a:ext uri="{9D8B030D-6E8A-4147-A177-3AD203B41FA5}">
                      <a16:colId xmlns="" xmlns:a16="http://schemas.microsoft.com/office/drawing/2014/main" val="3987473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Plural (agregamos ¨es¨)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Traducción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07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s-E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countr</a:t>
                      </a:r>
                      <a:r>
                        <a:rPr kumimoji="0" lang="es-E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ies</a:t>
                      </a:r>
                      <a:endParaRPr lang="es-ES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+mn-lt"/>
                        </a:rPr>
                        <a:t>País/</a:t>
                      </a:r>
                      <a:r>
                        <a:rPr lang="es-ES" sz="2000" dirty="0" err="1">
                          <a:latin typeface="+mn-lt"/>
                        </a:rPr>
                        <a:t>paises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478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latin typeface="+mn-lt"/>
                        </a:rPr>
                        <a:t>sky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solidFill>
                            <a:schemeClr val="bg1"/>
                          </a:solidFill>
                          <a:latin typeface="+mn-lt"/>
                        </a:rPr>
                        <a:t>ski</a:t>
                      </a:r>
                      <a:r>
                        <a:rPr lang="es-ES" sz="2000" dirty="0" err="1">
                          <a:solidFill>
                            <a:srgbClr val="FF0000"/>
                          </a:solidFill>
                          <a:latin typeface="+mn-lt"/>
                        </a:rPr>
                        <a:t>es</a:t>
                      </a:r>
                      <a:endParaRPr lang="es-ES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latin typeface="+mn-lt"/>
                        </a:rPr>
                        <a:t>Cielo/cielos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841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s-E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theory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solidFill>
                            <a:schemeClr val="bg1"/>
                          </a:solidFill>
                          <a:latin typeface="+mn-lt"/>
                        </a:rPr>
                        <a:t>theor</a:t>
                      </a:r>
                      <a:r>
                        <a:rPr lang="es-ES" sz="2000" dirty="0" err="1">
                          <a:solidFill>
                            <a:srgbClr val="FF0000"/>
                          </a:solidFill>
                          <a:latin typeface="+mn-lt"/>
                        </a:rPr>
                        <a:t>ies</a:t>
                      </a:r>
                      <a:endParaRPr lang="es-ES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latin typeface="+mn-lt"/>
                        </a:rPr>
                        <a:t>Teoría/teorías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5601281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663F47F8-21EB-43A6-9AA4-894F38035F7F}"/>
              </a:ext>
            </a:extLst>
          </p:cNvPr>
          <p:cNvSpPr txBox="1"/>
          <p:nvPr/>
        </p:nvSpPr>
        <p:spPr>
          <a:xfrm>
            <a:off x="9568070" y="3013076"/>
            <a:ext cx="24384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Precedido</a:t>
            </a:r>
            <a:r>
              <a:rPr lang="es-ES" dirty="0"/>
              <a:t>: significa que esta antes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91CAF52-0780-4964-AF3B-FA45D7F249DD}"/>
              </a:ext>
            </a:extLst>
          </p:cNvPr>
          <p:cNvSpPr txBox="1"/>
          <p:nvPr/>
        </p:nvSpPr>
        <p:spPr>
          <a:xfrm>
            <a:off x="9729058" y="4131733"/>
            <a:ext cx="24384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Consonaste</a:t>
            </a:r>
            <a:r>
              <a:rPr lang="es-ES" dirty="0">
                <a:solidFill>
                  <a:schemeClr val="bg1"/>
                </a:solidFill>
              </a:rPr>
              <a:t>: son todas las letras del abecedario, excepto las vocales: </a:t>
            </a:r>
            <a:r>
              <a:rPr lang="es-ES" dirty="0" err="1">
                <a:solidFill>
                  <a:schemeClr val="bg1"/>
                </a:solidFill>
              </a:rPr>
              <a:t>a,e,i,o,u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Flecha: hacia abajo 7">
            <a:extLst>
              <a:ext uri="{FF2B5EF4-FFF2-40B4-BE49-F238E27FC236}">
                <a16:creationId xmlns="" xmlns:a16="http://schemas.microsoft.com/office/drawing/2014/main" id="{1AC611A6-EA5D-44DA-A0FF-A4C91D3A8044}"/>
              </a:ext>
            </a:extLst>
          </p:cNvPr>
          <p:cNvSpPr/>
          <p:nvPr/>
        </p:nvSpPr>
        <p:spPr>
          <a:xfrm>
            <a:off x="10707756" y="2519197"/>
            <a:ext cx="530087" cy="328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DD11C2D-89E2-465B-B913-686EEDC0D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673" y="3728445"/>
            <a:ext cx="579170" cy="34750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B9826917-0845-4CD7-87E4-3BE229245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1290675"/>
            <a:ext cx="2438400" cy="11483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3349441-263C-4B38-BFAD-8F5C6342E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57" y="4731897"/>
            <a:ext cx="2524125" cy="18097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E61FAF38-6419-4439-838C-18E316431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4831909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1E7D34A1-C0BA-4B67-A6E4-0A814B5DF4BD}"/>
              </a:ext>
            </a:extLst>
          </p:cNvPr>
          <p:cNvSpPr txBox="1"/>
          <p:nvPr/>
        </p:nvSpPr>
        <p:spPr>
          <a:xfrm>
            <a:off x="649357" y="702365"/>
            <a:ext cx="9700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d. Para formar el plural de los sustantivos terminados en ¨Y¨ precedidos de una VOCAL (A,E,I,O,U), la ¨Y¨ se mantiene y se agrega ¨s¨ al final. Por ejemplo:</a:t>
            </a:r>
          </a:p>
        </p:txBody>
      </p:sp>
      <p:graphicFrame>
        <p:nvGraphicFramePr>
          <p:cNvPr id="4" name="Tabla 5">
            <a:extLst>
              <a:ext uri="{FF2B5EF4-FFF2-40B4-BE49-F238E27FC236}">
                <a16:creationId xmlns="" xmlns:a16="http://schemas.microsoft.com/office/drawing/2014/main" id="{14D56E41-9FC0-4CBF-8CC8-046044649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70741"/>
              </p:ext>
            </p:extLst>
          </p:nvPr>
        </p:nvGraphicFramePr>
        <p:xfrm>
          <a:off x="1420135" y="2600960"/>
          <a:ext cx="7922649" cy="11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231">
                  <a:extLst>
                    <a:ext uri="{9D8B030D-6E8A-4147-A177-3AD203B41FA5}">
                      <a16:colId xmlns="" xmlns:a16="http://schemas.microsoft.com/office/drawing/2014/main" val="2115667059"/>
                    </a:ext>
                  </a:extLst>
                </a:gridCol>
                <a:gridCol w="2833209">
                  <a:extLst>
                    <a:ext uri="{9D8B030D-6E8A-4147-A177-3AD203B41FA5}">
                      <a16:colId xmlns="" xmlns:a16="http://schemas.microsoft.com/office/drawing/2014/main" val="512589198"/>
                    </a:ext>
                  </a:extLst>
                </a:gridCol>
                <a:gridCol w="2833209">
                  <a:extLst>
                    <a:ext uri="{9D8B030D-6E8A-4147-A177-3AD203B41FA5}">
                      <a16:colId xmlns="" xmlns:a16="http://schemas.microsoft.com/office/drawing/2014/main" val="3987473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Plural (agregamos ¨s¨)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Traducción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07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latin typeface="+mn-lt"/>
                        </a:rPr>
                        <a:t>day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solidFill>
                            <a:schemeClr val="bg1"/>
                          </a:solidFill>
                          <a:latin typeface="+mn-lt"/>
                        </a:rPr>
                        <a:t>day</a:t>
                      </a:r>
                      <a:r>
                        <a:rPr lang="es-ES" sz="2000" dirty="0" err="1">
                          <a:solidFill>
                            <a:srgbClr val="FF0000"/>
                          </a:solidFill>
                          <a:latin typeface="+mn-lt"/>
                        </a:rPr>
                        <a:t>s</a:t>
                      </a:r>
                      <a:endParaRPr lang="es-ES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+mn-lt"/>
                        </a:rPr>
                        <a:t>Día/días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478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latin typeface="+mn-lt"/>
                        </a:rPr>
                        <a:t>boy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solidFill>
                            <a:schemeClr val="bg1"/>
                          </a:solidFill>
                          <a:latin typeface="+mn-lt"/>
                        </a:rPr>
                        <a:t>boy</a:t>
                      </a:r>
                      <a:r>
                        <a:rPr lang="es-ES" sz="2000" dirty="0" err="1">
                          <a:solidFill>
                            <a:srgbClr val="FF0000"/>
                          </a:solidFill>
                          <a:latin typeface="+mn-lt"/>
                        </a:rPr>
                        <a:t>s</a:t>
                      </a:r>
                      <a:endParaRPr lang="es-ES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latin typeface="+mn-lt"/>
                        </a:rPr>
                        <a:t>Muchacho/muchachos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8419178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B0931A26-DC56-4F68-97BB-914FA08CE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616" y="3935747"/>
            <a:ext cx="1762125" cy="2590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5BFEFBE-8E3E-4032-A901-6D0B897F2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72" y="388374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87F4C603-D9C4-4A45-A8A4-6110A05AF946}"/>
              </a:ext>
            </a:extLst>
          </p:cNvPr>
          <p:cNvSpPr txBox="1"/>
          <p:nvPr/>
        </p:nvSpPr>
        <p:spPr>
          <a:xfrm>
            <a:off x="649357" y="702365"/>
            <a:ext cx="9955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e. Para formar el plural de los sustantivos terminados en ¨f¨ se cambia la ¨f¨ por ¨v¨ y se agrega ¨es¨. Por ejemplo: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Para los sustantivos terminados en ¨fe¨ se cambia la ¨fe¨ por ¨ve¨ y agrega ¨s¨ al final.</a:t>
            </a:r>
          </a:p>
        </p:txBody>
      </p:sp>
      <p:graphicFrame>
        <p:nvGraphicFramePr>
          <p:cNvPr id="4" name="Tabla 5">
            <a:extLst>
              <a:ext uri="{FF2B5EF4-FFF2-40B4-BE49-F238E27FC236}">
                <a16:creationId xmlns="" xmlns:a16="http://schemas.microsoft.com/office/drawing/2014/main" id="{FAB043FB-C6AC-4E0F-BA20-3AD813092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9915"/>
              </p:ext>
            </p:extLst>
          </p:nvPr>
        </p:nvGraphicFramePr>
        <p:xfrm>
          <a:off x="3010949" y="3553460"/>
          <a:ext cx="648865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4">
                  <a:extLst>
                    <a:ext uri="{9D8B030D-6E8A-4147-A177-3AD203B41FA5}">
                      <a16:colId xmlns="" xmlns:a16="http://schemas.microsoft.com/office/drawing/2014/main" val="2115667059"/>
                    </a:ext>
                  </a:extLst>
                </a:gridCol>
                <a:gridCol w="2320398">
                  <a:extLst>
                    <a:ext uri="{9D8B030D-6E8A-4147-A177-3AD203B41FA5}">
                      <a16:colId xmlns="" xmlns:a16="http://schemas.microsoft.com/office/drawing/2014/main" val="512589198"/>
                    </a:ext>
                  </a:extLst>
                </a:gridCol>
                <a:gridCol w="2320398">
                  <a:extLst>
                    <a:ext uri="{9D8B030D-6E8A-4147-A177-3AD203B41FA5}">
                      <a16:colId xmlns="" xmlns:a16="http://schemas.microsoft.com/office/drawing/2014/main" val="3987473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Traducción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07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latin typeface="+mn-lt"/>
                        </a:rPr>
                        <a:t>half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solidFill>
                            <a:schemeClr val="bg1"/>
                          </a:solidFill>
                          <a:latin typeface="+mn-lt"/>
                        </a:rPr>
                        <a:t>hal</a:t>
                      </a:r>
                      <a:r>
                        <a:rPr lang="es-ES" sz="2000" dirty="0" err="1">
                          <a:solidFill>
                            <a:srgbClr val="FF0000"/>
                          </a:solidFill>
                          <a:latin typeface="+mn-lt"/>
                        </a:rPr>
                        <a:t>ves</a:t>
                      </a:r>
                      <a:endParaRPr lang="es-ES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+mn-lt"/>
                        </a:rPr>
                        <a:t>Mitad/mitades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478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latin typeface="+mn-lt"/>
                        </a:rPr>
                        <a:t>Knife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solidFill>
                            <a:schemeClr val="bg1"/>
                          </a:solidFill>
                          <a:latin typeface="+mn-lt"/>
                        </a:rPr>
                        <a:t>kni</a:t>
                      </a:r>
                      <a:r>
                        <a:rPr lang="es-ES" sz="2000" dirty="0" err="1">
                          <a:solidFill>
                            <a:srgbClr val="FF0000"/>
                          </a:solidFill>
                          <a:latin typeface="+mn-lt"/>
                        </a:rPr>
                        <a:t>ves</a:t>
                      </a:r>
                      <a:endParaRPr lang="es-ES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latin typeface="+mn-lt"/>
                        </a:rPr>
                        <a:t>Cuchillo/cuchillos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841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latin typeface="+mn-lt"/>
                        </a:rPr>
                        <a:t>life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solidFill>
                            <a:schemeClr val="bg1"/>
                          </a:solidFill>
                          <a:latin typeface="+mn-lt"/>
                        </a:rPr>
                        <a:t>li</a:t>
                      </a:r>
                      <a:r>
                        <a:rPr lang="es-ES" sz="2000" dirty="0" err="1">
                          <a:solidFill>
                            <a:srgbClr val="FF0000"/>
                          </a:solidFill>
                          <a:latin typeface="+mn-lt"/>
                        </a:rPr>
                        <a:t>ves</a:t>
                      </a:r>
                      <a:endParaRPr lang="es-ES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latin typeface="+mn-lt"/>
                        </a:rPr>
                        <a:t>Vida/vidas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5601281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5D33199-C18E-4810-A81D-861465236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463" y="4333240"/>
            <a:ext cx="2143125" cy="21431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067B89F-7898-4B2F-9126-887BBFC70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5" y="433324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D94027E3-AF5B-4365-99D7-E035F86FBBDC}"/>
              </a:ext>
            </a:extLst>
          </p:cNvPr>
          <p:cNvSpPr txBox="1"/>
          <p:nvPr/>
        </p:nvSpPr>
        <p:spPr>
          <a:xfrm>
            <a:off x="649357" y="702365"/>
            <a:ext cx="9700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f. Algunos sustantivos tienen formas irregulares para el plural. Significa que no siguen reglas y tienen una manera establecida para escribirlos. Por ejemplo: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="" xmlns:a16="http://schemas.microsoft.com/office/drawing/2014/main" id="{39F9E6A2-CA36-4CE2-9AC2-9E286C60C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479110"/>
              </p:ext>
            </p:extLst>
          </p:nvPr>
        </p:nvGraphicFramePr>
        <p:xfrm>
          <a:off x="3023649" y="2600960"/>
          <a:ext cx="6374352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304">
                  <a:extLst>
                    <a:ext uri="{9D8B030D-6E8A-4147-A177-3AD203B41FA5}">
                      <a16:colId xmlns="" xmlns:a16="http://schemas.microsoft.com/office/drawing/2014/main" val="2115667059"/>
                    </a:ext>
                  </a:extLst>
                </a:gridCol>
                <a:gridCol w="2279524">
                  <a:extLst>
                    <a:ext uri="{9D8B030D-6E8A-4147-A177-3AD203B41FA5}">
                      <a16:colId xmlns="" xmlns:a16="http://schemas.microsoft.com/office/drawing/2014/main" val="512589198"/>
                    </a:ext>
                  </a:extLst>
                </a:gridCol>
                <a:gridCol w="2279524">
                  <a:extLst>
                    <a:ext uri="{9D8B030D-6E8A-4147-A177-3AD203B41FA5}">
                      <a16:colId xmlns="" xmlns:a16="http://schemas.microsoft.com/office/drawing/2014/main" val="3987473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Plural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Traducción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07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latin typeface="+mn-lt"/>
                        </a:rPr>
                        <a:t>man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solidFill>
                            <a:srgbClr val="FF0000"/>
                          </a:solidFill>
                          <a:latin typeface="+mn-lt"/>
                        </a:rPr>
                        <a:t>men</a:t>
                      </a:r>
                      <a:endParaRPr lang="es-ES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+mn-lt"/>
                        </a:rPr>
                        <a:t>Hombre/hombres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478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latin typeface="+mn-lt"/>
                        </a:rPr>
                        <a:t>woman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solidFill>
                            <a:srgbClr val="FF0000"/>
                          </a:solidFill>
                          <a:latin typeface="+mn-lt"/>
                        </a:rPr>
                        <a:t>women</a:t>
                      </a:r>
                      <a:endParaRPr lang="es-ES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latin typeface="+mn-lt"/>
                        </a:rPr>
                        <a:t>Mujer/mujeres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841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latin typeface="+mn-lt"/>
                        </a:rPr>
                        <a:t>child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solidFill>
                            <a:srgbClr val="FF0000"/>
                          </a:solidFill>
                          <a:latin typeface="+mn-lt"/>
                        </a:rPr>
                        <a:t>children</a:t>
                      </a:r>
                      <a:endParaRPr lang="es-ES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latin typeface="+mn-lt"/>
                        </a:rPr>
                        <a:t>Niño/niños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5601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+mn-lt"/>
                        </a:rPr>
                        <a:t>mouse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solidFill>
                            <a:srgbClr val="FF0000"/>
                          </a:solidFill>
                          <a:latin typeface="+mn-lt"/>
                        </a:rPr>
                        <a:t>mice</a:t>
                      </a:r>
                      <a:endParaRPr lang="es-ES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latin typeface="+mn-lt"/>
                        </a:rPr>
                        <a:t>Ratón/ratones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9670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latin typeface="+mn-lt"/>
                        </a:rPr>
                        <a:t>foot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solidFill>
                            <a:srgbClr val="FF0000"/>
                          </a:solidFill>
                          <a:latin typeface="+mn-lt"/>
                        </a:rPr>
                        <a:t>feet</a:t>
                      </a:r>
                      <a:endParaRPr lang="es-ES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latin typeface="+mn-lt"/>
                        </a:rPr>
                        <a:t>Pie/</a:t>
                      </a:r>
                      <a:r>
                        <a:rPr lang="es-ES" sz="2000" dirty="0" err="1">
                          <a:solidFill>
                            <a:schemeClr val="bg1"/>
                          </a:solidFill>
                          <a:latin typeface="+mn-lt"/>
                        </a:rPr>
                        <a:t>pieces</a:t>
                      </a:r>
                      <a:endParaRPr lang="es-ES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133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latin typeface="+mn-lt"/>
                        </a:rPr>
                        <a:t>tooth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solidFill>
                            <a:srgbClr val="FF0000"/>
                          </a:solidFill>
                          <a:latin typeface="+mn-lt"/>
                        </a:rPr>
                        <a:t>teeth</a:t>
                      </a:r>
                      <a:endParaRPr lang="es-ES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latin typeface="+mn-lt"/>
                        </a:rPr>
                        <a:t>Diente/dientes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0585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1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5545B7-D998-4A98-82B4-5883DB60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El Adjetivo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EDBC1468-92DC-4169-AECF-CA7474589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71" y="2758382"/>
            <a:ext cx="7364606" cy="1341236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="" xmlns:a16="http://schemas.microsoft.com/office/drawing/2014/main" id="{9C80797E-F0D5-43A9-A698-758FBB43B524}"/>
              </a:ext>
            </a:extLst>
          </p:cNvPr>
          <p:cNvSpPr/>
          <p:nvPr/>
        </p:nvSpPr>
        <p:spPr>
          <a:xfrm>
            <a:off x="6159558" y="2791931"/>
            <a:ext cx="2782957" cy="133847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357C66E-1C60-429E-996A-1ABCEB19D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035" y="3828914"/>
            <a:ext cx="1438781" cy="238983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60087D15-A305-4028-B322-CE96C98EC9C4}"/>
              </a:ext>
            </a:extLst>
          </p:cNvPr>
          <p:cNvSpPr txBox="1"/>
          <p:nvPr/>
        </p:nvSpPr>
        <p:spPr>
          <a:xfrm>
            <a:off x="6559826" y="5581552"/>
            <a:ext cx="4452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Los adjetivos en inglés</a:t>
            </a:r>
          </a:p>
        </p:txBody>
      </p:sp>
    </p:spTree>
    <p:extLst>
      <p:ext uri="{BB962C8B-B14F-4D97-AF65-F5344CB8AC3E}">
        <p14:creationId xmlns:p14="http://schemas.microsoft.com/office/powerpoint/2010/main" val="28546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3E560A0-7257-4463-8246-D0FEFF661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El Adjetivo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0F87731-570E-41AC-A371-0C5A0C13E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181" y="2679127"/>
            <a:ext cx="7456054" cy="749873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="" xmlns:a16="http://schemas.microsoft.com/office/drawing/2014/main" id="{445B2A9A-E05A-461D-BB9B-341ED6255F3B}"/>
              </a:ext>
            </a:extLst>
          </p:cNvPr>
          <p:cNvCxnSpPr/>
          <p:nvPr/>
        </p:nvCxnSpPr>
        <p:spPr>
          <a:xfrm>
            <a:off x="6785113" y="3326296"/>
            <a:ext cx="0" cy="49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C789944-9629-4700-A984-475CEF5A851F}"/>
              </a:ext>
            </a:extLst>
          </p:cNvPr>
          <p:cNvSpPr txBox="1"/>
          <p:nvPr/>
        </p:nvSpPr>
        <p:spPr>
          <a:xfrm>
            <a:off x="5671930" y="3816626"/>
            <a:ext cx="271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Femenino o masculino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9ED6C0E7-DC20-4D5E-971E-A93D6171C35E}"/>
              </a:ext>
            </a:extLst>
          </p:cNvPr>
          <p:cNvCxnSpPr/>
          <p:nvPr/>
        </p:nvCxnSpPr>
        <p:spPr>
          <a:xfrm>
            <a:off x="8388626" y="3157331"/>
            <a:ext cx="1232452" cy="397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6D16F78B-7915-436A-85B8-C1B5C2C4A7C1}"/>
              </a:ext>
            </a:extLst>
          </p:cNvPr>
          <p:cNvSpPr txBox="1"/>
          <p:nvPr/>
        </p:nvSpPr>
        <p:spPr>
          <a:xfrm>
            <a:off x="8935834" y="3612082"/>
            <a:ext cx="271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Singular o plural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6818C999-234C-4D5E-A0BE-42CA9585FE76}"/>
              </a:ext>
            </a:extLst>
          </p:cNvPr>
          <p:cNvSpPr txBox="1">
            <a:spLocks noChangeArrowheads="1"/>
          </p:cNvSpPr>
          <p:nvPr/>
        </p:nvSpPr>
        <p:spPr>
          <a:xfrm>
            <a:off x="539469" y="3612082"/>
            <a:ext cx="11003174" cy="3517900"/>
          </a:xfrm>
          <a:prstGeom prst="rect">
            <a:avLst/>
          </a:prstGeom>
        </p:spPr>
        <p:txBody>
          <a:bodyPr/>
          <a:lstStyle/>
          <a:p>
            <a:pPr marL="609600" indent="-609600" defTabSz="91440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es-ES" sz="2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Posición del adjetivo</a:t>
            </a:r>
            <a:r>
              <a:rPr lang="es-ES" sz="2800" i="1" dirty="0">
                <a:solidFill>
                  <a:prstClr val="black"/>
                </a:solidFill>
                <a:latin typeface="Tw Cen MT"/>
              </a:rPr>
              <a:t>.</a:t>
            </a:r>
          </a:p>
          <a:p>
            <a:pPr marL="609600" indent="-609600" defTabSz="9144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AutoNum type="alphaLcParenR"/>
              <a:defRPr/>
            </a:pPr>
            <a:r>
              <a:rPr lang="es-ES" sz="2800" i="1" dirty="0">
                <a:solidFill>
                  <a:prstClr val="black"/>
                </a:solidFill>
                <a:latin typeface="Tw Cen MT"/>
              </a:rPr>
              <a:t>Precede al sustantivo.</a:t>
            </a:r>
          </a:p>
          <a:p>
            <a:pPr marL="609600" indent="-609600" defTabSz="9144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ES" sz="2800" dirty="0">
                <a:solidFill>
                  <a:prstClr val="black"/>
                </a:solidFill>
                <a:latin typeface="Tw Cen MT"/>
              </a:rPr>
              <a:t>             This is a </a:t>
            </a:r>
            <a:r>
              <a:rPr lang="es-ES" sz="2800" b="1" dirty="0">
                <a:solidFill>
                  <a:prstClr val="black"/>
                </a:solidFill>
                <a:latin typeface="Tw Cen MT"/>
              </a:rPr>
              <a:t>wide</a:t>
            </a:r>
            <a:r>
              <a:rPr lang="es-ES" sz="2800" i="1" dirty="0">
                <a:solidFill>
                  <a:prstClr val="black"/>
                </a:solidFill>
                <a:latin typeface="Tw Cen MT"/>
              </a:rPr>
              <a:t> bridge.        Éste es un puente ancho</a:t>
            </a:r>
          </a:p>
          <a:p>
            <a:pPr marL="609600" indent="-609600" defTabSz="9144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ES" sz="2800" i="1" dirty="0">
                <a:solidFill>
                  <a:prstClr val="black"/>
                </a:solidFill>
                <a:latin typeface="Tw Cen MT"/>
              </a:rPr>
              <a:t>             </a:t>
            </a:r>
            <a:r>
              <a:rPr lang="es-ES" sz="2800" dirty="0">
                <a:solidFill>
                  <a:prstClr val="black"/>
                </a:solidFill>
                <a:latin typeface="Tw Cen MT"/>
              </a:rPr>
              <a:t>These are </a:t>
            </a:r>
            <a:r>
              <a:rPr lang="es-ES" sz="2800" b="1" dirty="0">
                <a:solidFill>
                  <a:prstClr val="black"/>
                </a:solidFill>
                <a:latin typeface="Tw Cen MT"/>
              </a:rPr>
              <a:t>wide</a:t>
            </a:r>
            <a:r>
              <a:rPr lang="es-ES" sz="2800" i="1" dirty="0">
                <a:solidFill>
                  <a:prstClr val="black"/>
                </a:solidFill>
                <a:latin typeface="Tw Cen MT"/>
              </a:rPr>
              <a:t> bridge</a:t>
            </a:r>
            <a:r>
              <a:rPr lang="es-ES" sz="2800" i="1" dirty="0">
                <a:latin typeface="Tw Cen MT"/>
              </a:rPr>
              <a:t>s</a:t>
            </a:r>
            <a:r>
              <a:rPr lang="es-ES" sz="2800" i="1" dirty="0">
                <a:solidFill>
                  <a:prstClr val="black"/>
                </a:solidFill>
                <a:latin typeface="Tw Cen MT"/>
              </a:rPr>
              <a:t>.         Éstos son unos puentes anchos.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="" xmlns:a16="http://schemas.microsoft.com/office/drawing/2014/main" id="{4B6F0A88-A9D7-49FC-87C6-3E9DA73C91BE}"/>
              </a:ext>
            </a:extLst>
          </p:cNvPr>
          <p:cNvCxnSpPr/>
          <p:nvPr/>
        </p:nvCxnSpPr>
        <p:spPr>
          <a:xfrm>
            <a:off x="4982817" y="4957575"/>
            <a:ext cx="5044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BC5FF861-D1FA-497A-BB67-9A4DC8144E98}"/>
              </a:ext>
            </a:extLst>
          </p:cNvPr>
          <p:cNvSpPr/>
          <p:nvPr/>
        </p:nvSpPr>
        <p:spPr>
          <a:xfrm>
            <a:off x="3392555" y="5052979"/>
            <a:ext cx="821635" cy="63610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="" xmlns:a16="http://schemas.microsoft.com/office/drawing/2014/main" id="{E039B696-F411-4D5B-BA8D-B5D9E10F9753}"/>
              </a:ext>
            </a:extLst>
          </p:cNvPr>
          <p:cNvCxnSpPr/>
          <p:nvPr/>
        </p:nvCxnSpPr>
        <p:spPr>
          <a:xfrm>
            <a:off x="3684104" y="5689084"/>
            <a:ext cx="0" cy="3936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070E7904-ACA5-4824-82E6-21C23953FC45}"/>
              </a:ext>
            </a:extLst>
          </p:cNvPr>
          <p:cNvSpPr txBox="1"/>
          <p:nvPr/>
        </p:nvSpPr>
        <p:spPr>
          <a:xfrm>
            <a:off x="1437863" y="6003347"/>
            <a:ext cx="277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Adjetivo = ancho, amplio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="" xmlns:a16="http://schemas.microsoft.com/office/drawing/2014/main" id="{E454C1C7-6824-436E-A31B-1DAEDBAB8041}"/>
              </a:ext>
            </a:extLst>
          </p:cNvPr>
          <p:cNvCxnSpPr/>
          <p:nvPr/>
        </p:nvCxnSpPr>
        <p:spPr>
          <a:xfrm>
            <a:off x="5487251" y="5481035"/>
            <a:ext cx="5044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92E49E09-D125-485D-8B5F-599346039DA1}"/>
              </a:ext>
            </a:extLst>
          </p:cNvPr>
          <p:cNvSpPr txBox="1"/>
          <p:nvPr/>
        </p:nvSpPr>
        <p:spPr>
          <a:xfrm>
            <a:off x="6289269" y="5689084"/>
            <a:ext cx="574370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/>
              <a:t>Si observamos las dos oraciones, mientras </a:t>
            </a:r>
            <a:r>
              <a:rPr lang="es-ES" b="1" u="sng" dirty="0" err="1"/>
              <a:t>wide</a:t>
            </a:r>
            <a:r>
              <a:rPr lang="es-ES" dirty="0"/>
              <a:t> (adjetivo) se mantuvo igual, lo que varió fue </a:t>
            </a:r>
            <a:r>
              <a:rPr lang="es-ES" u="sng" dirty="0"/>
              <a:t>bridge</a:t>
            </a:r>
            <a:r>
              <a:rPr lang="es-ES" dirty="0"/>
              <a:t> (sustantivo) agregando una ¨s¨, para pluralizar.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="" xmlns:a16="http://schemas.microsoft.com/office/drawing/2014/main" id="{CC652F76-D9C9-41BE-9D88-3F6A79B29218}"/>
              </a:ext>
            </a:extLst>
          </p:cNvPr>
          <p:cNvSpPr/>
          <p:nvPr/>
        </p:nvSpPr>
        <p:spPr>
          <a:xfrm>
            <a:off x="4134684" y="5033235"/>
            <a:ext cx="1167036" cy="789149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A1744357-74EB-41B2-BA29-2DECBC17802F}"/>
              </a:ext>
            </a:extLst>
          </p:cNvPr>
          <p:cNvSpPr txBox="1"/>
          <p:nvPr/>
        </p:nvSpPr>
        <p:spPr>
          <a:xfrm>
            <a:off x="3512941" y="6262960"/>
            <a:ext cx="277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Sustantivo = puente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966B9C30-EB5E-4B63-B56A-ECA4D16CD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547" y="5822384"/>
            <a:ext cx="462428" cy="78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C9BB7D0-76C0-4D1B-A3CA-822314D26338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548680"/>
            <a:ext cx="10260970" cy="5904607"/>
          </a:xfrm>
          <a:prstGeom prst="rect">
            <a:avLst/>
          </a:prstGeom>
        </p:spPr>
        <p:txBody>
          <a:bodyPr/>
          <a:lstStyle/>
          <a:p>
            <a:pPr marL="320040" indent="-320040" defTabSz="9144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ES" sz="2800" i="1" dirty="0">
                <a:latin typeface="Tw Cen MT"/>
              </a:rPr>
              <a:t>b)</a:t>
            </a:r>
            <a:r>
              <a:rPr lang="es-ES" sz="2900" dirty="0">
                <a:latin typeface="Tw Cen MT"/>
              </a:rPr>
              <a:t> </a:t>
            </a:r>
            <a:r>
              <a:rPr lang="es-ES" sz="2800" i="1" dirty="0">
                <a:latin typeface="Tw Cen MT"/>
              </a:rPr>
              <a:t>El adjetivo también puede seguir al verbo predicativo ( ¨be¨/ ser o estar).</a:t>
            </a:r>
          </a:p>
          <a:p>
            <a:pPr marL="320040" indent="-320040" defTabSz="9144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endParaRPr lang="es-ES" sz="2800" i="1" dirty="0">
              <a:latin typeface="Tw Cen MT"/>
            </a:endParaRPr>
          </a:p>
          <a:p>
            <a:pPr marL="320040" indent="-320040" defTabSz="9144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ES" sz="2800" dirty="0">
                <a:latin typeface="Tw Cen MT"/>
              </a:rPr>
              <a:t>              The surface is </a:t>
            </a:r>
            <a:r>
              <a:rPr lang="es-ES" sz="2800" b="1" dirty="0" err="1">
                <a:latin typeface="Tw Cen MT"/>
              </a:rPr>
              <a:t>clean</a:t>
            </a:r>
            <a:r>
              <a:rPr lang="es-ES" sz="2800" dirty="0">
                <a:latin typeface="Tw Cen MT"/>
              </a:rPr>
              <a:t>.               La superficie está limpia.</a:t>
            </a:r>
          </a:p>
          <a:p>
            <a:pPr marL="320040" indent="-320040" defTabSz="9144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ES" sz="2800" dirty="0">
                <a:latin typeface="Tw Cen MT"/>
              </a:rPr>
              <a:t>              The surfaces are </a:t>
            </a:r>
            <a:r>
              <a:rPr lang="es-ES" sz="2800" b="1" dirty="0" err="1">
                <a:latin typeface="Tw Cen MT"/>
              </a:rPr>
              <a:t>smooth</a:t>
            </a:r>
            <a:r>
              <a:rPr lang="es-ES" sz="2800" dirty="0">
                <a:latin typeface="Tw Cen MT"/>
              </a:rPr>
              <a:t>.            La superficies son lisas.</a:t>
            </a:r>
          </a:p>
          <a:p>
            <a:pPr marL="320040" indent="-320040" defTabSz="9144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endParaRPr lang="es-ES" sz="2800" dirty="0">
              <a:latin typeface="Tw Cen MT"/>
            </a:endParaRPr>
          </a:p>
          <a:p>
            <a:pPr marL="320040" indent="-320040" defTabSz="9144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endParaRPr lang="es-ES" sz="2800" dirty="0">
              <a:latin typeface="Tw Cen MT"/>
            </a:endParaRPr>
          </a:p>
          <a:p>
            <a:pPr marL="320040" indent="-320040" defTabSz="9144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endParaRPr lang="es-ES" sz="2800" dirty="0">
              <a:latin typeface="Tw Cen MT"/>
            </a:endParaRPr>
          </a:p>
          <a:p>
            <a:pPr marL="320040" indent="-320040" defTabSz="9144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es-ES" sz="2800" dirty="0">
                <a:latin typeface="Tw Cen MT"/>
              </a:rPr>
              <a:t>El sustantivo empleado como adjetivo.</a:t>
            </a:r>
          </a:p>
          <a:p>
            <a:pPr marL="320040" indent="-320040" defTabSz="9144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ES" sz="2800" i="1" dirty="0">
                <a:latin typeface="Tw Cen MT"/>
              </a:rPr>
              <a:t>a)</a:t>
            </a:r>
            <a:r>
              <a:rPr lang="es-ES" sz="2800" dirty="0">
                <a:latin typeface="Tw Cen MT"/>
              </a:rPr>
              <a:t>               </a:t>
            </a:r>
            <a:r>
              <a:rPr lang="es-ES" sz="2800" b="1" dirty="0">
                <a:latin typeface="Tw Cen MT"/>
              </a:rPr>
              <a:t> wood</a:t>
            </a:r>
            <a:r>
              <a:rPr lang="es-ES" sz="2800" dirty="0">
                <a:latin typeface="Tw Cen MT"/>
              </a:rPr>
              <a:t> </a:t>
            </a:r>
            <a:r>
              <a:rPr lang="es-ES" sz="2800" i="1" dirty="0">
                <a:latin typeface="Tw Cen MT"/>
              </a:rPr>
              <a:t>chips</a:t>
            </a:r>
            <a:r>
              <a:rPr lang="es-ES" sz="2800" dirty="0">
                <a:latin typeface="Tw Cen MT"/>
              </a:rPr>
              <a:t>.        Virutas de madera            </a:t>
            </a:r>
          </a:p>
          <a:p>
            <a:pPr marL="320040" indent="-320040" defTabSz="9144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ES" sz="2800" dirty="0">
                <a:latin typeface="Tw Cen MT"/>
              </a:rPr>
              <a:t>                   </a:t>
            </a:r>
            <a:r>
              <a:rPr lang="es-ES" sz="2800" b="1" dirty="0">
                <a:latin typeface="Tw Cen MT"/>
              </a:rPr>
              <a:t>sea</a:t>
            </a:r>
            <a:r>
              <a:rPr lang="es-ES" sz="2800" dirty="0">
                <a:latin typeface="Tw Cen MT"/>
              </a:rPr>
              <a:t>-</a:t>
            </a:r>
            <a:r>
              <a:rPr lang="es-ES" sz="2800" i="1" dirty="0" err="1">
                <a:latin typeface="Tw Cen MT"/>
              </a:rPr>
              <a:t>plants</a:t>
            </a:r>
            <a:r>
              <a:rPr lang="es-ES" sz="2800" dirty="0">
                <a:latin typeface="Tw Cen MT"/>
              </a:rPr>
              <a:t>.         Plantas marinas</a:t>
            </a:r>
          </a:p>
          <a:p>
            <a:pPr marL="320040" indent="-320040" defTabSz="9144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ES" sz="2800" dirty="0">
                <a:latin typeface="Tw Cen MT"/>
              </a:rPr>
              <a:t>                   </a:t>
            </a:r>
            <a:r>
              <a:rPr lang="es-ES" sz="2800" b="1" dirty="0" err="1">
                <a:latin typeface="Tw Cen MT"/>
              </a:rPr>
              <a:t>work</a:t>
            </a:r>
            <a:r>
              <a:rPr lang="es-ES" sz="2800" i="1" dirty="0" err="1">
                <a:latin typeface="Tw Cen MT"/>
              </a:rPr>
              <a:t>bench</a:t>
            </a:r>
            <a:r>
              <a:rPr lang="es-ES" sz="2800" i="1" dirty="0">
                <a:latin typeface="Tw Cen MT"/>
              </a:rPr>
              <a:t>           mesa de trabajo</a:t>
            </a:r>
          </a:p>
          <a:p>
            <a:pPr marL="320040" indent="-320040" defTabSz="9144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endParaRPr lang="es-ES" sz="2800" i="1" dirty="0">
              <a:latin typeface="Tw Cen MT"/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="" xmlns:a16="http://schemas.microsoft.com/office/drawing/2014/main" id="{E93E6E21-3B88-46BF-B9A9-1AFF2E57ECCA}"/>
              </a:ext>
            </a:extLst>
          </p:cNvPr>
          <p:cNvCxnSpPr/>
          <p:nvPr/>
        </p:nvCxnSpPr>
        <p:spPr>
          <a:xfrm>
            <a:off x="5141844" y="2186609"/>
            <a:ext cx="84813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87CA45A-09EB-44A8-9B5C-EC0D1B42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037" y="2539374"/>
            <a:ext cx="944962" cy="188992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="" xmlns:a16="http://schemas.microsoft.com/office/drawing/2014/main" id="{D92EB344-110C-402B-99EF-0DC040F90A26}"/>
              </a:ext>
            </a:extLst>
          </p:cNvPr>
          <p:cNvSpPr/>
          <p:nvPr/>
        </p:nvSpPr>
        <p:spPr>
          <a:xfrm>
            <a:off x="3809998" y="2462375"/>
            <a:ext cx="602975" cy="386842"/>
          </a:xfrm>
          <a:prstGeom prst="ellipse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4B89D627-56E1-42F7-AE1D-D73C12BB73CE}"/>
              </a:ext>
            </a:extLst>
          </p:cNvPr>
          <p:cNvSpPr/>
          <p:nvPr/>
        </p:nvSpPr>
        <p:spPr>
          <a:xfrm>
            <a:off x="4412971" y="2313529"/>
            <a:ext cx="1257066" cy="640682"/>
          </a:xfrm>
          <a:prstGeom prst="ellipse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="" xmlns:a16="http://schemas.microsoft.com/office/drawing/2014/main" id="{85A88760-6A6F-4762-9DEF-91C1121EF794}"/>
              </a:ext>
            </a:extLst>
          </p:cNvPr>
          <p:cNvCxnSpPr>
            <a:cxnSpLocks/>
          </p:cNvCxnSpPr>
          <p:nvPr/>
        </p:nvCxnSpPr>
        <p:spPr>
          <a:xfrm>
            <a:off x="4121426" y="2849217"/>
            <a:ext cx="0" cy="47478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0B201422-0AC5-487C-B835-795E8D307F7B}"/>
              </a:ext>
            </a:extLst>
          </p:cNvPr>
          <p:cNvSpPr txBox="1"/>
          <p:nvPr/>
        </p:nvSpPr>
        <p:spPr>
          <a:xfrm>
            <a:off x="3809998" y="326968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Verbo TOBE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2EC73AC9-A56F-40F0-9276-07987A8FBB80}"/>
              </a:ext>
            </a:extLst>
          </p:cNvPr>
          <p:cNvSpPr txBox="1"/>
          <p:nvPr/>
        </p:nvSpPr>
        <p:spPr>
          <a:xfrm>
            <a:off x="4990863" y="3336234"/>
            <a:ext cx="135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adjetivo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2698A793-A584-4D38-8167-D9D4C4138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189" y="2946620"/>
            <a:ext cx="335309" cy="646232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="" xmlns:a16="http://schemas.microsoft.com/office/drawing/2014/main" id="{F5A39C5A-6F2A-4417-A34D-118E194448DF}"/>
              </a:ext>
            </a:extLst>
          </p:cNvPr>
          <p:cNvCxnSpPr/>
          <p:nvPr/>
        </p:nvCxnSpPr>
        <p:spPr>
          <a:xfrm>
            <a:off x="4295122" y="5075583"/>
            <a:ext cx="69574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="" xmlns:a16="http://schemas.microsoft.com/office/drawing/2014/main" id="{B0FDAC81-873A-49D3-9F34-A52B866F3C68}"/>
              </a:ext>
            </a:extLst>
          </p:cNvPr>
          <p:cNvCxnSpPr/>
          <p:nvPr/>
        </p:nvCxnSpPr>
        <p:spPr>
          <a:xfrm>
            <a:off x="4121426" y="5519531"/>
            <a:ext cx="69574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="" xmlns:a16="http://schemas.microsoft.com/office/drawing/2014/main" id="{2E4805B4-4759-479C-B0B5-89DAABC2186C}"/>
              </a:ext>
            </a:extLst>
          </p:cNvPr>
          <p:cNvCxnSpPr/>
          <p:nvPr/>
        </p:nvCxnSpPr>
        <p:spPr>
          <a:xfrm>
            <a:off x="4200937" y="6016487"/>
            <a:ext cx="69574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BD05DC29-316B-4873-B2B4-4B6284F55FA8}"/>
              </a:ext>
            </a:extLst>
          </p:cNvPr>
          <p:cNvSpPr txBox="1"/>
          <p:nvPr/>
        </p:nvSpPr>
        <p:spPr>
          <a:xfrm>
            <a:off x="7987285" y="5075583"/>
            <a:ext cx="38120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Cuando hay dos sustantivos juntos, el primero oficia como adjetivo</a:t>
            </a:r>
          </a:p>
        </p:txBody>
      </p:sp>
    </p:spTree>
    <p:extLst>
      <p:ext uri="{BB962C8B-B14F-4D97-AF65-F5344CB8AC3E}">
        <p14:creationId xmlns:p14="http://schemas.microsoft.com/office/powerpoint/2010/main" val="38704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4B4788A-AEFA-4A18-A949-1871A66F6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5166"/>
            <a:ext cx="1435695" cy="1722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F9F4B41-4759-4E32-888C-2A780A278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1496"/>
            <a:ext cx="1577537" cy="162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905AE09-B4EA-4618-A1B8-CAE5C981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APRENDEREMOS EN ESTA ASIGNATURA?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25577D1-C1CD-4253-8193-42FEBDCD3F74}"/>
              </a:ext>
            </a:extLst>
          </p:cNvPr>
          <p:cNvSpPr txBox="1"/>
          <p:nvPr/>
        </p:nvSpPr>
        <p:spPr>
          <a:xfrm>
            <a:off x="1435695" y="2134454"/>
            <a:ext cx="100804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 Black" panose="020B0A04020102020204" pitchFamily="34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SURGEN MUCHAS PREGUNTAS SEGURAMENTE….</a:t>
            </a:r>
          </a:p>
          <a:p>
            <a:endParaRPr lang="es-ES" sz="2800" b="1" dirty="0">
              <a:solidFill>
                <a:schemeClr val="bg1"/>
              </a:solidFill>
            </a:endParaRPr>
          </a:p>
          <a:p>
            <a:endParaRPr lang="es-ES" sz="2800" b="1" dirty="0">
              <a:solidFill>
                <a:schemeClr val="bg1"/>
              </a:solidFill>
            </a:endParaRPr>
          </a:p>
          <a:p>
            <a:endParaRPr lang="es-ES" sz="2800" b="1" dirty="0">
              <a:solidFill>
                <a:schemeClr val="bg1"/>
              </a:solidFill>
            </a:endParaRPr>
          </a:p>
          <a:p>
            <a:endParaRPr lang="es-ES" sz="2800" b="1" dirty="0">
              <a:solidFill>
                <a:schemeClr val="bg1"/>
              </a:solidFill>
            </a:endParaRPr>
          </a:p>
          <a:p>
            <a:r>
              <a:rPr lang="es-E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¡¡Jamás me gustó estudiar idioma…no entiendo nada!!!</a:t>
            </a:r>
          </a:p>
          <a:p>
            <a:endParaRPr lang="es-ES" sz="2800" b="1" dirty="0">
              <a:solidFill>
                <a:schemeClr val="bg1"/>
              </a:solidFill>
            </a:endParaRPr>
          </a:p>
          <a:p>
            <a:r>
              <a:rPr lang="es-E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¿</a:t>
            </a:r>
            <a:r>
              <a:rPr lang="es-E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 podré recibir de la carrera sin saber inglés???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7467542-28FC-4BD6-9F11-A6D880B7C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182" y="559465"/>
            <a:ext cx="1985849" cy="146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98AA3B0-DA15-46C8-906B-CAADC73E3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3354" y="4046380"/>
            <a:ext cx="1627504" cy="162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CB99CF1F-1467-4BCB-A20A-CA1AADF96B15}"/>
              </a:ext>
            </a:extLst>
          </p:cNvPr>
          <p:cNvSpPr/>
          <p:nvPr/>
        </p:nvSpPr>
        <p:spPr>
          <a:xfrm>
            <a:off x="2326089" y="2967335"/>
            <a:ext cx="7539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NUNCA TUVE INGLES!!!</a:t>
            </a:r>
          </a:p>
        </p:txBody>
      </p:sp>
    </p:spTree>
    <p:extLst>
      <p:ext uri="{BB962C8B-B14F-4D97-AF65-F5344CB8AC3E}">
        <p14:creationId xmlns:p14="http://schemas.microsoft.com/office/powerpoint/2010/main" val="34687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099793-8885-4E03-8A29-73AC9EC68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El verbo ¨BE¨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1E4A1293-450E-4F3E-BF05-9BEC9488C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79" y="2223668"/>
            <a:ext cx="3432345" cy="4133446"/>
          </a:xfrm>
          <a:prstGeom prst="rect">
            <a:avLst/>
          </a:prstGeom>
        </p:spPr>
      </p:pic>
      <p:sp>
        <p:nvSpPr>
          <p:cNvPr id="4" name="3 Rectángulo">
            <a:extLst>
              <a:ext uri="{FF2B5EF4-FFF2-40B4-BE49-F238E27FC236}">
                <a16:creationId xmlns="" xmlns:a16="http://schemas.microsoft.com/office/drawing/2014/main" id="{8F837F2C-8D7E-436C-B64A-FC0251B7AA7E}"/>
              </a:ext>
            </a:extLst>
          </p:cNvPr>
          <p:cNvSpPr/>
          <p:nvPr/>
        </p:nvSpPr>
        <p:spPr>
          <a:xfrm>
            <a:off x="515279" y="1538058"/>
            <a:ext cx="1954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2000" b="1" i="1" u="sng" dirty="0">
                <a:latin typeface="Tw Cen MT"/>
              </a:rPr>
              <a:t>Forma Afirmativa:</a:t>
            </a:r>
            <a:endParaRPr lang="es-AR" sz="2000" b="1" dirty="0">
              <a:latin typeface="Tw Cen MT"/>
            </a:endParaRPr>
          </a:p>
        </p:txBody>
      </p:sp>
      <p:graphicFrame>
        <p:nvGraphicFramePr>
          <p:cNvPr id="5" name="Group 78">
            <a:extLst>
              <a:ext uri="{FF2B5EF4-FFF2-40B4-BE49-F238E27FC236}">
                <a16:creationId xmlns="" xmlns:a16="http://schemas.microsoft.com/office/drawing/2014/main" id="{1385F9C6-17DF-44D4-937D-C79223B3DE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325039"/>
              </p:ext>
            </p:extLst>
          </p:nvPr>
        </p:nvGraphicFramePr>
        <p:xfrm>
          <a:off x="4473352" y="2538612"/>
          <a:ext cx="3771026" cy="3566160"/>
        </p:xfrm>
        <a:graphic>
          <a:graphicData uri="http://schemas.openxmlformats.org/drawingml/2006/table">
            <a:tbl>
              <a:tblPr/>
              <a:tblGrid>
                <a:gridCol w="12584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5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70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86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8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8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3 Rectángulo">
            <a:extLst>
              <a:ext uri="{FF2B5EF4-FFF2-40B4-BE49-F238E27FC236}">
                <a16:creationId xmlns="" xmlns:a16="http://schemas.microsoft.com/office/drawing/2014/main" id="{8923DF19-4C6A-43D9-AF05-A17FC049AFCC}"/>
              </a:ext>
            </a:extLst>
          </p:cNvPr>
          <p:cNvSpPr/>
          <p:nvPr/>
        </p:nvSpPr>
        <p:spPr>
          <a:xfrm>
            <a:off x="4574982" y="1642059"/>
            <a:ext cx="1824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2000" b="1" i="1" u="sng" dirty="0">
                <a:latin typeface="Tw Cen MT"/>
              </a:rPr>
              <a:t>Forma Negativa:</a:t>
            </a:r>
            <a:endParaRPr lang="es-AR" sz="2000" b="1" dirty="0">
              <a:latin typeface="Tw Cen M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D96E314-4646-416C-8545-3B9841D04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588" y="2236679"/>
            <a:ext cx="3359187" cy="4170025"/>
          </a:xfrm>
          <a:prstGeom prst="rect">
            <a:avLst/>
          </a:prstGeom>
        </p:spPr>
      </p:pic>
      <p:sp>
        <p:nvSpPr>
          <p:cNvPr id="8" name="3 Rectángulo">
            <a:extLst>
              <a:ext uri="{FF2B5EF4-FFF2-40B4-BE49-F238E27FC236}">
                <a16:creationId xmlns="" xmlns:a16="http://schemas.microsoft.com/office/drawing/2014/main" id="{9B265A30-D4A4-4EBA-BBEC-629935ED842E}"/>
              </a:ext>
            </a:extLst>
          </p:cNvPr>
          <p:cNvSpPr/>
          <p:nvPr/>
        </p:nvSpPr>
        <p:spPr>
          <a:xfrm>
            <a:off x="8469643" y="1686112"/>
            <a:ext cx="2181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2000" b="1" i="1" u="sng" dirty="0">
                <a:latin typeface="Tw Cen MT"/>
              </a:rPr>
              <a:t>Forma Interrogativa:</a:t>
            </a:r>
            <a:endParaRPr lang="es-AR" sz="2000" b="1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86250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B1A0C1-C0EF-4571-BF2A-7D403B31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3" y="421924"/>
            <a:ext cx="9613861" cy="1080938"/>
          </a:xfrm>
        </p:spPr>
        <p:txBody>
          <a:bodyPr/>
          <a:lstStyle/>
          <a:p>
            <a:pPr algn="ctr"/>
            <a:r>
              <a:rPr lang="es-ES" dirty="0"/>
              <a:t>Objetivos de la asignatura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91F54B8-E7CD-4872-862C-09195A3DF9A9}"/>
              </a:ext>
            </a:extLst>
          </p:cNvPr>
          <p:cNvSpPr txBox="1"/>
          <p:nvPr/>
        </p:nvSpPr>
        <p:spPr>
          <a:xfrm>
            <a:off x="622853" y="1502862"/>
            <a:ext cx="109462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objetivo con esta asignatura al finalizarla es que puedan elaborar: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u="sng" dirty="0">
                <a:latin typeface="Arial" panose="020B0604020202020204" pitchFamily="34" charset="0"/>
                <a:cs typeface="Arial" panose="020B0604020202020204" pitchFamily="34" charset="0"/>
              </a:rPr>
              <a:t>Una etiqueta de un alimento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nombre de fantasía, peso neto, ingredientes, contenido nutricional,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u="sng" dirty="0">
                <a:latin typeface="Arial" panose="020B0604020202020204" pitchFamily="34" charset="0"/>
                <a:cs typeface="Arial" panose="020B0604020202020204" pitchFamily="34" charset="0"/>
              </a:rPr>
              <a:t>Explicaciones de procedimientos para preparar un producto que elaboren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por ejemplo: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disolver en agua a temperatura de 40ºC,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conservar preferentemente en la heladera una vez abierto…</a:t>
            </a:r>
          </a:p>
        </p:txBody>
      </p:sp>
    </p:spTree>
    <p:extLst>
      <p:ext uri="{BB962C8B-B14F-4D97-AF65-F5344CB8AC3E}">
        <p14:creationId xmlns:p14="http://schemas.microsoft.com/office/powerpoint/2010/main" val="4742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06C7EF9-7F43-4A21-ACB0-B00ACFD1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800"/>
            <a:ext cx="4876800" cy="3505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FA4618-CF6D-4700-8940-62D9E6CC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Por eso aprenderemos </a:t>
            </a:r>
            <a:r>
              <a:rPr lang="es-ES" u="sng" dirty="0"/>
              <a:t>herramientas y conceptos </a:t>
            </a:r>
            <a:r>
              <a:rPr lang="es-ES" dirty="0"/>
              <a:t>que nos orienten a lograr estos objetivos…..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AABEB80E-C11B-42FE-85EB-C3E805F31C30}"/>
              </a:ext>
            </a:extLst>
          </p:cNvPr>
          <p:cNvSpPr txBox="1"/>
          <p:nvPr/>
        </p:nvSpPr>
        <p:spPr>
          <a:xfrm>
            <a:off x="2438400" y="2521803"/>
            <a:ext cx="659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</a:rPr>
              <a:t>Manos a la obra!!!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C0217EA-9BBA-44B0-B0A9-A5B622F48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820" y="3150334"/>
            <a:ext cx="3838161" cy="414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D53A8E1-67CE-44AA-B3D2-7333D7D0E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Componentes de una oración simple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326B9B4C-914B-4844-90BB-4BC5BAB3A2E6}"/>
              </a:ext>
            </a:extLst>
          </p:cNvPr>
          <p:cNvSpPr txBox="1"/>
          <p:nvPr/>
        </p:nvSpPr>
        <p:spPr>
          <a:xfrm>
            <a:off x="2266123" y="2425725"/>
            <a:ext cx="736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es-ES" sz="4800" dirty="0"/>
              <a:t> </a:t>
            </a:r>
            <a:r>
              <a:rPr lang="es-ES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casa </a:t>
            </a:r>
            <a:r>
              <a:rPr lang="es-ES" sz="4800" dirty="0">
                <a:solidFill>
                  <a:srgbClr val="00B0F0"/>
                </a:solidFill>
              </a:rPr>
              <a:t>es</a:t>
            </a:r>
            <a:r>
              <a:rPr lang="es-ES" sz="4800" dirty="0"/>
              <a:t> </a:t>
            </a:r>
            <a:r>
              <a:rPr lang="es-ES" sz="4800" dirty="0">
                <a:solidFill>
                  <a:srgbClr val="FFFF00"/>
                </a:solidFill>
              </a:rPr>
              <a:t>amarilla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="" xmlns:a16="http://schemas.microsoft.com/office/drawing/2014/main" id="{AB2E4877-3739-4705-9139-96C868AFE41E}"/>
              </a:ext>
            </a:extLst>
          </p:cNvPr>
          <p:cNvCxnSpPr/>
          <p:nvPr/>
        </p:nvCxnSpPr>
        <p:spPr>
          <a:xfrm flipH="1">
            <a:off x="2756452" y="3256722"/>
            <a:ext cx="583096" cy="692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25ADEF8C-A026-462F-B9ED-9A76C412595F}"/>
              </a:ext>
            </a:extLst>
          </p:cNvPr>
          <p:cNvSpPr txBox="1"/>
          <p:nvPr/>
        </p:nvSpPr>
        <p:spPr>
          <a:xfrm>
            <a:off x="2196547" y="3949148"/>
            <a:ext cx="111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artículo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48A7455E-1284-48F2-8E50-2E99E098CA25}"/>
              </a:ext>
            </a:extLst>
          </p:cNvPr>
          <p:cNvCxnSpPr/>
          <p:nvPr/>
        </p:nvCxnSpPr>
        <p:spPr>
          <a:xfrm>
            <a:off x="4850296" y="3127513"/>
            <a:ext cx="0" cy="821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BEAB2D91-6D5C-4E6F-8BF2-29C76B1CECE6}"/>
              </a:ext>
            </a:extLst>
          </p:cNvPr>
          <p:cNvSpPr txBox="1"/>
          <p:nvPr/>
        </p:nvSpPr>
        <p:spPr>
          <a:xfrm>
            <a:off x="4138419" y="4004605"/>
            <a:ext cx="1423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Sustantivo común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="" xmlns:a16="http://schemas.microsoft.com/office/drawing/2014/main" id="{1AEE312F-A51E-4836-9A0A-609A94ED0D6E}"/>
              </a:ext>
            </a:extLst>
          </p:cNvPr>
          <p:cNvCxnSpPr>
            <a:stCxn id="3" idx="2"/>
          </p:cNvCxnSpPr>
          <p:nvPr/>
        </p:nvCxnSpPr>
        <p:spPr>
          <a:xfrm>
            <a:off x="5950227" y="3256722"/>
            <a:ext cx="410816" cy="599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028810FD-C645-42CF-92E6-829D1AF17B93}"/>
              </a:ext>
            </a:extLst>
          </p:cNvPr>
          <p:cNvSpPr txBox="1"/>
          <p:nvPr/>
        </p:nvSpPr>
        <p:spPr>
          <a:xfrm>
            <a:off x="6079007" y="3856383"/>
            <a:ext cx="111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verbo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="" xmlns:a16="http://schemas.microsoft.com/office/drawing/2014/main" id="{E216F545-AF18-4B56-ACF1-F50A77A2DA5F}"/>
              </a:ext>
            </a:extLst>
          </p:cNvPr>
          <p:cNvCxnSpPr/>
          <p:nvPr/>
        </p:nvCxnSpPr>
        <p:spPr>
          <a:xfrm>
            <a:off x="7739270" y="3127513"/>
            <a:ext cx="1033669" cy="821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B3A4FF3F-5196-40C9-98D1-E3B4128018D3}"/>
              </a:ext>
            </a:extLst>
          </p:cNvPr>
          <p:cNvSpPr txBox="1"/>
          <p:nvPr/>
        </p:nvSpPr>
        <p:spPr>
          <a:xfrm>
            <a:off x="8501483" y="3941945"/>
            <a:ext cx="111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adjetivo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09A916B1-07D6-48E3-A9DE-6F1594C8C055}"/>
              </a:ext>
            </a:extLst>
          </p:cNvPr>
          <p:cNvSpPr txBox="1"/>
          <p:nvPr/>
        </p:nvSpPr>
        <p:spPr>
          <a:xfrm>
            <a:off x="2464904" y="5081458"/>
            <a:ext cx="987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1. Comenzaremos con los Artículos en Inglés.</a:t>
            </a:r>
          </a:p>
        </p:txBody>
      </p:sp>
      <p:sp>
        <p:nvSpPr>
          <p:cNvPr id="17" name="Flecha: curvada hacia la derecha 16">
            <a:extLst>
              <a:ext uri="{FF2B5EF4-FFF2-40B4-BE49-F238E27FC236}">
                <a16:creationId xmlns="" xmlns:a16="http://schemas.microsoft.com/office/drawing/2014/main" id="{5C18546D-3A41-4030-8660-702189838842}"/>
              </a:ext>
            </a:extLst>
          </p:cNvPr>
          <p:cNvSpPr/>
          <p:nvPr/>
        </p:nvSpPr>
        <p:spPr>
          <a:xfrm>
            <a:off x="1041150" y="3429000"/>
            <a:ext cx="1423754" cy="24019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13F22B-A8A1-435F-94E0-6378168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ARTÍCULOS: </a:t>
            </a:r>
            <a:r>
              <a:rPr lang="es-ES" dirty="0" err="1"/>
              <a:t>Articles</a:t>
            </a:r>
            <a:r>
              <a:rPr lang="es-ES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9D2427D-2FC7-4774-BD82-D5A60B8CF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38" y="2068750"/>
            <a:ext cx="7058553" cy="42316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74EF4CD-23A8-4D7B-9E96-B2D69E3F58EF}"/>
              </a:ext>
            </a:extLst>
          </p:cNvPr>
          <p:cNvSpPr txBox="1"/>
          <p:nvPr/>
        </p:nvSpPr>
        <p:spPr>
          <a:xfrm>
            <a:off x="3110060" y="5920106"/>
            <a:ext cx="245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Artículos indefinidos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46FDE53-7533-4FC2-9F58-4CE695947D0D}"/>
              </a:ext>
            </a:extLst>
          </p:cNvPr>
          <p:cNvSpPr txBox="1"/>
          <p:nvPr/>
        </p:nvSpPr>
        <p:spPr>
          <a:xfrm>
            <a:off x="6917634" y="5931038"/>
            <a:ext cx="208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Artículo definido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E24354C-CB02-40D6-9EDF-1BA3215CE66C}"/>
              </a:ext>
            </a:extLst>
          </p:cNvPr>
          <p:cNvSpPr txBox="1"/>
          <p:nvPr/>
        </p:nvSpPr>
        <p:spPr>
          <a:xfrm>
            <a:off x="2361314" y="4873074"/>
            <a:ext cx="394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solidFill>
                  <a:schemeClr val="bg1"/>
                </a:solidFill>
              </a:rPr>
              <a:t>Un/una</a:t>
            </a:r>
            <a:r>
              <a:rPr lang="es-ES" b="1" dirty="0">
                <a:solidFill>
                  <a:schemeClr val="bg1"/>
                </a:solidFill>
              </a:rPr>
              <a:t>: los dos significan lo mismo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C3D7CEF-6425-4885-99E5-F5343045A881}"/>
              </a:ext>
            </a:extLst>
          </p:cNvPr>
          <p:cNvSpPr txBox="1"/>
          <p:nvPr/>
        </p:nvSpPr>
        <p:spPr>
          <a:xfrm>
            <a:off x="7010400" y="4900839"/>
            <a:ext cx="208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solidFill>
                  <a:schemeClr val="bg1"/>
                </a:solidFill>
              </a:rPr>
              <a:t>El, la, los, las</a:t>
            </a:r>
          </a:p>
        </p:txBody>
      </p:sp>
    </p:spTree>
    <p:extLst>
      <p:ext uri="{BB962C8B-B14F-4D97-AF65-F5344CB8AC3E}">
        <p14:creationId xmlns:p14="http://schemas.microsoft.com/office/powerpoint/2010/main" val="4213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65DCED-3ABA-46C4-8412-E99360BE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diferencia hay entre ¨a¨ y ¨</a:t>
            </a:r>
            <a:r>
              <a:rPr lang="es-ES" dirty="0" err="1"/>
              <a:t>an</a:t>
            </a:r>
            <a:r>
              <a:rPr lang="es-ES" dirty="0"/>
              <a:t>¨?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36A67324-6732-4576-94BB-F1FDEC6E1475}"/>
              </a:ext>
            </a:extLst>
          </p:cNvPr>
          <p:cNvSpPr txBox="1"/>
          <p:nvPr/>
        </p:nvSpPr>
        <p:spPr>
          <a:xfrm>
            <a:off x="861391" y="2186609"/>
            <a:ext cx="11224592" cy="331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600" dirty="0"/>
              <a:t>Ambos significa </a:t>
            </a:r>
            <a:r>
              <a:rPr lang="es-ES" sz="3600" b="1" u="sng" dirty="0"/>
              <a:t>un o una </a:t>
            </a:r>
            <a:r>
              <a:rPr lang="es-ES" sz="3600" dirty="0"/>
              <a:t>de acuerdo al sustantivo( manzana, mesa) que le preceda 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600" dirty="0" err="1"/>
              <a:t>An</a:t>
            </a:r>
            <a:r>
              <a:rPr lang="es-ES" sz="3600" dirty="0"/>
              <a:t> </a:t>
            </a:r>
            <a:r>
              <a:rPr lang="es-ES" sz="3600" dirty="0" err="1"/>
              <a:t>apple</a:t>
            </a:r>
            <a:r>
              <a:rPr lang="es-ES" sz="3600" dirty="0"/>
              <a:t>: Una manzana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600" dirty="0"/>
              <a:t>A table: una mesa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7D3FB87-74AF-4000-91F6-354237825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653" y="3843890"/>
            <a:ext cx="1328945" cy="104118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DBF6AC0-5402-4A62-9B7F-C96E2839A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014" y="4687841"/>
            <a:ext cx="1487971" cy="11657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E0914CB-E9DD-43C9-B784-D8FF730646C4}"/>
              </a:ext>
            </a:extLst>
          </p:cNvPr>
          <p:cNvSpPr txBox="1"/>
          <p:nvPr/>
        </p:nvSpPr>
        <p:spPr>
          <a:xfrm>
            <a:off x="572072" y="5876271"/>
            <a:ext cx="11047853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ES" sz="2000" dirty="0"/>
              <a:t>La diferencia es que </a:t>
            </a:r>
            <a:r>
              <a:rPr lang="es-ES" sz="2000" u="sng" dirty="0" err="1">
                <a:solidFill>
                  <a:srgbClr val="002060"/>
                </a:solidFill>
              </a:rPr>
              <a:t>a</a:t>
            </a:r>
            <a:r>
              <a:rPr lang="es-ES" sz="2000" u="sng" dirty="0" err="1"/>
              <a:t>pple</a:t>
            </a:r>
            <a:r>
              <a:rPr lang="es-ES" sz="2000" dirty="0"/>
              <a:t> empieza con </a:t>
            </a:r>
            <a:r>
              <a:rPr lang="es-ES" sz="2000" u="sng" dirty="0"/>
              <a:t>voca</a:t>
            </a:r>
            <a:r>
              <a:rPr lang="es-ES" sz="2000" dirty="0"/>
              <a:t>l y por eso usamos </a:t>
            </a:r>
            <a:r>
              <a:rPr lang="es-ES" sz="2000" u="sng" dirty="0" err="1">
                <a:solidFill>
                  <a:srgbClr val="002060"/>
                </a:solidFill>
              </a:rPr>
              <a:t>an</a:t>
            </a:r>
            <a:r>
              <a:rPr lang="es-ES" sz="2000" dirty="0"/>
              <a:t>, en cambio </a:t>
            </a:r>
            <a:r>
              <a:rPr lang="es-ES" sz="2000" u="sng" dirty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s-ES" sz="2000" dirty="0"/>
              <a:t>able empieza con consonante y usamos </a:t>
            </a:r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576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0FEB76D-45BE-4EA0-A902-856A82ED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Por lo tanto a/ </a:t>
            </a:r>
            <a:r>
              <a:rPr lang="es-ES" dirty="0" err="1"/>
              <a:t>an</a:t>
            </a:r>
            <a:r>
              <a:rPr lang="es-ES" dirty="0"/>
              <a:t> se usará de acuerdo a como se escriba el sustantivo que le precede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56E7699-FF7A-4AF2-B356-3E0AB0832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57" y="2010791"/>
            <a:ext cx="8494643" cy="44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8C7DC14-38F1-44ED-9232-DD6EAD0F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El artículo definido THE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36E1FFD-F91C-4D4B-81BC-B84737D898C7}"/>
              </a:ext>
            </a:extLst>
          </p:cNvPr>
          <p:cNvSpPr txBox="1"/>
          <p:nvPr/>
        </p:nvSpPr>
        <p:spPr>
          <a:xfrm>
            <a:off x="821634" y="2146853"/>
            <a:ext cx="10880035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Significa en español: el, la , los, las. En inglés solo usamos THE.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42561AD-B385-4696-ADAF-ACCB43867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888" y="2712370"/>
            <a:ext cx="7145480" cy="395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280</TotalTime>
  <Words>861</Words>
  <Application>Microsoft Office PowerPoint</Application>
  <PresentationFormat>Panorámica</PresentationFormat>
  <Paragraphs>198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Trebuchet MS</vt:lpstr>
      <vt:lpstr>Tw Cen MT</vt:lpstr>
      <vt:lpstr>Wingdings</vt:lpstr>
      <vt:lpstr>Berlín</vt:lpstr>
      <vt:lpstr>Inglés</vt:lpstr>
      <vt:lpstr>¿QUÉ APRENDEREMOS EN ESTA ASIGNATURA?</vt:lpstr>
      <vt:lpstr>Objetivos de la asignatura</vt:lpstr>
      <vt:lpstr>Por eso aprenderemos herramientas y conceptos que nos orienten a lograr estos objetivos…..</vt:lpstr>
      <vt:lpstr>Componentes de una oración simple</vt:lpstr>
      <vt:lpstr>ARTÍCULOS: Articles </vt:lpstr>
      <vt:lpstr>¿Qué diferencia hay entre ¨a¨ y ¨an¨?</vt:lpstr>
      <vt:lpstr>Por lo tanto a/ an se usará de acuerdo a como se escriba el sustantivo que le precede</vt:lpstr>
      <vt:lpstr>El artículo definido THE</vt:lpstr>
      <vt:lpstr>Componentes de una oración simple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Adjetivo</vt:lpstr>
      <vt:lpstr>El Adjetivo</vt:lpstr>
      <vt:lpstr>Presentación de PowerPoint</vt:lpstr>
      <vt:lpstr>El verbo ¨BE¨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Inglés</dc:title>
  <dc:creator>MaSanz</dc:creator>
  <cp:lastModifiedBy>Full name</cp:lastModifiedBy>
  <cp:revision>29</cp:revision>
  <dcterms:created xsi:type="dcterms:W3CDTF">2020-04-22T12:39:01Z</dcterms:created>
  <dcterms:modified xsi:type="dcterms:W3CDTF">2021-06-08T11:49:11Z</dcterms:modified>
</cp:coreProperties>
</file>