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tags/tag2.xml" ContentType="application/vnd.openxmlformats-officedocument.presentationml.tags+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notesMasterIdLst>
    <p:notesMasterId r:id="rId17"/>
  </p:notesMasterIdLst>
  <p:sldIdLst>
    <p:sldId id="256" r:id="rId2"/>
    <p:sldId id="257" r:id="rId3"/>
    <p:sldId id="258" r:id="rId4"/>
    <p:sldId id="259" r:id="rId5"/>
    <p:sldId id="260" r:id="rId6"/>
    <p:sldId id="261" r:id="rId7"/>
    <p:sldId id="263" r:id="rId8"/>
    <p:sldId id="264" r:id="rId9"/>
    <p:sldId id="265" r:id="rId10"/>
    <p:sldId id="266" r:id="rId11"/>
    <p:sldId id="267" r:id="rId12"/>
    <p:sldId id="271" r:id="rId13"/>
    <p:sldId id="270" r:id="rId14"/>
    <p:sldId id="273" r:id="rId15"/>
    <p:sldId id="274" r:id="rId16"/>
  </p:sldIdLst>
  <p:sldSz cx="12192000" cy="6858000"/>
  <p:notesSz cx="6858000" cy="9144000"/>
  <p:custDataLst>
    <p:tags r:id="rId18"/>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3" autoAdjust="0"/>
    <p:restoredTop sz="94660"/>
  </p:normalViewPr>
  <p:slideViewPr>
    <p:cSldViewPr snapToGrid="0">
      <p:cViewPr varScale="1">
        <p:scale>
          <a:sx n="75" d="100"/>
          <a:sy n="75" d="100"/>
        </p:scale>
        <p:origin x="52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gs" Target="tags/tag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E948654-CEB6-4DA3-AB18-95385C2DFDA1}" type="datetimeFigureOut">
              <a:rPr lang="en-US" smtClean="0"/>
              <a:t>11/1/2020</a:t>
            </a:fld>
            <a:endParaRPr lang="en-US"/>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82C1FFE-EEA2-4922-89E9-C8E2F80812FA}" type="slidenum">
              <a:rPr lang="en-US" smtClean="0"/>
              <a:t>‹Nº›</a:t>
            </a:fld>
            <a:endParaRPr lang="en-US"/>
          </a:p>
        </p:txBody>
      </p:sp>
    </p:spTree>
    <p:extLst>
      <p:ext uri="{BB962C8B-B14F-4D97-AF65-F5344CB8AC3E}">
        <p14:creationId xmlns:p14="http://schemas.microsoft.com/office/powerpoint/2010/main" val="37840756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US"/>
          </a:p>
        </p:txBody>
      </p:sp>
      <p:sp>
        <p:nvSpPr>
          <p:cNvPr id="4" name="Marcador de número de diapositiva 3"/>
          <p:cNvSpPr>
            <a:spLocks noGrp="1"/>
          </p:cNvSpPr>
          <p:nvPr>
            <p:ph type="sldNum" sz="quarter" idx="10"/>
          </p:nvPr>
        </p:nvSpPr>
        <p:spPr/>
        <p:txBody>
          <a:bodyPr/>
          <a:lstStyle/>
          <a:p>
            <a:fld id="{782C1FFE-EEA2-4922-89E9-C8E2F80812FA}" type="slidenum">
              <a:rPr lang="en-US" smtClean="0"/>
              <a:t>1</a:t>
            </a:fld>
            <a:endParaRPr lang="en-US"/>
          </a:p>
        </p:txBody>
      </p:sp>
    </p:spTree>
    <p:extLst>
      <p:ext uri="{BB962C8B-B14F-4D97-AF65-F5344CB8AC3E}">
        <p14:creationId xmlns:p14="http://schemas.microsoft.com/office/powerpoint/2010/main" val="376426355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US"/>
          </a:p>
        </p:txBody>
      </p:sp>
      <p:sp>
        <p:nvSpPr>
          <p:cNvPr id="4" name="Marcador de número de diapositiva 3"/>
          <p:cNvSpPr>
            <a:spLocks noGrp="1"/>
          </p:cNvSpPr>
          <p:nvPr>
            <p:ph type="sldNum" sz="quarter" idx="10"/>
          </p:nvPr>
        </p:nvSpPr>
        <p:spPr/>
        <p:txBody>
          <a:bodyPr/>
          <a:lstStyle/>
          <a:p>
            <a:fld id="{782C1FFE-EEA2-4922-89E9-C8E2F80812FA}" type="slidenum">
              <a:rPr lang="en-US" smtClean="0"/>
              <a:t>10</a:t>
            </a:fld>
            <a:endParaRPr lang="en-US"/>
          </a:p>
        </p:txBody>
      </p:sp>
    </p:spTree>
    <p:extLst>
      <p:ext uri="{BB962C8B-B14F-4D97-AF65-F5344CB8AC3E}">
        <p14:creationId xmlns:p14="http://schemas.microsoft.com/office/powerpoint/2010/main" val="287757435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US"/>
          </a:p>
        </p:txBody>
      </p:sp>
      <p:sp>
        <p:nvSpPr>
          <p:cNvPr id="4" name="Marcador de número de diapositiva 3"/>
          <p:cNvSpPr>
            <a:spLocks noGrp="1"/>
          </p:cNvSpPr>
          <p:nvPr>
            <p:ph type="sldNum" sz="quarter" idx="10"/>
          </p:nvPr>
        </p:nvSpPr>
        <p:spPr/>
        <p:txBody>
          <a:bodyPr/>
          <a:lstStyle/>
          <a:p>
            <a:fld id="{782C1FFE-EEA2-4922-89E9-C8E2F80812FA}" type="slidenum">
              <a:rPr lang="en-US" smtClean="0"/>
              <a:t>11</a:t>
            </a:fld>
            <a:endParaRPr lang="en-US"/>
          </a:p>
        </p:txBody>
      </p:sp>
    </p:spTree>
    <p:extLst>
      <p:ext uri="{BB962C8B-B14F-4D97-AF65-F5344CB8AC3E}">
        <p14:creationId xmlns:p14="http://schemas.microsoft.com/office/powerpoint/2010/main" val="30501493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US"/>
          </a:p>
        </p:txBody>
      </p:sp>
      <p:sp>
        <p:nvSpPr>
          <p:cNvPr id="4" name="Marcador de número de diapositiva 3"/>
          <p:cNvSpPr>
            <a:spLocks noGrp="1"/>
          </p:cNvSpPr>
          <p:nvPr>
            <p:ph type="sldNum" sz="quarter" idx="10"/>
          </p:nvPr>
        </p:nvSpPr>
        <p:spPr/>
        <p:txBody>
          <a:bodyPr/>
          <a:lstStyle/>
          <a:p>
            <a:fld id="{782C1FFE-EEA2-4922-89E9-C8E2F80812FA}" type="slidenum">
              <a:rPr lang="en-US" smtClean="0"/>
              <a:t>12</a:t>
            </a:fld>
            <a:endParaRPr lang="en-US"/>
          </a:p>
        </p:txBody>
      </p:sp>
    </p:spTree>
    <p:extLst>
      <p:ext uri="{BB962C8B-B14F-4D97-AF65-F5344CB8AC3E}">
        <p14:creationId xmlns:p14="http://schemas.microsoft.com/office/powerpoint/2010/main" val="134657815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US"/>
          </a:p>
        </p:txBody>
      </p:sp>
      <p:sp>
        <p:nvSpPr>
          <p:cNvPr id="4" name="Marcador de número de diapositiva 3"/>
          <p:cNvSpPr>
            <a:spLocks noGrp="1"/>
          </p:cNvSpPr>
          <p:nvPr>
            <p:ph type="sldNum" sz="quarter" idx="10"/>
          </p:nvPr>
        </p:nvSpPr>
        <p:spPr/>
        <p:txBody>
          <a:bodyPr/>
          <a:lstStyle/>
          <a:p>
            <a:fld id="{782C1FFE-EEA2-4922-89E9-C8E2F80812FA}" type="slidenum">
              <a:rPr lang="en-US" smtClean="0"/>
              <a:t>13</a:t>
            </a:fld>
            <a:endParaRPr lang="en-US"/>
          </a:p>
        </p:txBody>
      </p:sp>
    </p:spTree>
    <p:extLst>
      <p:ext uri="{BB962C8B-B14F-4D97-AF65-F5344CB8AC3E}">
        <p14:creationId xmlns:p14="http://schemas.microsoft.com/office/powerpoint/2010/main" val="236935933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US"/>
          </a:p>
        </p:txBody>
      </p:sp>
      <p:sp>
        <p:nvSpPr>
          <p:cNvPr id="4" name="Marcador de número de diapositiva 3"/>
          <p:cNvSpPr>
            <a:spLocks noGrp="1"/>
          </p:cNvSpPr>
          <p:nvPr>
            <p:ph type="sldNum" sz="quarter" idx="10"/>
          </p:nvPr>
        </p:nvSpPr>
        <p:spPr/>
        <p:txBody>
          <a:bodyPr/>
          <a:lstStyle/>
          <a:p>
            <a:fld id="{782C1FFE-EEA2-4922-89E9-C8E2F80812FA}" type="slidenum">
              <a:rPr lang="en-US" smtClean="0"/>
              <a:t>14</a:t>
            </a:fld>
            <a:endParaRPr lang="en-US"/>
          </a:p>
        </p:txBody>
      </p:sp>
    </p:spTree>
    <p:extLst>
      <p:ext uri="{BB962C8B-B14F-4D97-AF65-F5344CB8AC3E}">
        <p14:creationId xmlns:p14="http://schemas.microsoft.com/office/powerpoint/2010/main" val="208160621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US"/>
          </a:p>
        </p:txBody>
      </p:sp>
      <p:sp>
        <p:nvSpPr>
          <p:cNvPr id="4" name="Marcador de número de diapositiva 3"/>
          <p:cNvSpPr>
            <a:spLocks noGrp="1"/>
          </p:cNvSpPr>
          <p:nvPr>
            <p:ph type="sldNum" sz="quarter" idx="10"/>
          </p:nvPr>
        </p:nvSpPr>
        <p:spPr/>
        <p:txBody>
          <a:bodyPr/>
          <a:lstStyle/>
          <a:p>
            <a:fld id="{782C1FFE-EEA2-4922-89E9-C8E2F80812FA}" type="slidenum">
              <a:rPr lang="en-US" smtClean="0"/>
              <a:t>15</a:t>
            </a:fld>
            <a:endParaRPr lang="en-US"/>
          </a:p>
        </p:txBody>
      </p:sp>
    </p:spTree>
    <p:extLst>
      <p:ext uri="{BB962C8B-B14F-4D97-AF65-F5344CB8AC3E}">
        <p14:creationId xmlns:p14="http://schemas.microsoft.com/office/powerpoint/2010/main" val="14955679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US"/>
          </a:p>
        </p:txBody>
      </p:sp>
      <p:sp>
        <p:nvSpPr>
          <p:cNvPr id="4" name="Marcador de número de diapositiva 3"/>
          <p:cNvSpPr>
            <a:spLocks noGrp="1"/>
          </p:cNvSpPr>
          <p:nvPr>
            <p:ph type="sldNum" sz="quarter" idx="10"/>
          </p:nvPr>
        </p:nvSpPr>
        <p:spPr/>
        <p:txBody>
          <a:bodyPr/>
          <a:lstStyle/>
          <a:p>
            <a:fld id="{782C1FFE-EEA2-4922-89E9-C8E2F80812FA}" type="slidenum">
              <a:rPr lang="en-US" smtClean="0"/>
              <a:t>2</a:t>
            </a:fld>
            <a:endParaRPr lang="en-US"/>
          </a:p>
        </p:txBody>
      </p:sp>
    </p:spTree>
    <p:extLst>
      <p:ext uri="{BB962C8B-B14F-4D97-AF65-F5344CB8AC3E}">
        <p14:creationId xmlns:p14="http://schemas.microsoft.com/office/powerpoint/2010/main" val="33639158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US"/>
          </a:p>
        </p:txBody>
      </p:sp>
      <p:sp>
        <p:nvSpPr>
          <p:cNvPr id="4" name="Marcador de número de diapositiva 3"/>
          <p:cNvSpPr>
            <a:spLocks noGrp="1"/>
          </p:cNvSpPr>
          <p:nvPr>
            <p:ph type="sldNum" sz="quarter" idx="10"/>
          </p:nvPr>
        </p:nvSpPr>
        <p:spPr/>
        <p:txBody>
          <a:bodyPr/>
          <a:lstStyle/>
          <a:p>
            <a:fld id="{782C1FFE-EEA2-4922-89E9-C8E2F80812FA}" type="slidenum">
              <a:rPr lang="en-US" smtClean="0"/>
              <a:t>3</a:t>
            </a:fld>
            <a:endParaRPr lang="en-US"/>
          </a:p>
        </p:txBody>
      </p:sp>
    </p:spTree>
    <p:extLst>
      <p:ext uri="{BB962C8B-B14F-4D97-AF65-F5344CB8AC3E}">
        <p14:creationId xmlns:p14="http://schemas.microsoft.com/office/powerpoint/2010/main" val="42842791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US"/>
          </a:p>
        </p:txBody>
      </p:sp>
      <p:sp>
        <p:nvSpPr>
          <p:cNvPr id="4" name="Marcador de número de diapositiva 3"/>
          <p:cNvSpPr>
            <a:spLocks noGrp="1"/>
          </p:cNvSpPr>
          <p:nvPr>
            <p:ph type="sldNum" sz="quarter" idx="10"/>
          </p:nvPr>
        </p:nvSpPr>
        <p:spPr/>
        <p:txBody>
          <a:bodyPr/>
          <a:lstStyle/>
          <a:p>
            <a:fld id="{782C1FFE-EEA2-4922-89E9-C8E2F80812FA}" type="slidenum">
              <a:rPr lang="en-US" smtClean="0"/>
              <a:t>4</a:t>
            </a:fld>
            <a:endParaRPr lang="en-US"/>
          </a:p>
        </p:txBody>
      </p:sp>
    </p:spTree>
    <p:extLst>
      <p:ext uri="{BB962C8B-B14F-4D97-AF65-F5344CB8AC3E}">
        <p14:creationId xmlns:p14="http://schemas.microsoft.com/office/powerpoint/2010/main" val="34687718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US"/>
          </a:p>
        </p:txBody>
      </p:sp>
      <p:sp>
        <p:nvSpPr>
          <p:cNvPr id="4" name="Marcador de número de diapositiva 3"/>
          <p:cNvSpPr>
            <a:spLocks noGrp="1"/>
          </p:cNvSpPr>
          <p:nvPr>
            <p:ph type="sldNum" sz="quarter" idx="10"/>
          </p:nvPr>
        </p:nvSpPr>
        <p:spPr/>
        <p:txBody>
          <a:bodyPr/>
          <a:lstStyle/>
          <a:p>
            <a:fld id="{782C1FFE-EEA2-4922-89E9-C8E2F80812FA}" type="slidenum">
              <a:rPr lang="en-US" smtClean="0"/>
              <a:t>5</a:t>
            </a:fld>
            <a:endParaRPr lang="en-US"/>
          </a:p>
        </p:txBody>
      </p:sp>
    </p:spTree>
    <p:extLst>
      <p:ext uri="{BB962C8B-B14F-4D97-AF65-F5344CB8AC3E}">
        <p14:creationId xmlns:p14="http://schemas.microsoft.com/office/powerpoint/2010/main" val="10064911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US"/>
          </a:p>
        </p:txBody>
      </p:sp>
      <p:sp>
        <p:nvSpPr>
          <p:cNvPr id="4" name="Marcador de número de diapositiva 3"/>
          <p:cNvSpPr>
            <a:spLocks noGrp="1"/>
          </p:cNvSpPr>
          <p:nvPr>
            <p:ph type="sldNum" sz="quarter" idx="10"/>
          </p:nvPr>
        </p:nvSpPr>
        <p:spPr/>
        <p:txBody>
          <a:bodyPr/>
          <a:lstStyle/>
          <a:p>
            <a:fld id="{782C1FFE-EEA2-4922-89E9-C8E2F80812FA}" type="slidenum">
              <a:rPr lang="en-US" smtClean="0"/>
              <a:t>6</a:t>
            </a:fld>
            <a:endParaRPr lang="en-US"/>
          </a:p>
        </p:txBody>
      </p:sp>
    </p:spTree>
    <p:extLst>
      <p:ext uri="{BB962C8B-B14F-4D97-AF65-F5344CB8AC3E}">
        <p14:creationId xmlns:p14="http://schemas.microsoft.com/office/powerpoint/2010/main" val="28664043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US"/>
          </a:p>
        </p:txBody>
      </p:sp>
      <p:sp>
        <p:nvSpPr>
          <p:cNvPr id="4" name="Marcador de número de diapositiva 3"/>
          <p:cNvSpPr>
            <a:spLocks noGrp="1"/>
          </p:cNvSpPr>
          <p:nvPr>
            <p:ph type="sldNum" sz="quarter" idx="10"/>
          </p:nvPr>
        </p:nvSpPr>
        <p:spPr/>
        <p:txBody>
          <a:bodyPr/>
          <a:lstStyle/>
          <a:p>
            <a:fld id="{782C1FFE-EEA2-4922-89E9-C8E2F80812FA}" type="slidenum">
              <a:rPr lang="en-US" smtClean="0"/>
              <a:t>7</a:t>
            </a:fld>
            <a:endParaRPr lang="en-US"/>
          </a:p>
        </p:txBody>
      </p:sp>
    </p:spTree>
    <p:extLst>
      <p:ext uri="{BB962C8B-B14F-4D97-AF65-F5344CB8AC3E}">
        <p14:creationId xmlns:p14="http://schemas.microsoft.com/office/powerpoint/2010/main" val="161008339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US"/>
          </a:p>
        </p:txBody>
      </p:sp>
      <p:sp>
        <p:nvSpPr>
          <p:cNvPr id="4" name="Marcador de número de diapositiva 3"/>
          <p:cNvSpPr>
            <a:spLocks noGrp="1"/>
          </p:cNvSpPr>
          <p:nvPr>
            <p:ph type="sldNum" sz="quarter" idx="10"/>
          </p:nvPr>
        </p:nvSpPr>
        <p:spPr/>
        <p:txBody>
          <a:bodyPr/>
          <a:lstStyle/>
          <a:p>
            <a:fld id="{782C1FFE-EEA2-4922-89E9-C8E2F80812FA}" type="slidenum">
              <a:rPr lang="en-US" smtClean="0"/>
              <a:t>8</a:t>
            </a:fld>
            <a:endParaRPr lang="en-US"/>
          </a:p>
        </p:txBody>
      </p:sp>
    </p:spTree>
    <p:extLst>
      <p:ext uri="{BB962C8B-B14F-4D97-AF65-F5344CB8AC3E}">
        <p14:creationId xmlns:p14="http://schemas.microsoft.com/office/powerpoint/2010/main" val="170623858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US"/>
          </a:p>
        </p:txBody>
      </p:sp>
      <p:sp>
        <p:nvSpPr>
          <p:cNvPr id="4" name="Marcador de número de diapositiva 3"/>
          <p:cNvSpPr>
            <a:spLocks noGrp="1"/>
          </p:cNvSpPr>
          <p:nvPr>
            <p:ph type="sldNum" sz="quarter" idx="10"/>
          </p:nvPr>
        </p:nvSpPr>
        <p:spPr/>
        <p:txBody>
          <a:bodyPr/>
          <a:lstStyle/>
          <a:p>
            <a:fld id="{782C1FFE-EEA2-4922-89E9-C8E2F80812FA}" type="slidenum">
              <a:rPr lang="en-US" smtClean="0"/>
              <a:t>9</a:t>
            </a:fld>
            <a:endParaRPr lang="en-US"/>
          </a:p>
        </p:txBody>
      </p:sp>
    </p:spTree>
    <p:extLst>
      <p:ext uri="{BB962C8B-B14F-4D97-AF65-F5344CB8AC3E}">
        <p14:creationId xmlns:p14="http://schemas.microsoft.com/office/powerpoint/2010/main" val="1508910998"/>
      </p:ext>
    </p:extLst>
  </p:cSld>
  <p:clrMapOvr>
    <a:masterClrMapping/>
  </p:clrMapOvr>
</p:note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s-ES" smtClean="0"/>
              <a:t>Haga clic para editar el estilo de subtítulo del patrón</a:t>
            </a:r>
            <a:endParaRPr lang="en-US" dirty="0"/>
          </a:p>
        </p:txBody>
      </p:sp>
      <p:sp>
        <p:nvSpPr>
          <p:cNvPr id="4" name="Date Placeholder 3"/>
          <p:cNvSpPr>
            <a:spLocks noGrp="1"/>
          </p:cNvSpPr>
          <p:nvPr>
            <p:ph type="dt" sz="half" idx="10"/>
          </p:nvPr>
        </p:nvSpPr>
        <p:spPr/>
        <p:txBody>
          <a:bodyPr/>
          <a:lstStyle/>
          <a:p>
            <a:fld id="{83284890-85D2-4D7B-8EF5-15A9C1DB8F42}" type="datetimeFigureOut">
              <a:rPr lang="en-US" dirty="0"/>
              <a:t>11/1/2020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4FAB73BC-B049-4115-A692-8D63A059BFB8}" type="slidenum">
              <a:rPr lang="en-US" dirty="0"/>
              <a:pPr/>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87157CC2-0FC8-4686-B024-99790E0F5162}" type="datetimeFigureOut">
              <a:rPr lang="en-US" dirty="0"/>
              <a:t>11/1/2020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F6764DA5-CD3D-4590-A511-FCD3BC7A793E}" type="datetimeFigureOut">
              <a:rPr lang="en-US" dirty="0"/>
              <a:t>11/1/2020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82F5661D-6934-4B32-B92C-470368BF1EC6}" type="datetimeFigureOut">
              <a:rPr lang="en-US" dirty="0"/>
              <a:t>11/1/2020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a:xfrm>
            <a:off x="8593667" y="6272784"/>
            <a:ext cx="2644309" cy="365125"/>
          </a:xfrm>
        </p:spPr>
        <p:txBody>
          <a:bodyPr/>
          <a:lstStyle/>
          <a:p>
            <a:fld id="{C6F822A4-8DA6-4447-9B1F-C5DB58435268}" type="datetimeFigureOut">
              <a:rPr lang="en-US" dirty="0"/>
              <a:t>11/1/2020</a:t>
            </a:fld>
            <a:endParaRPr lang="en-US" dirty="0"/>
          </a:p>
        </p:txBody>
      </p:sp>
      <p:sp>
        <p:nvSpPr>
          <p:cNvPr id="5" name="Footer Placeholder 4"/>
          <p:cNvSpPr>
            <a:spLocks noGrp="1"/>
          </p:cNvSpPr>
          <p:nvPr>
            <p:ph type="ftr" sz="quarter" idx="11"/>
          </p:nvPr>
        </p:nvSpPr>
        <p:spPr>
          <a:xfrm>
            <a:off x="2182708" y="6272784"/>
            <a:ext cx="6327648" cy="365125"/>
          </a:xfrm>
        </p:spPr>
        <p:txBody>
          <a:bodyPr/>
          <a:lstStyle/>
          <a:p>
            <a:endParaRPr lang="en-US" dirty="0"/>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4FAB73BC-B049-4115-A692-8D63A059BFB8}" type="slidenum">
              <a:rPr lang="en-US" dirty="0"/>
              <a:pPr/>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E548D31E-DCDA-41A7-9C67-C4B11B94D21D}" type="datetimeFigureOut">
              <a:rPr lang="en-US" dirty="0"/>
              <a:t>11/1/2020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9B3762C0-B258-48F1-ADE6-176B4174CCDD}" type="datetimeFigureOut">
              <a:rPr lang="en-US" dirty="0"/>
              <a:t>11/1/2020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677919A6-33EB-49BD-A62F-1FA56B9F9712}" type="datetimeFigureOut">
              <a:rPr lang="en-US" dirty="0"/>
              <a:t>11/1/2020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4E7D1B-D673-4CF6-8672-009D42ABD2A0}" type="datetimeFigureOut">
              <a:rPr lang="en-US" dirty="0"/>
              <a:t>11/1/2020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DA16AA21-1863-4931-97CB-99D0A168701B}" type="datetimeFigureOut">
              <a:rPr lang="en-US" dirty="0"/>
              <a:t>11/1/2020</a:t>
            </a:fld>
            <a:endParaRPr lang="en-US" dirty="0"/>
          </a:p>
        </p:txBody>
      </p:sp>
      <p:sp>
        <p:nvSpPr>
          <p:cNvPr id="6" name="Footer Placeholder 5"/>
          <p:cNvSpPr>
            <a:spLocks noGrp="1"/>
          </p:cNvSpPr>
          <p:nvPr>
            <p:ph type="ftr" sz="quarter" idx="11"/>
          </p:nvPr>
        </p:nvSpPr>
        <p:spPr/>
        <p:txBody>
          <a:bodyPr/>
          <a:lstStyle/>
          <a:p>
            <a:endParaRPr lang="en-US" dirty="0"/>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3772C379-9A7C-4C87-A116-CBE9F58B04C5}" type="datetimeFigureOut">
              <a:rPr lang="en-US" dirty="0"/>
              <a:t>11/1/2020</a:t>
            </a:fld>
            <a:endParaRPr lang="en-US" dirty="0"/>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8664C608-40B1-4030-A28D-5B74BC98ADCE}" type="datetimeFigureOut">
              <a:rPr lang="en-US" dirty="0"/>
              <a:t>11/1/2020</a:t>
            </a:fld>
            <a:endParaRPr lang="en-US" dirty="0"/>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dirty="0"/>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4FAB73BC-B049-4115-A692-8D63A059BFB8}" type="slidenum">
              <a:rPr lang="en-US" dirty="0"/>
              <a:pPr/>
              <a:t>‹Nº›</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7.xml"/><Relationship Id="rId1" Type="http://schemas.openxmlformats.org/officeDocument/2006/relationships/tags" Target="../tags/tag2.xml"/><Relationship Id="rId5" Type="http://schemas.openxmlformats.org/officeDocument/2006/relationships/image" Target="../media/image8.png"/><Relationship Id="rId4" Type="http://schemas.openxmlformats.org/officeDocument/2006/relationships/image" Target="../media/image7.png"/></Relationships>
</file>

<file path=ppt/slides/_rels/slide1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5.xml"/><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es-ES" dirty="0" smtClean="0"/>
              <a:t>El libro</a:t>
            </a:r>
            <a:endParaRPr lang="en-US" dirty="0"/>
          </a:p>
        </p:txBody>
      </p:sp>
      <p:sp>
        <p:nvSpPr>
          <p:cNvPr id="3" name="Subtítulo 2"/>
          <p:cNvSpPr>
            <a:spLocks noGrp="1"/>
          </p:cNvSpPr>
          <p:nvPr>
            <p:ph type="subTitle" idx="1"/>
          </p:nvPr>
        </p:nvSpPr>
        <p:spPr/>
        <p:txBody>
          <a:bodyPr>
            <a:normAutofit/>
          </a:bodyPr>
          <a:lstStyle/>
          <a:p>
            <a:r>
              <a:rPr lang="es-ES" sz="2400" dirty="0" smtClean="0"/>
              <a:t>Las partes de un Libro</a:t>
            </a:r>
            <a:endParaRPr lang="en-US" sz="2400" dirty="0"/>
          </a:p>
        </p:txBody>
      </p:sp>
    </p:spTree>
    <p:extLst>
      <p:ext uri="{BB962C8B-B14F-4D97-AF65-F5344CB8AC3E}">
        <p14:creationId xmlns:p14="http://schemas.microsoft.com/office/powerpoint/2010/main" val="35076647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889000" y="525129"/>
            <a:ext cx="10566400" cy="5896358"/>
          </a:xfrm>
          <a:prstGeom prst="rect">
            <a:avLst/>
          </a:prstGeom>
        </p:spPr>
        <p:txBody>
          <a:bodyPr wrap="square">
            <a:spAutoFit/>
          </a:bodyPr>
          <a:lstStyle/>
          <a:p>
            <a:pPr lvl="0">
              <a:lnSpc>
                <a:spcPct val="107000"/>
              </a:lnSpc>
              <a:spcAft>
                <a:spcPts val="0"/>
              </a:spcAft>
            </a:pPr>
            <a:r>
              <a:rPr lang="es-ES" sz="2800" b="1" kern="1800" dirty="0" smtClean="0">
                <a:solidFill>
                  <a:srgbClr val="343639"/>
                </a:solidFill>
                <a:latin typeface="Raleway" panose="020B0503030101060003" pitchFamily="34" charset="0"/>
                <a:ea typeface="Times New Roman" panose="02020603050405020304" pitchFamily="18" charset="0"/>
                <a:cs typeface="Times New Roman" panose="02020603050405020304" pitchFamily="18" charset="0"/>
              </a:rPr>
              <a:t>4- Prólogo </a:t>
            </a:r>
            <a:r>
              <a:rPr lang="es-ES" sz="2800" b="1" kern="1800" dirty="0">
                <a:solidFill>
                  <a:srgbClr val="343639"/>
                </a:solidFill>
                <a:latin typeface="Raleway" panose="020B0503030101060003" pitchFamily="34" charset="0"/>
                <a:ea typeface="Times New Roman" panose="02020603050405020304" pitchFamily="18" charset="0"/>
                <a:cs typeface="Times New Roman" panose="02020603050405020304" pitchFamily="18" charset="0"/>
              </a:rPr>
              <a:t>o introducción</a:t>
            </a:r>
            <a:endParaRPr lang="en-US" sz="1200" dirty="0">
              <a:latin typeface="Calibri" panose="020F0502020204030204" pitchFamily="34" charset="0"/>
              <a:ea typeface="Calibri" panose="020F0502020204030204" pitchFamily="34" charset="0"/>
              <a:cs typeface="Times New Roman" panose="02020603050405020304" pitchFamily="18" charset="0"/>
            </a:endParaRPr>
          </a:p>
          <a:p>
            <a:r>
              <a:rPr lang="es-ES" sz="1600" dirty="0">
                <a:solidFill>
                  <a:srgbClr val="4E4D4D"/>
                </a:solidFill>
                <a:latin typeface="Raleway" panose="020B0503030101060003" pitchFamily="34" charset="0"/>
                <a:ea typeface="Times New Roman" panose="02020603050405020304" pitchFamily="18" charset="0"/>
              </a:rPr>
              <a:t>El prólogo es la presentación previa a la trama. También se conoce como prefacio o preámbulo. Se ubica al inicio del libro.</a:t>
            </a:r>
            <a:br>
              <a:rPr lang="es-ES" sz="1600" dirty="0">
                <a:solidFill>
                  <a:srgbClr val="4E4D4D"/>
                </a:solidFill>
                <a:latin typeface="Raleway" panose="020B0503030101060003" pitchFamily="34" charset="0"/>
                <a:ea typeface="Times New Roman" panose="02020603050405020304" pitchFamily="18" charset="0"/>
              </a:rPr>
            </a:br>
            <a:r>
              <a:rPr lang="es-ES" sz="1600" dirty="0">
                <a:solidFill>
                  <a:srgbClr val="4E4D4D"/>
                </a:solidFill>
                <a:latin typeface="Raleway" panose="020B0503030101060003" pitchFamily="34" charset="0"/>
                <a:ea typeface="Times New Roman" panose="02020603050405020304" pitchFamily="18" charset="0"/>
              </a:rPr>
              <a:t>Los autores utilizan este espacio para explicar los motivos que les han llevado a crear su obra, la idea principal sobre la que gira la historia, el contexto que utilizó, etc.</a:t>
            </a:r>
            <a:br>
              <a:rPr lang="es-ES" sz="1600" dirty="0">
                <a:solidFill>
                  <a:srgbClr val="4E4D4D"/>
                </a:solidFill>
                <a:latin typeface="Raleway" panose="020B0503030101060003" pitchFamily="34" charset="0"/>
                <a:ea typeface="Times New Roman" panose="02020603050405020304" pitchFamily="18" charset="0"/>
              </a:rPr>
            </a:br>
            <a:r>
              <a:rPr lang="es-ES" sz="1600" dirty="0">
                <a:solidFill>
                  <a:srgbClr val="4E4D4D"/>
                </a:solidFill>
                <a:latin typeface="Raleway" panose="020B0503030101060003" pitchFamily="34" charset="0"/>
                <a:ea typeface="Times New Roman" panose="02020603050405020304" pitchFamily="18" charset="0"/>
              </a:rPr>
              <a:t>Puede ser escrito por el autor, editor o un experto en la obra.</a:t>
            </a:r>
            <a:br>
              <a:rPr lang="es-ES" sz="1600" dirty="0">
                <a:solidFill>
                  <a:srgbClr val="4E4D4D"/>
                </a:solidFill>
                <a:latin typeface="Raleway" panose="020B0503030101060003" pitchFamily="34" charset="0"/>
                <a:ea typeface="Times New Roman" panose="02020603050405020304" pitchFamily="18" charset="0"/>
              </a:rPr>
            </a:br>
            <a:r>
              <a:rPr lang="es-ES" sz="1600" dirty="0">
                <a:solidFill>
                  <a:srgbClr val="4E4D4D"/>
                </a:solidFill>
                <a:latin typeface="Raleway" panose="020B0503030101060003" pitchFamily="34" charset="0"/>
                <a:ea typeface="Times New Roman" panose="02020603050405020304" pitchFamily="18" charset="0"/>
              </a:rPr>
              <a:t>No se debe confundir con el epígrafe</a:t>
            </a:r>
            <a:br>
              <a:rPr lang="es-ES" sz="1600" dirty="0">
                <a:solidFill>
                  <a:srgbClr val="4E4D4D"/>
                </a:solidFill>
                <a:latin typeface="Raleway" panose="020B0503030101060003" pitchFamily="34" charset="0"/>
                <a:ea typeface="Times New Roman" panose="02020603050405020304" pitchFamily="18" charset="0"/>
              </a:rPr>
            </a:br>
            <a:r>
              <a:rPr lang="es-ES" sz="1600" dirty="0">
                <a:solidFill>
                  <a:srgbClr val="4E4D4D"/>
                </a:solidFill>
                <a:latin typeface="Raleway" panose="020B0503030101060003" pitchFamily="34" charset="0"/>
                <a:ea typeface="Times New Roman" panose="02020603050405020304" pitchFamily="18" charset="0"/>
              </a:rPr>
              <a:t>El epígrafe es un página en la que el autor expresa una cita, frase o sentencia relacionada íntimamente con la trama de la obra</a:t>
            </a:r>
            <a:r>
              <a:rPr lang="es-ES" sz="1600" dirty="0" smtClean="0">
                <a:solidFill>
                  <a:srgbClr val="4E4D4D"/>
                </a:solidFill>
                <a:latin typeface="Raleway" panose="020B0503030101060003" pitchFamily="34" charset="0"/>
                <a:ea typeface="Times New Roman" panose="02020603050405020304" pitchFamily="18" charset="0"/>
              </a:rPr>
              <a:t>.</a:t>
            </a:r>
          </a:p>
          <a:p>
            <a:pPr lvl="0">
              <a:lnSpc>
                <a:spcPct val="107000"/>
              </a:lnSpc>
              <a:spcAft>
                <a:spcPts val="0"/>
              </a:spcAft>
            </a:pPr>
            <a:endParaRPr lang="es-ES" sz="2800" b="1" kern="1800" dirty="0" smtClean="0">
              <a:solidFill>
                <a:srgbClr val="343639"/>
              </a:solidFill>
              <a:latin typeface="Raleway" panose="020B0503030101060003" pitchFamily="34" charset="0"/>
              <a:ea typeface="Times New Roman" panose="02020603050405020304" pitchFamily="18" charset="0"/>
              <a:cs typeface="Times New Roman" panose="02020603050405020304" pitchFamily="18" charset="0"/>
            </a:endParaRPr>
          </a:p>
          <a:p>
            <a:pPr lvl="0">
              <a:lnSpc>
                <a:spcPct val="107000"/>
              </a:lnSpc>
              <a:spcAft>
                <a:spcPts val="0"/>
              </a:spcAft>
            </a:pPr>
            <a:r>
              <a:rPr lang="es-ES" sz="2800" b="1" kern="1800" dirty="0" smtClean="0">
                <a:solidFill>
                  <a:srgbClr val="343639"/>
                </a:solidFill>
                <a:latin typeface="Raleway" panose="020B0503030101060003" pitchFamily="34" charset="0"/>
                <a:ea typeface="Times New Roman" panose="02020603050405020304" pitchFamily="18" charset="0"/>
                <a:cs typeface="Times New Roman" panose="02020603050405020304" pitchFamily="18" charset="0"/>
              </a:rPr>
              <a:t>5- Capítulos</a:t>
            </a:r>
            <a:endParaRPr lang="en-US" sz="1200" dirty="0" smtClean="0">
              <a:latin typeface="Calibri" panose="020F0502020204030204" pitchFamily="34" charset="0"/>
              <a:ea typeface="Times New Roman" panose="02020603050405020304" pitchFamily="18" charset="0"/>
              <a:cs typeface="Times New Roman" panose="02020603050405020304" pitchFamily="18" charset="0"/>
            </a:endParaRPr>
          </a:p>
          <a:p>
            <a:pPr lvl="0">
              <a:lnSpc>
                <a:spcPct val="107000"/>
              </a:lnSpc>
              <a:spcAft>
                <a:spcPts val="0"/>
              </a:spcAft>
            </a:pPr>
            <a:r>
              <a:rPr lang="es-ES" sz="1600" dirty="0" smtClean="0">
                <a:solidFill>
                  <a:srgbClr val="4E4D4D"/>
                </a:solidFill>
                <a:latin typeface="Arial" panose="020B0604020202020204" pitchFamily="34" charset="0"/>
                <a:ea typeface="Times New Roman" panose="02020603050405020304" pitchFamily="18" charset="0"/>
                <a:cs typeface="Times New Roman" panose="02020603050405020304" pitchFamily="18" charset="0"/>
              </a:rPr>
              <a:t>Los </a:t>
            </a:r>
            <a:r>
              <a:rPr lang="es-ES" sz="1600" dirty="0">
                <a:solidFill>
                  <a:srgbClr val="4E4D4D"/>
                </a:solidFill>
                <a:latin typeface="Arial" panose="020B0604020202020204" pitchFamily="34" charset="0"/>
                <a:ea typeface="Times New Roman" panose="02020603050405020304" pitchFamily="18" charset="0"/>
                <a:cs typeface="Times New Roman" panose="02020603050405020304" pitchFamily="18" charset="0"/>
              </a:rPr>
              <a:t>capítulos son las diferentes partes en las que se divide la trama. sus títulos nos dan una idea del contenido que mostrarán.</a:t>
            </a:r>
            <a:br>
              <a:rPr lang="es-ES" sz="1600" dirty="0">
                <a:solidFill>
                  <a:srgbClr val="4E4D4D"/>
                </a:solidFill>
                <a:latin typeface="Arial" panose="020B0604020202020204" pitchFamily="34" charset="0"/>
                <a:ea typeface="Times New Roman" panose="02020603050405020304" pitchFamily="18" charset="0"/>
                <a:cs typeface="Times New Roman" panose="02020603050405020304" pitchFamily="18" charset="0"/>
              </a:rPr>
            </a:br>
            <a:r>
              <a:rPr lang="es-ES" sz="1600" dirty="0">
                <a:solidFill>
                  <a:srgbClr val="4E4D4D"/>
                </a:solidFill>
                <a:latin typeface="Arial" panose="020B0604020202020204" pitchFamily="34" charset="0"/>
                <a:ea typeface="Times New Roman" panose="02020603050405020304" pitchFamily="18" charset="0"/>
                <a:cs typeface="Times New Roman" panose="02020603050405020304" pitchFamily="18" charset="0"/>
              </a:rPr>
              <a:t>Van todos numerados. Algunos autores eligen los números romanos para hacerlo.</a:t>
            </a:r>
            <a:br>
              <a:rPr lang="es-ES" sz="1600" dirty="0">
                <a:solidFill>
                  <a:srgbClr val="4E4D4D"/>
                </a:solidFill>
                <a:latin typeface="Arial" panose="020B0604020202020204" pitchFamily="34" charset="0"/>
                <a:ea typeface="Times New Roman" panose="02020603050405020304" pitchFamily="18" charset="0"/>
                <a:cs typeface="Times New Roman" panose="02020603050405020304" pitchFamily="18" charset="0"/>
              </a:rPr>
            </a:br>
            <a:r>
              <a:rPr lang="es-ES" sz="1600" dirty="0">
                <a:solidFill>
                  <a:srgbClr val="4E4D4D"/>
                </a:solidFill>
                <a:latin typeface="Arial" panose="020B0604020202020204" pitchFamily="34" charset="0"/>
                <a:ea typeface="Times New Roman" panose="02020603050405020304" pitchFamily="18" charset="0"/>
                <a:cs typeface="Times New Roman" panose="02020603050405020304" pitchFamily="18" charset="0"/>
              </a:rPr>
              <a:t/>
            </a:r>
            <a:br>
              <a:rPr lang="es-ES" sz="1600" dirty="0">
                <a:solidFill>
                  <a:srgbClr val="4E4D4D"/>
                </a:solidFill>
                <a:latin typeface="Arial" panose="020B0604020202020204" pitchFamily="34" charset="0"/>
                <a:ea typeface="Times New Roman" panose="02020603050405020304" pitchFamily="18" charset="0"/>
                <a:cs typeface="Times New Roman" panose="02020603050405020304" pitchFamily="18" charset="0"/>
              </a:rPr>
            </a:br>
            <a:endParaRPr lang="en-US" sz="1200" dirty="0">
              <a:latin typeface="Calibri" panose="020F0502020204030204" pitchFamily="34" charset="0"/>
              <a:ea typeface="Calibri" panose="020F0502020204030204" pitchFamily="34" charset="0"/>
              <a:cs typeface="Times New Roman" panose="02020603050405020304" pitchFamily="18" charset="0"/>
            </a:endParaRPr>
          </a:p>
          <a:p>
            <a:pPr lvl="0">
              <a:lnSpc>
                <a:spcPct val="107000"/>
              </a:lnSpc>
              <a:spcAft>
                <a:spcPts val="0"/>
              </a:spcAft>
            </a:pPr>
            <a:r>
              <a:rPr lang="es-ES" sz="2800" b="1" kern="1800" dirty="0" smtClean="0">
                <a:solidFill>
                  <a:srgbClr val="343639"/>
                </a:solidFill>
                <a:latin typeface="Raleway" panose="020B0503030101060003" pitchFamily="34" charset="0"/>
                <a:ea typeface="Times New Roman" panose="02020603050405020304" pitchFamily="18" charset="0"/>
                <a:cs typeface="Times New Roman" panose="02020603050405020304" pitchFamily="18" charset="0"/>
              </a:rPr>
              <a:t>6- Bibliografía</a:t>
            </a:r>
            <a:endParaRPr lang="en-US" sz="1200" dirty="0">
              <a:latin typeface="Calibri" panose="020F0502020204030204" pitchFamily="34" charset="0"/>
              <a:ea typeface="Calibri" panose="020F0502020204030204" pitchFamily="34" charset="0"/>
              <a:cs typeface="Times New Roman" panose="02020603050405020304" pitchFamily="18" charset="0"/>
            </a:endParaRPr>
          </a:p>
          <a:p>
            <a:r>
              <a:rPr lang="es-ES" sz="1600" dirty="0">
                <a:solidFill>
                  <a:srgbClr val="4E4D4D"/>
                </a:solidFill>
                <a:latin typeface="Arial" panose="020B0604020202020204" pitchFamily="34" charset="0"/>
                <a:ea typeface="Times New Roman" panose="02020603050405020304" pitchFamily="18" charset="0"/>
              </a:rPr>
              <a:t>Es un listado de las obras que han sido utilizadas de alguna manera por el autor para la creación de su obra. Son expuestas como fuentes de investigación o inspiración.</a:t>
            </a:r>
            <a:endParaRPr lang="es-ES" sz="1600" dirty="0">
              <a:solidFill>
                <a:srgbClr val="4E4D4D"/>
              </a:solidFill>
              <a:latin typeface="Raleway" panose="020B0503030101060003" pitchFamily="34" charset="0"/>
            </a:endParaRPr>
          </a:p>
          <a:p>
            <a:endParaRPr lang="en-US" sz="1600" dirty="0">
              <a:latin typeface="Raleway" panose="020B0503030101060003" pitchFamily="34" charset="0"/>
            </a:endParaRPr>
          </a:p>
        </p:txBody>
      </p:sp>
    </p:spTree>
    <p:extLst>
      <p:ext uri="{BB962C8B-B14F-4D97-AF65-F5344CB8AC3E}">
        <p14:creationId xmlns:p14="http://schemas.microsoft.com/office/powerpoint/2010/main" val="20916287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168400" y="1658640"/>
            <a:ext cx="10629900" cy="3616118"/>
          </a:xfrm>
          <a:prstGeom prst="rect">
            <a:avLst/>
          </a:prstGeom>
        </p:spPr>
        <p:txBody>
          <a:bodyPr wrap="square">
            <a:spAutoFit/>
          </a:bodyPr>
          <a:lstStyle/>
          <a:p>
            <a:pPr lvl="0">
              <a:lnSpc>
                <a:spcPct val="107000"/>
              </a:lnSpc>
              <a:spcAft>
                <a:spcPts val="0"/>
              </a:spcAft>
            </a:pPr>
            <a:r>
              <a:rPr lang="es-ES" sz="2800" b="1" kern="1800" dirty="0" smtClean="0">
                <a:solidFill>
                  <a:srgbClr val="343639"/>
                </a:solidFill>
                <a:latin typeface="Raleway" panose="020B0503030101060003" pitchFamily="34" charset="0"/>
                <a:ea typeface="Times New Roman" panose="02020603050405020304" pitchFamily="18" charset="0"/>
                <a:cs typeface="Times New Roman" panose="02020603050405020304" pitchFamily="18" charset="0"/>
              </a:rPr>
              <a:t>7- Colof</a:t>
            </a:r>
            <a:r>
              <a:rPr lang="es-ES" sz="2800" b="1" kern="1800" dirty="0" smtClean="0">
                <a:solidFill>
                  <a:srgbClr val="343639"/>
                </a:solidFill>
                <a:latin typeface="Raleway" panose="020B0503030101060003" pitchFamily="34" charset="0"/>
                <a:ea typeface="Times New Roman" panose="02020603050405020304" pitchFamily="18" charset="0"/>
                <a:cs typeface="Raleway" panose="020B0503030101060003" pitchFamily="34" charset="0"/>
              </a:rPr>
              <a:t>ó</a:t>
            </a:r>
            <a:r>
              <a:rPr lang="es-ES" sz="2800" b="1" kern="1800" dirty="0" smtClean="0">
                <a:solidFill>
                  <a:srgbClr val="343639"/>
                </a:solidFill>
                <a:latin typeface="Raleway" panose="020B0503030101060003" pitchFamily="34" charset="0"/>
                <a:ea typeface="Times New Roman" panose="02020603050405020304" pitchFamily="18" charset="0"/>
                <a:cs typeface="Times New Roman" panose="02020603050405020304" pitchFamily="18" charset="0"/>
              </a:rPr>
              <a:t>n</a:t>
            </a:r>
          </a:p>
          <a:p>
            <a:pPr lvl="0">
              <a:lnSpc>
                <a:spcPct val="107000"/>
              </a:lnSpc>
              <a:spcAft>
                <a:spcPts val="0"/>
              </a:spcAft>
            </a:pPr>
            <a:r>
              <a:rPr lang="es-ES" sz="1600" dirty="0" smtClean="0">
                <a:solidFill>
                  <a:srgbClr val="4E4D4D"/>
                </a:solidFill>
                <a:latin typeface="Raleway" panose="020B0503030101060003" pitchFamily="34" charset="0"/>
                <a:ea typeface="Times New Roman" panose="02020603050405020304" pitchFamily="18" charset="0"/>
                <a:cs typeface="Times New Roman" panose="02020603050405020304" pitchFamily="18" charset="0"/>
              </a:rPr>
              <a:t>A- Anotación </a:t>
            </a:r>
            <a:r>
              <a:rPr lang="es-ES" sz="1600" dirty="0">
                <a:solidFill>
                  <a:srgbClr val="4E4D4D"/>
                </a:solidFill>
                <a:latin typeface="Raleway" panose="020B0503030101060003" pitchFamily="34" charset="0"/>
                <a:ea typeface="Times New Roman" panose="02020603050405020304" pitchFamily="18" charset="0"/>
                <a:cs typeface="Times New Roman" panose="02020603050405020304" pitchFamily="18" charset="0"/>
              </a:rPr>
              <a:t>al final del libro, que </a:t>
            </a:r>
            <a:r>
              <a:rPr lang="es-ES" sz="1600" dirty="0" smtClean="0">
                <a:solidFill>
                  <a:srgbClr val="4E4D4D"/>
                </a:solidFill>
                <a:latin typeface="Raleway" panose="020B0503030101060003" pitchFamily="34" charset="0"/>
                <a:ea typeface="Times New Roman" panose="02020603050405020304" pitchFamily="18" charset="0"/>
                <a:cs typeface="Times New Roman" panose="02020603050405020304" pitchFamily="18" charset="0"/>
              </a:rPr>
              <a:t>indica:</a:t>
            </a:r>
            <a:endParaRPr lang="en-US" sz="1600" dirty="0" smtClean="0">
              <a:latin typeface="Raleway" panose="020B0503030101060003" pitchFamily="34" charset="0"/>
              <a:ea typeface="Calibri" panose="020F0502020204030204" pitchFamily="34" charset="0"/>
              <a:cs typeface="Times New Roman" panose="02020603050405020304" pitchFamily="18" charset="0"/>
            </a:endParaRPr>
          </a:p>
          <a:p>
            <a:pPr lvl="0">
              <a:lnSpc>
                <a:spcPct val="107000"/>
              </a:lnSpc>
              <a:spcAft>
                <a:spcPts val="0"/>
              </a:spcAft>
              <a:buSzPts val="1000"/>
              <a:tabLst>
                <a:tab pos="457200" algn="l"/>
              </a:tabLst>
            </a:pPr>
            <a:r>
              <a:rPr lang="es-ES" sz="1600" dirty="0" smtClean="0">
                <a:solidFill>
                  <a:srgbClr val="4E4D4D"/>
                </a:solidFill>
                <a:latin typeface="Raleway" panose="020B0503030101060003" pitchFamily="34" charset="0"/>
                <a:ea typeface="Times New Roman" panose="02020603050405020304" pitchFamily="18" charset="0"/>
                <a:cs typeface="Times New Roman" panose="02020603050405020304" pitchFamily="18" charset="0"/>
              </a:rPr>
              <a:t>B- El nombre del impresor</a:t>
            </a:r>
            <a:endParaRPr lang="en-US" sz="1600" dirty="0" smtClean="0">
              <a:latin typeface="Raleway" panose="020B0503030101060003" pitchFamily="34" charset="0"/>
              <a:ea typeface="Calibri" panose="020F0502020204030204" pitchFamily="34" charset="0"/>
              <a:cs typeface="Times New Roman" panose="02020603050405020304" pitchFamily="18" charset="0"/>
            </a:endParaRPr>
          </a:p>
          <a:p>
            <a:pPr lvl="0">
              <a:lnSpc>
                <a:spcPct val="107000"/>
              </a:lnSpc>
              <a:spcAft>
                <a:spcPts val="0"/>
              </a:spcAft>
              <a:buSzPts val="1000"/>
              <a:tabLst>
                <a:tab pos="457200" algn="l"/>
              </a:tabLst>
            </a:pPr>
            <a:r>
              <a:rPr lang="es-ES" sz="1600" dirty="0" smtClean="0">
                <a:solidFill>
                  <a:srgbClr val="4E4D4D"/>
                </a:solidFill>
                <a:latin typeface="Raleway" panose="020B0503030101060003" pitchFamily="34" charset="0"/>
                <a:ea typeface="Times New Roman" panose="02020603050405020304" pitchFamily="18" charset="0"/>
                <a:cs typeface="Times New Roman" panose="02020603050405020304" pitchFamily="18" charset="0"/>
              </a:rPr>
              <a:t>C- Lugar y fecha de impresión</a:t>
            </a:r>
            <a:endParaRPr lang="en-US" sz="1600" dirty="0" smtClean="0">
              <a:latin typeface="Raleway" panose="020B0503030101060003" pitchFamily="34" charset="0"/>
              <a:ea typeface="Calibri" panose="020F0502020204030204" pitchFamily="34" charset="0"/>
              <a:cs typeface="Times New Roman" panose="02020603050405020304" pitchFamily="18" charset="0"/>
            </a:endParaRPr>
          </a:p>
          <a:p>
            <a:pPr lvl="0">
              <a:lnSpc>
                <a:spcPct val="107000"/>
              </a:lnSpc>
              <a:spcAft>
                <a:spcPts val="0"/>
              </a:spcAft>
              <a:buSzPts val="1000"/>
              <a:tabLst>
                <a:tab pos="457200" algn="l"/>
              </a:tabLst>
            </a:pPr>
            <a:r>
              <a:rPr lang="es-ES" sz="1600" dirty="0" smtClean="0">
                <a:solidFill>
                  <a:srgbClr val="4E4D4D"/>
                </a:solidFill>
                <a:latin typeface="Raleway" panose="020B0503030101060003" pitchFamily="34" charset="0"/>
                <a:ea typeface="Times New Roman" panose="02020603050405020304" pitchFamily="18" charset="0"/>
                <a:cs typeface="Times New Roman" panose="02020603050405020304" pitchFamily="18" charset="0"/>
              </a:rPr>
              <a:t>D- Número </a:t>
            </a:r>
            <a:r>
              <a:rPr lang="es-ES" sz="1600" dirty="0">
                <a:solidFill>
                  <a:srgbClr val="4E4D4D"/>
                </a:solidFill>
                <a:latin typeface="Raleway" panose="020B0503030101060003" pitchFamily="34" charset="0"/>
                <a:ea typeface="Times New Roman" panose="02020603050405020304" pitchFamily="18" charset="0"/>
                <a:cs typeface="Times New Roman" panose="02020603050405020304" pitchFamily="18" charset="0"/>
              </a:rPr>
              <a:t>de tirada</a:t>
            </a:r>
            <a:endParaRPr lang="en-US" sz="1600" dirty="0">
              <a:latin typeface="Raleway" panose="020B0503030101060003" pitchFamily="34" charset="0"/>
              <a:ea typeface="Calibri" panose="020F0502020204030204" pitchFamily="34" charset="0"/>
              <a:cs typeface="Times New Roman" panose="02020603050405020304" pitchFamily="18" charset="0"/>
            </a:endParaRPr>
          </a:p>
          <a:p>
            <a:pPr lvl="0">
              <a:lnSpc>
                <a:spcPct val="107000"/>
              </a:lnSpc>
              <a:spcAft>
                <a:spcPts val="0"/>
              </a:spcAft>
              <a:buSzPts val="1000"/>
              <a:tabLst>
                <a:tab pos="457200" algn="l"/>
              </a:tabLst>
            </a:pPr>
            <a:r>
              <a:rPr lang="es-ES" sz="1600" dirty="0" smtClean="0">
                <a:solidFill>
                  <a:srgbClr val="4E4D4D"/>
                </a:solidFill>
                <a:latin typeface="Raleway" panose="020B0503030101060003" pitchFamily="34" charset="0"/>
                <a:ea typeface="Times New Roman" panose="02020603050405020304" pitchFamily="18" charset="0"/>
                <a:cs typeface="Times New Roman" panose="02020603050405020304" pitchFamily="18" charset="0"/>
              </a:rPr>
              <a:t>E- Logotipo </a:t>
            </a:r>
            <a:r>
              <a:rPr lang="es-ES" sz="1600" dirty="0">
                <a:solidFill>
                  <a:srgbClr val="4E4D4D"/>
                </a:solidFill>
                <a:latin typeface="Raleway" panose="020B0503030101060003" pitchFamily="34" charset="0"/>
                <a:ea typeface="Times New Roman" panose="02020603050405020304" pitchFamily="18" charset="0"/>
                <a:cs typeface="Times New Roman" panose="02020603050405020304" pitchFamily="18" charset="0"/>
              </a:rPr>
              <a:t>del impresor</a:t>
            </a:r>
            <a:r>
              <a:rPr lang="es-ES" dirty="0">
                <a:solidFill>
                  <a:srgbClr val="4E4D4D"/>
                </a:solidFill>
                <a:latin typeface="Arial" panose="020B0604020202020204" pitchFamily="34" charset="0"/>
                <a:ea typeface="Times New Roman" panose="02020603050405020304" pitchFamily="18" charset="0"/>
                <a:cs typeface="Times New Roman" panose="02020603050405020304" pitchFamily="18" charset="0"/>
              </a:rPr>
              <a:t/>
            </a:r>
            <a:br>
              <a:rPr lang="es-ES" dirty="0">
                <a:solidFill>
                  <a:srgbClr val="4E4D4D"/>
                </a:solidFill>
                <a:latin typeface="Arial" panose="020B0604020202020204" pitchFamily="34" charset="0"/>
                <a:ea typeface="Times New Roman" panose="02020603050405020304" pitchFamily="18" charset="0"/>
                <a:cs typeface="Times New Roman" panose="02020603050405020304" pitchFamily="18" charset="0"/>
              </a:rPr>
            </a:br>
            <a:r>
              <a:rPr lang="es-ES" dirty="0">
                <a:solidFill>
                  <a:srgbClr val="4E4D4D"/>
                </a:solidFill>
                <a:latin typeface="Arial" panose="020B0604020202020204" pitchFamily="34" charset="0"/>
                <a:ea typeface="Times New Roman" panose="02020603050405020304" pitchFamily="18" charset="0"/>
                <a:cs typeface="Times New Roman" panose="02020603050405020304" pitchFamily="18" charset="0"/>
              </a:rPr>
              <a:t/>
            </a:r>
            <a:br>
              <a:rPr lang="es-ES" dirty="0">
                <a:solidFill>
                  <a:srgbClr val="4E4D4D"/>
                </a:solidFill>
                <a:latin typeface="Arial" panose="020B0604020202020204" pitchFamily="34" charset="0"/>
                <a:ea typeface="Times New Roman" panose="02020603050405020304" pitchFamily="18" charset="0"/>
                <a:cs typeface="Times New Roman" panose="02020603050405020304" pitchFamily="18" charset="0"/>
              </a:rPr>
            </a:br>
            <a:endParaRPr lang="en-US" sz="1200" dirty="0">
              <a:latin typeface="Calibri" panose="020F0502020204030204" pitchFamily="34" charset="0"/>
              <a:ea typeface="Calibri" panose="020F0502020204030204" pitchFamily="34" charset="0"/>
              <a:cs typeface="Times New Roman" panose="02020603050405020304" pitchFamily="18" charset="0"/>
            </a:endParaRPr>
          </a:p>
          <a:p>
            <a:pPr lvl="0">
              <a:lnSpc>
                <a:spcPct val="107000"/>
              </a:lnSpc>
              <a:spcAft>
                <a:spcPts val="0"/>
              </a:spcAft>
            </a:pPr>
            <a:r>
              <a:rPr lang="es-ES" sz="2800" b="1" kern="1800" dirty="0" smtClean="0">
                <a:solidFill>
                  <a:srgbClr val="343639"/>
                </a:solidFill>
                <a:latin typeface="Arial" panose="020B0604020202020204" pitchFamily="34" charset="0"/>
                <a:ea typeface="Times New Roman" panose="02020603050405020304" pitchFamily="18" charset="0"/>
                <a:cs typeface="Times New Roman" panose="02020603050405020304" pitchFamily="18" charset="0"/>
              </a:rPr>
              <a:t>8- ​</a:t>
            </a:r>
            <a:r>
              <a:rPr lang="es-ES" sz="2800" b="1" kern="1800" dirty="0" smtClean="0">
                <a:solidFill>
                  <a:srgbClr val="343639"/>
                </a:solidFill>
                <a:latin typeface="Raleway" panose="020B0503030101060003" pitchFamily="34" charset="0"/>
                <a:ea typeface="Times New Roman" panose="02020603050405020304" pitchFamily="18" charset="0"/>
                <a:cs typeface="Times New Roman" panose="02020603050405020304" pitchFamily="18" charset="0"/>
              </a:rPr>
              <a:t>Ep</a:t>
            </a:r>
            <a:r>
              <a:rPr lang="es-ES" sz="2800" b="1" kern="1800" dirty="0" smtClean="0">
                <a:solidFill>
                  <a:srgbClr val="343639"/>
                </a:solidFill>
                <a:latin typeface="Raleway" panose="020B0503030101060003" pitchFamily="34" charset="0"/>
                <a:ea typeface="Times New Roman" panose="02020603050405020304" pitchFamily="18" charset="0"/>
                <a:cs typeface="Raleway" panose="020B0503030101060003" pitchFamily="34" charset="0"/>
              </a:rPr>
              <a:t>í</a:t>
            </a:r>
            <a:r>
              <a:rPr lang="es-ES" sz="2800" b="1" kern="1800" dirty="0" smtClean="0">
                <a:solidFill>
                  <a:srgbClr val="343639"/>
                </a:solidFill>
                <a:latin typeface="Raleway" panose="020B0503030101060003" pitchFamily="34" charset="0"/>
                <a:ea typeface="Times New Roman" panose="02020603050405020304" pitchFamily="18" charset="0"/>
                <a:cs typeface="Times New Roman" panose="02020603050405020304" pitchFamily="18" charset="0"/>
              </a:rPr>
              <a:t>logo</a:t>
            </a:r>
            <a:endParaRPr lang="en-US" sz="1200" dirty="0" smtClean="0">
              <a:latin typeface="Calibri" panose="020F0502020204030204" pitchFamily="34" charset="0"/>
              <a:ea typeface="Times New Roman" panose="02020603050405020304" pitchFamily="18" charset="0"/>
              <a:cs typeface="Times New Roman" panose="02020603050405020304" pitchFamily="18" charset="0"/>
            </a:endParaRPr>
          </a:p>
          <a:p>
            <a:pPr lvl="0">
              <a:lnSpc>
                <a:spcPct val="107000"/>
              </a:lnSpc>
              <a:spcAft>
                <a:spcPts val="0"/>
              </a:spcAft>
            </a:pPr>
            <a:r>
              <a:rPr lang="es-ES" sz="1600" dirty="0" smtClean="0">
                <a:solidFill>
                  <a:srgbClr val="4E4D4D"/>
                </a:solidFill>
                <a:latin typeface="Raleway" panose="020B0503030101060003" pitchFamily="34" charset="0"/>
                <a:ea typeface="Times New Roman" panose="02020603050405020304" pitchFamily="18" charset="0"/>
                <a:cs typeface="Times New Roman" panose="02020603050405020304" pitchFamily="18" charset="0"/>
              </a:rPr>
              <a:t>Se </a:t>
            </a:r>
            <a:r>
              <a:rPr lang="es-ES" sz="1600" dirty="0">
                <a:solidFill>
                  <a:srgbClr val="4E4D4D"/>
                </a:solidFill>
                <a:latin typeface="Raleway" panose="020B0503030101060003" pitchFamily="34" charset="0"/>
                <a:ea typeface="Times New Roman" panose="02020603050405020304" pitchFamily="18" charset="0"/>
                <a:cs typeface="Times New Roman" panose="02020603050405020304" pitchFamily="18" charset="0"/>
              </a:rPr>
              <a:t>incluye al final de una obra literaria para hacer alguna consideración sobre ella o terminar de desentramar algunas partes del libro que han quedado sin resolver.</a:t>
            </a:r>
            <a:br>
              <a:rPr lang="es-ES" sz="1600" dirty="0">
                <a:solidFill>
                  <a:srgbClr val="4E4D4D"/>
                </a:solidFill>
                <a:latin typeface="Raleway" panose="020B0503030101060003" pitchFamily="34" charset="0"/>
                <a:ea typeface="Times New Roman" panose="02020603050405020304" pitchFamily="18" charset="0"/>
                <a:cs typeface="Times New Roman" panose="02020603050405020304" pitchFamily="18" charset="0"/>
              </a:rPr>
            </a:br>
            <a:endParaRPr lang="en-US" sz="1600" dirty="0">
              <a:effectLst/>
              <a:latin typeface="Raleway" panose="020B0503030101060003"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817134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69848" y="484632"/>
            <a:ext cx="10058400" cy="4392168"/>
          </a:xfrm>
        </p:spPr>
        <p:txBody>
          <a:bodyPr>
            <a:normAutofit fontScale="90000"/>
          </a:bodyPr>
          <a:lstStyle/>
          <a:p>
            <a:r>
              <a:rPr lang="es-ES" b="1" dirty="0">
                <a:solidFill>
                  <a:srgbClr val="4E4D4D"/>
                </a:solidFill>
                <a:latin typeface="Raleway" panose="020B0503030101060003" pitchFamily="34" charset="0"/>
                <a:ea typeface="Times New Roman" panose="02020603050405020304" pitchFamily="18" charset="0"/>
                <a:cs typeface="Times New Roman" panose="02020603050405020304" pitchFamily="18" charset="0"/>
              </a:rPr>
              <a:t>Y ya hemos llegado al final. ¿Te ha resultado útil este post? ¿Conocías todas las partes externas e internas en las que se divide un libro?</a:t>
            </a:r>
            <a:endParaRPr lang="en-US" b="1" dirty="0"/>
          </a:p>
        </p:txBody>
      </p:sp>
    </p:spTree>
    <p:extLst>
      <p:ext uri="{BB962C8B-B14F-4D97-AF65-F5344CB8AC3E}">
        <p14:creationId xmlns:p14="http://schemas.microsoft.com/office/powerpoint/2010/main" val="15408060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actividades</a:t>
            </a:r>
            <a:endParaRPr lang="en-US" dirty="0"/>
          </a:p>
        </p:txBody>
      </p:sp>
      <p:sp>
        <p:nvSpPr>
          <p:cNvPr id="3" name="Marcador de texto 2"/>
          <p:cNvSpPr>
            <a:spLocks noGrp="1"/>
          </p:cNvSpPr>
          <p:nvPr>
            <p:ph type="body" idx="1"/>
          </p:nvPr>
        </p:nvSpPr>
        <p:spPr/>
        <p:txBody>
          <a:bodyPr/>
          <a:lstStyle/>
          <a:p>
            <a:r>
              <a:rPr lang="es-ES" dirty="0" smtClean="0"/>
              <a:t>Resuelve las siguientes actividades para aprender y divertirte</a:t>
            </a:r>
            <a:endParaRPr lang="en-US" dirty="0"/>
          </a:p>
        </p:txBody>
      </p:sp>
    </p:spTree>
    <p:extLst>
      <p:ext uri="{BB962C8B-B14F-4D97-AF65-F5344CB8AC3E}">
        <p14:creationId xmlns:p14="http://schemas.microsoft.com/office/powerpoint/2010/main" val="38010688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SPRING_QUIZ_SHAPE0"/>
          <p:cNvSpPr/>
          <p:nvPr/>
        </p:nvSpPr>
        <p:spPr>
          <a:xfrm>
            <a:off x="0" y="0"/>
            <a:ext cx="12192000" cy="6858000"/>
          </a:xfrm>
          <a:prstGeom prst="rect">
            <a:avLst/>
          </a:prstGeom>
          <a:solidFill>
            <a:srgbClr val="FFFFFF"/>
          </a:solidFill>
          <a:ln w="12700" cap="flat" cmpd="sng" algn="ctr">
            <a:noFill/>
            <a:prstDash val="solid"/>
          </a:ln>
          <a:effectLst>
            <a:innerShdw>
              <a:scrgbClr r="0" g="0" b="0">
                <a:alpha val="0"/>
              </a:scrgbClr>
            </a:innerShdw>
          </a:effectLst>
          <a:extLst>
            <a:ext uri="{91240B29-F687-4F45-9708-019B960494DF}">
              <a14:hiddenLine xmlns:a14="http://schemas.microsoft.com/office/drawing/2010/main" w="12700" cap="flat" cmpd="sng" algn="ctr">
                <a:solidFill>
                  <a:schemeClr val="accent1">
                    <a:shade val="50000"/>
                  </a:schemeClr>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ISPRING_QUIZ_SHAPE1"/>
          <p:cNvPicPr>
            <a:picLocks/>
          </p:cNvPicPr>
          <p:nvPr/>
        </p:nvPicPr>
        <p:blipFill>
          <a:blip r:embed="rId4">
            <a:extLst>
              <a:ext uri="{28A0092B-C50C-407E-A947-70E740481C1C}">
                <a14:useLocalDpi xmlns:a14="http://schemas.microsoft.com/office/drawing/2010/main" val="0"/>
              </a:ext>
            </a:extLst>
          </a:blip>
          <a:srcRect/>
          <a:stretch>
            <a:fillRect/>
          </a:stretch>
        </p:blipFill>
        <p:spPr>
          <a:xfrm>
            <a:off x="2147570" y="1851660"/>
            <a:ext cx="7899400" cy="4445000"/>
          </a:xfrm>
          <a:prstGeom prst="rect">
            <a:avLst/>
          </a:prstGeom>
          <a:effectLst>
            <a:outerShdw blurRad="114300" dist="38100" dir="5400000" rotWithShape="0">
              <a:scrgbClr r="0" g="0" b="0">
                <a:alpha val="20000"/>
              </a:scrgbClr>
            </a:outerShdw>
          </a:effectLst>
        </p:spPr>
      </p:pic>
      <p:sp>
        <p:nvSpPr>
          <p:cNvPr id="4" name="ISPRING_QUIZ_SHAPE2"/>
          <p:cNvSpPr txBox="1"/>
          <p:nvPr/>
        </p:nvSpPr>
        <p:spPr>
          <a:xfrm>
            <a:off x="731520" y="411480"/>
            <a:ext cx="10728960" cy="553998"/>
          </a:xfrm>
          <a:prstGeom prst="rect">
            <a:avLst/>
          </a:prstGeom>
          <a:noFill/>
          <a:effectLst>
            <a:innerShdw>
              <a:scrgbClr r="0" g="0" b="0">
                <a:alpha val="0"/>
              </a:scrgbClr>
            </a:innerShdw>
          </a:effectLst>
        </p:spPr>
        <p:txBody>
          <a:bodyPr vert="horz" rtlCol="0">
            <a:spAutoFit/>
          </a:bodyPr>
          <a:lstStyle/>
          <a:p>
            <a:pPr algn="ctr"/>
            <a:r>
              <a:rPr lang="en-US" sz="3000" smtClean="0">
                <a:solidFill>
                  <a:srgbClr val="343944"/>
                </a:solidFill>
                <a:effectLst/>
                <a:latin typeface="Segoe UI" panose="020B0502040204020203" pitchFamily="34" charset="0"/>
              </a:rPr>
              <a:t>   Quiz</a:t>
            </a:r>
            <a:endParaRPr lang="en-US" sz="3000">
              <a:solidFill>
                <a:srgbClr val="343944"/>
              </a:solidFill>
              <a:effectLst/>
              <a:latin typeface="Segoe UI" panose="020B0502040204020203" pitchFamily="34" charset="0"/>
            </a:endParaRPr>
          </a:p>
        </p:txBody>
      </p:sp>
      <p:pic>
        <p:nvPicPr>
          <p:cNvPr id="5" name="ISPRING_QUIZ_SHAPE3"/>
          <p:cNvPicPr>
            <a:picLocks/>
          </p:cNvPicPr>
          <p:nvPr/>
        </p:nvPicPr>
        <p:blipFill>
          <a:blip r:embed="rId5">
            <a:extLst>
              <a:ext uri="{28A0092B-C50C-407E-A947-70E740481C1C}">
                <a14:useLocalDpi xmlns:a14="http://schemas.microsoft.com/office/drawing/2010/main" val="0"/>
              </a:ext>
            </a:extLst>
          </a:blip>
          <a:srcRect/>
          <a:stretch>
            <a:fillRect/>
          </a:stretch>
        </p:blipFill>
        <p:spPr>
          <a:xfrm>
            <a:off x="5357855" y="482600"/>
            <a:ext cx="406400" cy="406400"/>
          </a:xfrm>
          <a:prstGeom prst="rect">
            <a:avLst/>
          </a:prstGeom>
          <a:effectLst>
            <a:innerShdw>
              <a:scrgbClr r="0" g="0" b="0">
                <a:alpha val="0"/>
              </a:scrgbClr>
            </a:innerShdw>
          </a:effectLst>
        </p:spPr>
      </p:pic>
      <p:sp>
        <p:nvSpPr>
          <p:cNvPr id="6" name="ISPRING_QUIZ_SHAPE4"/>
          <p:cNvSpPr txBox="1"/>
          <p:nvPr/>
        </p:nvSpPr>
        <p:spPr>
          <a:xfrm>
            <a:off x="731520" y="1097280"/>
            <a:ext cx="10728960" cy="430887"/>
          </a:xfrm>
          <a:prstGeom prst="rect">
            <a:avLst/>
          </a:prstGeom>
          <a:noFill/>
          <a:effectLst>
            <a:innerShdw>
              <a:scrgbClr r="0" g="0" b="0">
                <a:alpha val="0"/>
              </a:scrgbClr>
            </a:innerShdw>
          </a:effectLst>
        </p:spPr>
        <p:txBody>
          <a:bodyPr vert="horz" rtlCol="0">
            <a:spAutoFit/>
          </a:bodyPr>
          <a:lstStyle/>
          <a:p>
            <a:pPr algn="ctr"/>
            <a:r>
              <a:rPr lang="en-US" sz="2200" smtClean="0">
                <a:solidFill>
                  <a:srgbClr val="343944"/>
                </a:solidFill>
                <a:effectLst/>
                <a:latin typeface="Segoe UI" panose="020B0502040204020203" pitchFamily="34" charset="0"/>
              </a:rPr>
              <a:t>Click the </a:t>
            </a:r>
            <a:r>
              <a:rPr lang="en-US" sz="2200" b="1" smtClean="0">
                <a:solidFill>
                  <a:srgbClr val="343944"/>
                </a:solidFill>
                <a:effectLst/>
                <a:latin typeface="Segoe UI Semibold" panose="020B0702040204020203" pitchFamily="34" charset="0"/>
              </a:rPr>
              <a:t>Quiz</a:t>
            </a:r>
            <a:r>
              <a:rPr lang="en-US" sz="2200" smtClean="0">
                <a:solidFill>
                  <a:srgbClr val="343944"/>
                </a:solidFill>
                <a:effectLst/>
                <a:latin typeface="Segoe UI" panose="020B0502040204020203" pitchFamily="34" charset="0"/>
              </a:rPr>
              <a:t> button to edit this object</a:t>
            </a:r>
            <a:endParaRPr lang="en-US" sz="2200">
              <a:solidFill>
                <a:srgbClr val="343944"/>
              </a:solidFill>
              <a:effectLst/>
              <a:latin typeface="Segoe UI" panose="020B0502040204020203" pitchFamily="34" charset="0"/>
            </a:endParaRPr>
          </a:p>
        </p:txBody>
      </p:sp>
    </p:spTree>
    <p:custDataLst>
      <p:tags r:id="rId1"/>
    </p:custDataLst>
    <p:extLst>
      <p:ext uri="{BB962C8B-B14F-4D97-AF65-F5344CB8AC3E}">
        <p14:creationId xmlns:p14="http://schemas.microsoft.com/office/powerpoint/2010/main" val="37631438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549640" y="685800"/>
            <a:ext cx="3200400" cy="2768600"/>
          </a:xfrm>
        </p:spPr>
        <p:txBody>
          <a:bodyPr>
            <a:normAutofit/>
          </a:bodyPr>
          <a:lstStyle/>
          <a:p>
            <a:r>
              <a:rPr lang="es-ES" dirty="0" smtClean="0"/>
              <a:t>Ya lo conocemos…</a:t>
            </a:r>
            <a:br>
              <a:rPr lang="es-ES" dirty="0" smtClean="0"/>
            </a:br>
            <a:r>
              <a:rPr lang="es-ES" dirty="0" smtClean="0"/>
              <a:t>ahora a divertirnos con ellos.</a:t>
            </a:r>
            <a:endParaRPr lang="en-US" dirty="0"/>
          </a:p>
        </p:txBody>
      </p:sp>
      <p:sp>
        <p:nvSpPr>
          <p:cNvPr id="4" name="Marcador de texto 3"/>
          <p:cNvSpPr>
            <a:spLocks noGrp="1"/>
          </p:cNvSpPr>
          <p:nvPr>
            <p:ph type="body" sz="half" idx="2"/>
          </p:nvPr>
        </p:nvSpPr>
        <p:spPr>
          <a:xfrm>
            <a:off x="8303740" y="3924300"/>
            <a:ext cx="3773960" cy="2070100"/>
          </a:xfrm>
        </p:spPr>
        <p:txBody>
          <a:bodyPr/>
          <a:lstStyle/>
          <a:p>
            <a:pPr algn="ctr"/>
            <a:endParaRPr lang="es-ES" dirty="0" smtClean="0"/>
          </a:p>
          <a:p>
            <a:pPr algn="ctr"/>
            <a:r>
              <a:rPr lang="es-ES" dirty="0" smtClean="0"/>
              <a:t>BP N° 219 “Fryda S. de Mantovani”</a:t>
            </a:r>
          </a:p>
          <a:p>
            <a:pPr algn="ctr"/>
            <a:r>
              <a:rPr lang="es-ES" dirty="0" smtClean="0"/>
              <a:t>Biblioteca Escolar- Barrio Puerta del Sol</a:t>
            </a:r>
          </a:p>
          <a:p>
            <a:pPr algn="ctr"/>
            <a:r>
              <a:rPr lang="es-ES" dirty="0" smtClean="0"/>
              <a:t>Presidencia Roque Sáenz Peña</a:t>
            </a:r>
          </a:p>
          <a:p>
            <a:pPr algn="ctr"/>
            <a:r>
              <a:rPr lang="es-ES" dirty="0" smtClean="0"/>
              <a:t>CHACO</a:t>
            </a:r>
            <a:endParaRPr lang="en-US" dirty="0"/>
          </a:p>
        </p:txBody>
      </p:sp>
      <p:pic>
        <p:nvPicPr>
          <p:cNvPr id="1026" name="Picture 2" descr="Arrancamos diciembre. El mes más lindo y también el que más nos hace  reflexiona… | Imagenes de agradecimiento, Mensajes de agradecimiento,  Agradecimiento cumpleaños"/>
          <p:cNvPicPr>
            <a:picLocks noGrp="1" noChangeAspect="1" noChangeArrowheads="1"/>
          </p:cNvPicPr>
          <p:nvPr>
            <p:ph type="pic" idx="1"/>
          </p:nvPr>
        </p:nvPicPr>
        <p:blipFill>
          <a:blip r:embed="rId3">
            <a:extLst>
              <a:ext uri="{28A0092B-C50C-407E-A947-70E740481C1C}">
                <a14:useLocalDpi xmlns:a14="http://schemas.microsoft.com/office/drawing/2010/main" val="0"/>
              </a:ext>
            </a:extLst>
          </a:blip>
          <a:srcRect t="2788" b="2788"/>
          <a:stretch>
            <a:fillRect/>
          </a:stretch>
        </p:blipFill>
        <p:spPr bwMode="auto">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816561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b="1" dirty="0"/>
              <a:t>¿Qué es un libro?</a:t>
            </a:r>
            <a:endParaRPr lang="en-US" dirty="0"/>
          </a:p>
        </p:txBody>
      </p:sp>
      <p:sp>
        <p:nvSpPr>
          <p:cNvPr id="3" name="Marcador de contenido 2"/>
          <p:cNvSpPr>
            <a:spLocks noGrp="1"/>
          </p:cNvSpPr>
          <p:nvPr>
            <p:ph idx="1"/>
          </p:nvPr>
        </p:nvSpPr>
        <p:spPr/>
        <p:txBody>
          <a:bodyPr>
            <a:normAutofit fontScale="92500" lnSpcReduction="10000"/>
          </a:bodyPr>
          <a:lstStyle/>
          <a:p>
            <a:r>
              <a:rPr lang="es-ES" sz="2400" dirty="0"/>
              <a:t>La palabra libro, procede del latín liber, que a su vez hace referencia a la corteza de un árbol. Siguiendo esta línea, un libro es un conjunto de hojas de papel o material similar que de forma encuadernada dan lugar a un volumen.</a:t>
            </a:r>
            <a:endParaRPr lang="en-US" sz="2400" dirty="0"/>
          </a:p>
          <a:p>
            <a:r>
              <a:rPr lang="es-ES" sz="2400" dirty="0"/>
              <a:t>Continuando con definiciones oficiales, según la UNESCO, un libro para que sea considerado como tal, debe de tener al menos 50 hojas. De no ser así, estaríamos hablando de un folleto.</a:t>
            </a:r>
            <a:endParaRPr lang="en-US" sz="2400" dirty="0"/>
          </a:p>
          <a:p>
            <a:r>
              <a:rPr lang="es-ES" sz="2400" dirty="0"/>
              <a:t>Teniendo en cuenta la era actual, tremendamente tecnológica, puede que estas definiciones se hayan quedado algo obsoletas o al menos incompletas.</a:t>
            </a:r>
            <a:br>
              <a:rPr lang="es-ES" sz="2400" dirty="0"/>
            </a:br>
            <a:r>
              <a:rPr lang="es-ES" sz="2400" dirty="0"/>
              <a:t>Pensemos por ejemplo en los </a:t>
            </a:r>
            <a:r>
              <a:rPr lang="es-ES" sz="2400" dirty="0" err="1"/>
              <a:t>ebooks</a:t>
            </a:r>
            <a:r>
              <a:rPr lang="es-ES" sz="2400" dirty="0"/>
              <a:t> o en los audiolibros. Desde luego no encajan en ninguna de las descripciones anteriores, por eso se le aña-den las coletillas de audio-libro y libro-digital.</a:t>
            </a:r>
            <a:endParaRPr lang="en-US" sz="2400" dirty="0"/>
          </a:p>
          <a:p>
            <a:endParaRPr lang="en-US" dirty="0"/>
          </a:p>
        </p:txBody>
      </p:sp>
    </p:spTree>
    <p:extLst>
      <p:ext uri="{BB962C8B-B14F-4D97-AF65-F5344CB8AC3E}">
        <p14:creationId xmlns:p14="http://schemas.microsoft.com/office/powerpoint/2010/main" val="31037392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b="1" dirty="0"/>
              <a:t>UN LIBRO: DOS ÁREAS</a:t>
            </a:r>
            <a:endParaRPr lang="en-US" dirty="0"/>
          </a:p>
        </p:txBody>
      </p:sp>
      <p:sp>
        <p:nvSpPr>
          <p:cNvPr id="3" name="Marcador de contenido 2"/>
          <p:cNvSpPr>
            <a:spLocks noGrp="1"/>
          </p:cNvSpPr>
          <p:nvPr>
            <p:ph idx="1"/>
          </p:nvPr>
        </p:nvSpPr>
        <p:spPr/>
        <p:txBody>
          <a:bodyPr>
            <a:normAutofit/>
          </a:bodyPr>
          <a:lstStyle/>
          <a:p>
            <a:r>
              <a:rPr lang="es-ES" sz="2400" dirty="0"/>
              <a:t>A continuación, voy a entrar en materia explicando todos y cada uno de los elementos que forman parte de un libro, pero para que la exposición resulte más clara, es importante diferenciar dos áreas: la externa y la interna.</a:t>
            </a:r>
            <a:endParaRPr lang="en-US" sz="2400" dirty="0"/>
          </a:p>
          <a:p>
            <a:r>
              <a:rPr lang="es-ES" sz="2400" dirty="0"/>
              <a:t>Empecemos por lo primero que ven nuestros ojos y podemos tocar….</a:t>
            </a:r>
            <a:br>
              <a:rPr lang="es-ES" sz="2400" dirty="0"/>
            </a:br>
            <a:endParaRPr lang="en-US" sz="2400" dirty="0"/>
          </a:p>
        </p:txBody>
      </p:sp>
    </p:spTree>
    <p:extLst>
      <p:ext uri="{BB962C8B-B14F-4D97-AF65-F5344CB8AC3E}">
        <p14:creationId xmlns:p14="http://schemas.microsoft.com/office/powerpoint/2010/main" val="21864526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524000" y="984935"/>
            <a:ext cx="6096000" cy="646331"/>
          </a:xfrm>
          <a:prstGeom prst="rect">
            <a:avLst/>
          </a:prstGeom>
        </p:spPr>
        <p:txBody>
          <a:bodyPr>
            <a:spAutoFit/>
          </a:bodyPr>
          <a:lstStyle/>
          <a:p>
            <a:r>
              <a:rPr lang="es-ES" b="1" kern="1800" dirty="0">
                <a:solidFill>
                  <a:srgbClr val="343639"/>
                </a:solidFill>
                <a:latin typeface="Raleway" panose="020B0503030101060003" pitchFamily="34" charset="0"/>
                <a:ea typeface="Times New Roman" panose="02020603050405020304" pitchFamily="18" charset="0"/>
                <a:cs typeface="Times New Roman" panose="02020603050405020304" pitchFamily="18" charset="0"/>
              </a:rPr>
              <a:t>ELEMENTOS EXTERNOS DE UN LIBRO</a:t>
            </a:r>
            <a:br>
              <a:rPr lang="es-ES" b="1" kern="1800" dirty="0">
                <a:solidFill>
                  <a:srgbClr val="343639"/>
                </a:solidFill>
                <a:latin typeface="Raleway" panose="020B0503030101060003" pitchFamily="34" charset="0"/>
                <a:ea typeface="Times New Roman" panose="02020603050405020304" pitchFamily="18" charset="0"/>
                <a:cs typeface="Times New Roman" panose="02020603050405020304" pitchFamily="18" charset="0"/>
              </a:rPr>
            </a:br>
            <a:endParaRPr lang="en-US" dirty="0"/>
          </a:p>
        </p:txBody>
      </p:sp>
      <p:pic>
        <p:nvPicPr>
          <p:cNvPr id="3" name="Imagen 2" descr="Cuáles son las partes de un libro"/>
          <p:cNvPicPr/>
          <p:nvPr/>
        </p:nvPicPr>
        <p:blipFill>
          <a:blip r:embed="rId3">
            <a:extLst>
              <a:ext uri="{28A0092B-C50C-407E-A947-70E740481C1C}">
                <a14:useLocalDpi xmlns:a14="http://schemas.microsoft.com/office/drawing/2010/main" val="0"/>
              </a:ext>
            </a:extLst>
          </a:blip>
          <a:srcRect/>
          <a:stretch>
            <a:fillRect/>
          </a:stretch>
        </p:blipFill>
        <p:spPr bwMode="auto">
          <a:xfrm>
            <a:off x="2571750" y="1549401"/>
            <a:ext cx="6667500" cy="5000625"/>
          </a:xfrm>
          <a:prstGeom prst="rect">
            <a:avLst/>
          </a:prstGeom>
          <a:noFill/>
          <a:ln>
            <a:noFill/>
          </a:ln>
        </p:spPr>
      </p:pic>
    </p:spTree>
    <p:extLst>
      <p:ext uri="{BB962C8B-B14F-4D97-AF65-F5344CB8AC3E}">
        <p14:creationId xmlns:p14="http://schemas.microsoft.com/office/powerpoint/2010/main" val="6361945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066800" y="913514"/>
            <a:ext cx="10274300" cy="5196615"/>
          </a:xfrm>
          <a:prstGeom prst="rect">
            <a:avLst/>
          </a:prstGeom>
        </p:spPr>
        <p:txBody>
          <a:bodyPr wrap="square">
            <a:spAutoFit/>
          </a:bodyPr>
          <a:lstStyle/>
          <a:p>
            <a:pPr>
              <a:lnSpc>
                <a:spcPct val="107000"/>
              </a:lnSpc>
              <a:spcAft>
                <a:spcPts val="0"/>
              </a:spcAft>
            </a:pPr>
            <a:r>
              <a:rPr lang="es-ES" sz="2800" b="1" kern="1800" dirty="0">
                <a:solidFill>
                  <a:srgbClr val="343639"/>
                </a:solidFill>
                <a:latin typeface="Raleway" panose="020B0503030101060003" pitchFamily="34" charset="0"/>
                <a:ea typeface="Times New Roman" panose="02020603050405020304" pitchFamily="18" charset="0"/>
                <a:cs typeface="Times New Roman" panose="02020603050405020304" pitchFamily="18" charset="0"/>
              </a:rPr>
              <a:t>1- Sobrecubierta, camisa o guardapolvo</a:t>
            </a:r>
            <a:br>
              <a:rPr lang="es-ES" sz="2800" b="1" kern="1800" dirty="0">
                <a:solidFill>
                  <a:srgbClr val="343639"/>
                </a:solidFill>
                <a:latin typeface="Raleway" panose="020B0503030101060003" pitchFamily="34" charset="0"/>
                <a:ea typeface="Times New Roman" panose="02020603050405020304" pitchFamily="18" charset="0"/>
                <a:cs typeface="Times New Roman" panose="02020603050405020304" pitchFamily="18" charset="0"/>
              </a:rPr>
            </a:br>
            <a:r>
              <a:rPr lang="es-ES" sz="1600" dirty="0">
                <a:solidFill>
                  <a:srgbClr val="4E4D4D"/>
                </a:solidFill>
                <a:latin typeface="Raleway" panose="020B0503030101060003" pitchFamily="34" charset="0"/>
                <a:ea typeface="Times New Roman" panose="02020603050405020304" pitchFamily="18" charset="0"/>
                <a:cs typeface="Times New Roman" panose="02020603050405020304" pitchFamily="18" charset="0"/>
              </a:rPr>
              <a:t>Cualquiera de las tres formas es válida para describir lo que viene siendo el forro de un libro.</a:t>
            </a:r>
            <a:endParaRPr lang="en-US" sz="1600" dirty="0">
              <a:latin typeface="Raleway" panose="020B0503030101060003"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es-ES" sz="1600" dirty="0">
                <a:solidFill>
                  <a:srgbClr val="4E4D4D"/>
                </a:solidFill>
                <a:latin typeface="Raleway" panose="020B0503030101060003" pitchFamily="34" charset="0"/>
                <a:ea typeface="Times New Roman" panose="02020603050405020304" pitchFamily="18" charset="0"/>
                <a:cs typeface="Times New Roman" panose="02020603050405020304" pitchFamily="18" charset="0"/>
              </a:rPr>
              <a:t>Este forro puede ser opaco, o estar en consonancia con el diseño de la cubierta (es lo más habitual</a:t>
            </a:r>
            <a:r>
              <a:rPr lang="es-ES" sz="1600" dirty="0" smtClean="0">
                <a:solidFill>
                  <a:srgbClr val="4E4D4D"/>
                </a:solidFill>
                <a:latin typeface="Raleway" panose="020B0503030101060003" pitchFamily="34" charset="0"/>
                <a:ea typeface="Times New Roman" panose="02020603050405020304" pitchFamily="18" charset="0"/>
                <a:cs typeface="Times New Roman" panose="02020603050405020304" pitchFamily="18" charset="0"/>
              </a:rPr>
              <a:t>)</a:t>
            </a:r>
            <a:endParaRPr lang="en-US" sz="1600" dirty="0" smtClean="0">
              <a:latin typeface="Raleway" panose="020B0503030101060003" pitchFamily="34" charset="0"/>
              <a:ea typeface="Times New Roman" panose="02020603050405020304" pitchFamily="18" charset="0"/>
              <a:cs typeface="Times New Roman" panose="02020603050405020304" pitchFamily="18" charset="0"/>
            </a:endParaRPr>
          </a:p>
          <a:p>
            <a:pPr algn="just">
              <a:lnSpc>
                <a:spcPct val="107000"/>
              </a:lnSpc>
              <a:spcAft>
                <a:spcPts val="0"/>
              </a:spcAft>
            </a:pPr>
            <a:r>
              <a:rPr lang="es-ES" sz="1600" dirty="0" smtClean="0">
                <a:solidFill>
                  <a:srgbClr val="4E4D4D"/>
                </a:solidFill>
                <a:latin typeface="Raleway" panose="020B0503030101060003" pitchFamily="34" charset="0"/>
                <a:ea typeface="Times New Roman" panose="02020603050405020304" pitchFamily="18" charset="0"/>
                <a:cs typeface="Times New Roman" panose="02020603050405020304" pitchFamily="18" charset="0"/>
              </a:rPr>
              <a:t>¿</a:t>
            </a:r>
            <a:r>
              <a:rPr lang="es-ES" sz="1600" dirty="0">
                <a:solidFill>
                  <a:srgbClr val="4E4D4D"/>
                </a:solidFill>
                <a:latin typeface="Raleway" panose="020B0503030101060003" pitchFamily="34" charset="0"/>
                <a:ea typeface="Times New Roman" panose="02020603050405020304" pitchFamily="18" charset="0"/>
                <a:cs typeface="Times New Roman" panose="02020603050405020304" pitchFamily="18" charset="0"/>
              </a:rPr>
              <a:t>Por qué podríamos querer forrar un libro de forma </a:t>
            </a:r>
            <a:r>
              <a:rPr lang="es-ES" sz="1600" dirty="0" smtClean="0">
                <a:solidFill>
                  <a:srgbClr val="4E4D4D"/>
                </a:solidFill>
                <a:latin typeface="Raleway" panose="020B0503030101060003" pitchFamily="34" charset="0"/>
                <a:ea typeface="Times New Roman" panose="02020603050405020304" pitchFamily="18" charset="0"/>
                <a:cs typeface="Times New Roman" panose="02020603050405020304" pitchFamily="18" charset="0"/>
              </a:rPr>
              <a:t>opaca?</a:t>
            </a:r>
          </a:p>
          <a:p>
            <a:pPr algn="just">
              <a:lnSpc>
                <a:spcPct val="107000"/>
              </a:lnSpc>
              <a:spcAft>
                <a:spcPts val="0"/>
              </a:spcAft>
            </a:pPr>
            <a:r>
              <a:rPr lang="es-ES" sz="1600" dirty="0" smtClean="0">
                <a:solidFill>
                  <a:srgbClr val="4E4D4D"/>
                </a:solidFill>
                <a:latin typeface="Raleway" panose="020B0503030101060003" pitchFamily="34" charset="0"/>
                <a:ea typeface="Times New Roman" panose="02020603050405020304" pitchFamily="18" charset="0"/>
                <a:cs typeface="Times New Roman" panose="02020603050405020304" pitchFamily="18" charset="0"/>
              </a:rPr>
              <a:t>Pues </a:t>
            </a:r>
            <a:r>
              <a:rPr lang="es-ES" sz="1600" dirty="0">
                <a:solidFill>
                  <a:srgbClr val="4E4D4D"/>
                </a:solidFill>
                <a:latin typeface="Raleway" panose="020B0503030101060003" pitchFamily="34" charset="0"/>
                <a:ea typeface="Times New Roman" panose="02020603050405020304" pitchFamily="18" charset="0"/>
                <a:cs typeface="Times New Roman" panose="02020603050405020304" pitchFamily="18" charset="0"/>
              </a:rPr>
              <a:t>para mantener el misterio y salvaguardar la intimidad de nuestra lectura. De esta forma si te apetece leer en el metro o en cualquier lugar, nadie tiene porqué saber en qué tipo de materia estás sumergido.</a:t>
            </a:r>
            <a:endParaRPr lang="en-US" sz="1600" dirty="0">
              <a:latin typeface="Raleway" panose="020B0503030101060003"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es-ES" dirty="0">
                <a:solidFill>
                  <a:srgbClr val="4E4D4D"/>
                </a:solidFill>
                <a:latin typeface="Arial" panose="020B0604020202020204" pitchFamily="34" charset="0"/>
                <a:ea typeface="Times New Roman" panose="02020603050405020304" pitchFamily="18" charset="0"/>
                <a:cs typeface="Times New Roman" panose="02020603050405020304" pitchFamily="18" charset="0"/>
              </a:rPr>
              <a:t> </a:t>
            </a:r>
            <a:endParaRPr lang="en-US" sz="12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es-ES" b="1" dirty="0">
                <a:solidFill>
                  <a:srgbClr val="4E4D4D"/>
                </a:solidFill>
                <a:latin typeface="Arial" panose="020B0604020202020204" pitchFamily="34" charset="0"/>
                <a:ea typeface="Times New Roman" panose="02020603050405020304" pitchFamily="18" charset="0"/>
                <a:cs typeface="Times New Roman" panose="02020603050405020304" pitchFamily="18" charset="0"/>
              </a:rPr>
              <a:t>El marketing manda</a:t>
            </a:r>
            <a:endParaRPr lang="en-US" sz="12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es-ES" sz="1600" dirty="0">
                <a:solidFill>
                  <a:srgbClr val="4E4D4D"/>
                </a:solidFill>
                <a:latin typeface="Raleway" panose="020B0503030101060003" pitchFamily="34" charset="0"/>
                <a:ea typeface="Times New Roman" panose="02020603050405020304" pitchFamily="18" charset="0"/>
                <a:cs typeface="Times New Roman" panose="02020603050405020304" pitchFamily="18" charset="0"/>
              </a:rPr>
              <a:t>Lo más común es la segunda opción. La sobrecubierta o camisa suele tener el mismo diseño, texto e imágenes que la cubierta o portada del libro (incluido su </a:t>
            </a:r>
            <a:r>
              <a:rPr lang="es-ES" sz="1600" dirty="0" smtClean="0">
                <a:solidFill>
                  <a:srgbClr val="4E4D4D"/>
                </a:solidFill>
                <a:latin typeface="Raleway" panose="020B0503030101060003" pitchFamily="34" charset="0"/>
                <a:ea typeface="Times New Roman" panose="02020603050405020304" pitchFamily="18" charset="0"/>
                <a:cs typeface="Times New Roman" panose="02020603050405020304" pitchFamily="18" charset="0"/>
              </a:rPr>
              <a:t>título).</a:t>
            </a:r>
          </a:p>
          <a:p>
            <a:pPr algn="just">
              <a:lnSpc>
                <a:spcPct val="107000"/>
              </a:lnSpc>
              <a:spcAft>
                <a:spcPts val="0"/>
              </a:spcAft>
            </a:pPr>
            <a:r>
              <a:rPr lang="es-ES" sz="1600" dirty="0" smtClean="0">
                <a:solidFill>
                  <a:srgbClr val="4E4D4D"/>
                </a:solidFill>
                <a:latin typeface="Raleway" panose="020B0503030101060003" pitchFamily="34" charset="0"/>
                <a:ea typeface="Times New Roman" panose="02020603050405020304" pitchFamily="18" charset="0"/>
                <a:cs typeface="Times New Roman" panose="02020603050405020304" pitchFamily="18" charset="0"/>
              </a:rPr>
              <a:t>Otra </a:t>
            </a:r>
            <a:r>
              <a:rPr lang="es-ES" sz="1600" dirty="0">
                <a:solidFill>
                  <a:srgbClr val="4E4D4D"/>
                </a:solidFill>
                <a:latin typeface="Raleway" panose="020B0503030101060003" pitchFamily="34" charset="0"/>
                <a:ea typeface="Times New Roman" panose="02020603050405020304" pitchFamily="18" charset="0"/>
                <a:cs typeface="Times New Roman" panose="02020603050405020304" pitchFamily="18" charset="0"/>
              </a:rPr>
              <a:t>cosa, es que nosotros, después de comprarlo queramos convertirlo en un </a:t>
            </a:r>
            <a:r>
              <a:rPr lang="es-ES" sz="1600" dirty="0" smtClean="0">
                <a:solidFill>
                  <a:srgbClr val="4E4D4D"/>
                </a:solidFill>
                <a:latin typeface="Raleway" panose="020B0503030101060003" pitchFamily="34" charset="0"/>
                <a:ea typeface="Times New Roman" panose="02020603050405020304" pitchFamily="18" charset="0"/>
                <a:cs typeface="Times New Roman" panose="02020603050405020304" pitchFamily="18" charset="0"/>
              </a:rPr>
              <a:t>misterio.</a:t>
            </a:r>
          </a:p>
          <a:p>
            <a:pPr algn="just">
              <a:lnSpc>
                <a:spcPct val="107000"/>
              </a:lnSpc>
              <a:spcAft>
                <a:spcPts val="0"/>
              </a:spcAft>
            </a:pPr>
            <a:endParaRPr lang="es-ES" dirty="0">
              <a:solidFill>
                <a:srgbClr val="4E4D4D"/>
              </a:solidFill>
              <a:latin typeface="Raleway" panose="020B0503030101060003" pitchFamily="34" charset="0"/>
              <a:ea typeface="Times New Roman" panose="02020603050405020304" pitchFamily="18" charset="0"/>
              <a:cs typeface="Times New Roman" panose="02020603050405020304" pitchFamily="18" charset="0"/>
            </a:endParaRPr>
          </a:p>
          <a:p>
            <a:pPr algn="just">
              <a:lnSpc>
                <a:spcPct val="107000"/>
              </a:lnSpc>
            </a:pPr>
            <a:r>
              <a:rPr lang="es-ES" sz="2800" b="1" kern="1800" dirty="0">
                <a:solidFill>
                  <a:srgbClr val="343639"/>
                </a:solidFill>
                <a:latin typeface="Raleway" panose="020B0503030101060003" pitchFamily="34" charset="0"/>
                <a:ea typeface="Times New Roman" panose="02020603050405020304" pitchFamily="18" charset="0"/>
                <a:cs typeface="Times New Roman" panose="02020603050405020304" pitchFamily="18" charset="0"/>
              </a:rPr>
              <a:t>2- </a:t>
            </a:r>
            <a:r>
              <a:rPr lang="es-ES" sz="2800" b="1" kern="1800" dirty="0" smtClean="0">
                <a:solidFill>
                  <a:srgbClr val="343639"/>
                </a:solidFill>
                <a:latin typeface="Raleway" panose="020B0503030101060003" pitchFamily="34" charset="0"/>
                <a:ea typeface="Times New Roman" panose="02020603050405020304" pitchFamily="18" charset="0"/>
                <a:cs typeface="Times New Roman" panose="02020603050405020304" pitchFamily="18" charset="0"/>
              </a:rPr>
              <a:t>Solapa</a:t>
            </a:r>
          </a:p>
          <a:p>
            <a:pPr algn="just">
              <a:lnSpc>
                <a:spcPct val="107000"/>
              </a:lnSpc>
            </a:pPr>
            <a:r>
              <a:rPr lang="es-ES" sz="1600" dirty="0" smtClean="0">
                <a:solidFill>
                  <a:srgbClr val="4E4D4D"/>
                </a:solidFill>
                <a:latin typeface="Raleway" panose="020B0503030101060003" pitchFamily="34" charset="0"/>
                <a:ea typeface="Times New Roman" panose="02020603050405020304" pitchFamily="18" charset="0"/>
                <a:cs typeface="Times New Roman" panose="02020603050405020304" pitchFamily="18" charset="0"/>
              </a:rPr>
              <a:t>Es </a:t>
            </a:r>
            <a:r>
              <a:rPr lang="es-ES" sz="1600" dirty="0">
                <a:solidFill>
                  <a:srgbClr val="4E4D4D"/>
                </a:solidFill>
                <a:latin typeface="Raleway" panose="020B0503030101060003" pitchFamily="34" charset="0"/>
                <a:ea typeface="Times New Roman" panose="02020603050405020304" pitchFamily="18" charset="0"/>
                <a:cs typeface="Times New Roman" panose="02020603050405020304" pitchFamily="18" charset="0"/>
              </a:rPr>
              <a:t>la </a:t>
            </a:r>
            <a:r>
              <a:rPr lang="es-ES" sz="1600" b="1" dirty="0">
                <a:solidFill>
                  <a:srgbClr val="4E4D4D"/>
                </a:solidFill>
                <a:latin typeface="Raleway" panose="020B0503030101060003" pitchFamily="34" charset="0"/>
                <a:ea typeface="Times New Roman" panose="02020603050405020304" pitchFamily="18" charset="0"/>
                <a:cs typeface="Times New Roman" panose="02020603050405020304" pitchFamily="18" charset="0"/>
              </a:rPr>
              <a:t>prolongación de la camisa o cubierta</a:t>
            </a:r>
            <a:r>
              <a:rPr lang="es-ES" sz="1600" dirty="0">
                <a:solidFill>
                  <a:srgbClr val="4E4D4D"/>
                </a:solidFill>
                <a:latin typeface="Raleway" panose="020B0503030101060003" pitchFamily="34" charset="0"/>
                <a:ea typeface="Times New Roman" panose="02020603050405020304" pitchFamily="18" charset="0"/>
                <a:cs typeface="Times New Roman" panose="02020603050405020304" pitchFamily="18" charset="0"/>
              </a:rPr>
              <a:t>, que se dobla hacia adentro y sobre la que </a:t>
            </a:r>
            <a:r>
              <a:rPr lang="es-ES" sz="1600" dirty="0" smtClean="0">
                <a:solidFill>
                  <a:srgbClr val="4E4D4D"/>
                </a:solidFill>
                <a:latin typeface="Raleway" panose="020B0503030101060003" pitchFamily="34" charset="0"/>
                <a:ea typeface="Times New Roman" panose="02020603050405020304" pitchFamily="18" charset="0"/>
                <a:cs typeface="Times New Roman" panose="02020603050405020304" pitchFamily="18" charset="0"/>
              </a:rPr>
              <a:t>se imprimen la sobras </a:t>
            </a:r>
            <a:r>
              <a:rPr lang="es-ES" sz="1600" dirty="0">
                <a:solidFill>
                  <a:srgbClr val="4E4D4D"/>
                </a:solidFill>
                <a:latin typeface="Raleway" panose="020B0503030101060003" pitchFamily="34" charset="0"/>
                <a:ea typeface="Times New Roman" panose="02020603050405020304" pitchFamily="18" charset="0"/>
                <a:cs typeface="Times New Roman" panose="02020603050405020304" pitchFamily="18" charset="0"/>
              </a:rPr>
              <a:t>publicadas, foto, pequeña BIO del autor, </a:t>
            </a:r>
            <a:r>
              <a:rPr lang="es-ES" sz="1600" dirty="0" smtClean="0">
                <a:solidFill>
                  <a:srgbClr val="4E4D4D"/>
                </a:solidFill>
                <a:latin typeface="Raleway" panose="020B0503030101060003" pitchFamily="34" charset="0"/>
                <a:ea typeface="Times New Roman" panose="02020603050405020304" pitchFamily="18" charset="0"/>
                <a:cs typeface="Times New Roman" panose="02020603050405020304" pitchFamily="18" charset="0"/>
              </a:rPr>
              <a:t>etc.</a:t>
            </a:r>
          </a:p>
          <a:p>
            <a:pPr algn="just">
              <a:lnSpc>
                <a:spcPct val="107000"/>
              </a:lnSpc>
            </a:pPr>
            <a:r>
              <a:rPr lang="es-ES" dirty="0">
                <a:solidFill>
                  <a:srgbClr val="4E4D4D"/>
                </a:solidFill>
                <a:latin typeface="Raleway" panose="020B0503030101060003" pitchFamily="34" charset="0"/>
                <a:ea typeface="Times New Roman" panose="02020603050405020304" pitchFamily="18" charset="0"/>
                <a:cs typeface="Times New Roman" panose="02020603050405020304" pitchFamily="18" charset="0"/>
              </a:rPr>
              <a:t/>
            </a:r>
            <a:br>
              <a:rPr lang="es-ES" dirty="0">
                <a:solidFill>
                  <a:srgbClr val="4E4D4D"/>
                </a:solidFill>
                <a:latin typeface="Raleway" panose="020B0503030101060003" pitchFamily="34" charset="0"/>
                <a:ea typeface="Times New Roman" panose="02020603050405020304" pitchFamily="18" charset="0"/>
                <a:cs typeface="Times New Roman" panose="02020603050405020304" pitchFamily="18" charset="0"/>
              </a:rPr>
            </a:br>
            <a:endParaRPr lang="en-US" sz="1200" dirty="0">
              <a:effectLst/>
              <a:latin typeface="Raleway" panose="020B0503030101060003"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067812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028700" y="646242"/>
            <a:ext cx="10388600" cy="5762090"/>
          </a:xfrm>
          <a:prstGeom prst="rect">
            <a:avLst/>
          </a:prstGeom>
        </p:spPr>
        <p:txBody>
          <a:bodyPr wrap="square">
            <a:spAutoFit/>
          </a:bodyPr>
          <a:lstStyle/>
          <a:p>
            <a:pPr>
              <a:lnSpc>
                <a:spcPct val="107000"/>
              </a:lnSpc>
              <a:spcAft>
                <a:spcPts val="0"/>
              </a:spcAft>
            </a:pPr>
            <a:r>
              <a:rPr lang="es-ES" sz="2800" b="1" kern="1800" dirty="0" smtClean="0">
                <a:solidFill>
                  <a:srgbClr val="343639"/>
                </a:solidFill>
                <a:latin typeface="Raleway" panose="020B0503030101060003" pitchFamily="34" charset="0"/>
                <a:ea typeface="Times New Roman" panose="02020603050405020304" pitchFamily="18" charset="0"/>
                <a:cs typeface="Times New Roman" panose="02020603050405020304" pitchFamily="18" charset="0"/>
              </a:rPr>
              <a:t>3- </a:t>
            </a:r>
            <a:r>
              <a:rPr lang="es-ES" sz="2800" b="1" kern="1800" dirty="0">
                <a:solidFill>
                  <a:srgbClr val="343639"/>
                </a:solidFill>
                <a:latin typeface="Raleway" panose="020B0503030101060003" pitchFamily="34" charset="0"/>
                <a:ea typeface="Times New Roman" panose="02020603050405020304" pitchFamily="18" charset="0"/>
                <a:cs typeface="Times New Roman" panose="02020603050405020304" pitchFamily="18" charset="0"/>
              </a:rPr>
              <a:t>Cubierta</a:t>
            </a:r>
            <a:endParaRPr lang="en-US" sz="1200" dirty="0">
              <a:latin typeface="Calibri" panose="020F0502020204030204" pitchFamily="34" charset="0"/>
              <a:ea typeface="Calibri" panose="020F0502020204030204" pitchFamily="34" charset="0"/>
              <a:cs typeface="Times New Roman" panose="02020603050405020304" pitchFamily="18" charset="0"/>
            </a:endParaRPr>
          </a:p>
          <a:p>
            <a:pPr algn="just">
              <a:spcAft>
                <a:spcPts val="0"/>
              </a:spcAft>
            </a:pPr>
            <a:r>
              <a:rPr lang="es-ES" sz="1600" dirty="0">
                <a:solidFill>
                  <a:srgbClr val="4E4D4D"/>
                </a:solidFill>
                <a:latin typeface="Raleway" panose="020B0503030101060003" pitchFamily="34" charset="0"/>
                <a:ea typeface="Times New Roman" panose="02020603050405020304" pitchFamily="18" charset="0"/>
                <a:cs typeface="Times New Roman" panose="02020603050405020304" pitchFamily="18" charset="0"/>
              </a:rPr>
              <a:t>Más conocida como Portada, este elemento del libro jugará un papel fundamental en el comportamiento de compra del lector.</a:t>
            </a:r>
            <a:endParaRPr lang="en-US" sz="1600" dirty="0">
              <a:latin typeface="Raleway" panose="020B0503030101060003" pitchFamily="34" charset="0"/>
              <a:ea typeface="Calibri" panose="020F0502020204030204" pitchFamily="34" charset="0"/>
              <a:cs typeface="Times New Roman" panose="02020603050405020304" pitchFamily="18" charset="0"/>
            </a:endParaRPr>
          </a:p>
          <a:p>
            <a:pPr algn="just">
              <a:spcAft>
                <a:spcPts val="0"/>
              </a:spcAft>
            </a:pPr>
            <a:r>
              <a:rPr lang="es-ES" sz="1600" dirty="0">
                <a:solidFill>
                  <a:srgbClr val="4E4D4D"/>
                </a:solidFill>
                <a:latin typeface="Raleway" panose="020B0503030101060003" pitchFamily="34" charset="0"/>
                <a:ea typeface="Times New Roman" panose="02020603050405020304" pitchFamily="18" charset="0"/>
                <a:cs typeface="Times New Roman" panose="02020603050405020304" pitchFamily="18" charset="0"/>
              </a:rPr>
              <a:t>Digamos que a día de hoy, debe de existir una óptima estrategia que combine, diseño, texto e imágenes entorno a cualquier portada.</a:t>
            </a:r>
            <a:endParaRPr lang="en-US" sz="1600" dirty="0">
              <a:latin typeface="Raleway" panose="020B0503030101060003" pitchFamily="34" charset="0"/>
              <a:ea typeface="Calibri" panose="020F0502020204030204" pitchFamily="34" charset="0"/>
              <a:cs typeface="Times New Roman" panose="02020603050405020304" pitchFamily="18" charset="0"/>
            </a:endParaRPr>
          </a:p>
          <a:p>
            <a:pPr algn="just">
              <a:spcAft>
                <a:spcPts val="0"/>
              </a:spcAft>
            </a:pPr>
            <a:r>
              <a:rPr lang="es-ES" sz="1600" dirty="0">
                <a:solidFill>
                  <a:srgbClr val="4E4D4D"/>
                </a:solidFill>
                <a:latin typeface="Raleway" panose="020B0503030101060003" pitchFamily="34" charset="0"/>
                <a:ea typeface="Times New Roman" panose="02020603050405020304" pitchFamily="18" charset="0"/>
                <a:cs typeface="Times New Roman" panose="02020603050405020304" pitchFamily="18" charset="0"/>
              </a:rPr>
              <a:t>Esto hará que el libro actúe como un imán en las manos de tus potenciales lectores o por el contrario pase sin pena ni gloria ante sus ojos.</a:t>
            </a:r>
            <a:endParaRPr lang="en-US" sz="1600" dirty="0">
              <a:latin typeface="Raleway" panose="020B0503030101060003"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es-ES" sz="1600" dirty="0">
                <a:solidFill>
                  <a:srgbClr val="4E4D4D"/>
                </a:solidFill>
                <a:latin typeface="Arial" panose="020B0604020202020204" pitchFamily="34" charset="0"/>
                <a:ea typeface="Times New Roman" panose="02020603050405020304" pitchFamily="18" charset="0"/>
                <a:cs typeface="Times New Roman" panose="02020603050405020304" pitchFamily="18" charset="0"/>
              </a:rPr>
              <a:t> </a:t>
            </a:r>
            <a:r>
              <a:rPr lang="es-ES" sz="1600" b="1" i="1" dirty="0" smtClean="0">
                <a:solidFill>
                  <a:srgbClr val="4E4D4D"/>
                </a:solidFill>
                <a:latin typeface="Arial" panose="020B0604020202020204" pitchFamily="34" charset="0"/>
                <a:ea typeface="Times New Roman" panose="02020603050405020304" pitchFamily="18" charset="0"/>
              </a:rPr>
              <a:t>Una </a:t>
            </a:r>
            <a:r>
              <a:rPr lang="es-ES" sz="1600" b="1" i="1" dirty="0">
                <a:solidFill>
                  <a:srgbClr val="4E4D4D"/>
                </a:solidFill>
                <a:latin typeface="Arial" panose="020B0604020202020204" pitchFamily="34" charset="0"/>
                <a:ea typeface="Times New Roman" panose="02020603050405020304" pitchFamily="18" charset="0"/>
              </a:rPr>
              <a:t>curiosidad:</a:t>
            </a:r>
            <a:r>
              <a:rPr lang="es-ES" sz="1600" dirty="0">
                <a:solidFill>
                  <a:srgbClr val="4E4D4D"/>
                </a:solidFill>
                <a:latin typeface="Arial" panose="020B0604020202020204" pitchFamily="34" charset="0"/>
                <a:ea typeface="Times New Roman" panose="02020603050405020304" pitchFamily="18" charset="0"/>
              </a:rPr>
              <a:t> La portada es la parte más visible, manoseada y curioseada de un libro</a:t>
            </a:r>
            <a:r>
              <a:rPr lang="es-ES" dirty="0" smtClean="0">
                <a:solidFill>
                  <a:srgbClr val="4E4D4D"/>
                </a:solidFill>
                <a:latin typeface="Arial" panose="020B0604020202020204" pitchFamily="34" charset="0"/>
                <a:ea typeface="Times New Roman" panose="02020603050405020304" pitchFamily="18" charset="0"/>
              </a:rPr>
              <a:t>.</a:t>
            </a:r>
          </a:p>
          <a:p>
            <a:endParaRPr lang="es-ES" dirty="0">
              <a:solidFill>
                <a:srgbClr val="4E4D4D"/>
              </a:solidFill>
              <a:latin typeface="Arial" panose="020B0604020202020204" pitchFamily="34" charset="0"/>
              <a:ea typeface="Times New Roman" panose="02020603050405020304" pitchFamily="18" charset="0"/>
            </a:endParaRPr>
          </a:p>
          <a:p>
            <a:pPr>
              <a:spcAft>
                <a:spcPts val="0"/>
              </a:spcAft>
            </a:pPr>
            <a:r>
              <a:rPr lang="es-ES" sz="2800" b="1" kern="1800" dirty="0">
                <a:solidFill>
                  <a:srgbClr val="343639"/>
                </a:solidFill>
                <a:latin typeface="Raleway" panose="020B0503030101060003" pitchFamily="34" charset="0"/>
                <a:ea typeface="Times New Roman" panose="02020603050405020304" pitchFamily="18" charset="0"/>
                <a:cs typeface="Times New Roman" panose="02020603050405020304" pitchFamily="18" charset="0"/>
              </a:rPr>
              <a:t>4- El Lomo</a:t>
            </a:r>
            <a:br>
              <a:rPr lang="es-ES" sz="2800" b="1" kern="1800" dirty="0">
                <a:solidFill>
                  <a:srgbClr val="343639"/>
                </a:solidFill>
                <a:latin typeface="Raleway" panose="020B0503030101060003" pitchFamily="34" charset="0"/>
                <a:ea typeface="Times New Roman" panose="02020603050405020304" pitchFamily="18" charset="0"/>
                <a:cs typeface="Times New Roman" panose="02020603050405020304" pitchFamily="18" charset="0"/>
              </a:rPr>
            </a:br>
            <a:r>
              <a:rPr lang="es-ES" sz="1600" dirty="0">
                <a:solidFill>
                  <a:srgbClr val="4E4D4D"/>
                </a:solidFill>
                <a:latin typeface="Raleway" panose="020B0503030101060003" pitchFamily="34" charset="0"/>
                <a:ea typeface="Times New Roman" panose="02020603050405020304" pitchFamily="18" charset="0"/>
                <a:cs typeface="Times New Roman" panose="02020603050405020304" pitchFamily="18" charset="0"/>
              </a:rPr>
              <a:t>El lomo es la parte que vemos cuando ponemos un libro de canto. Por lo general suele tener texto impreso que coincide con el título del libro, nombre del autor, logotipo de la editorial, etc.</a:t>
            </a:r>
            <a:endParaRPr lang="en-US" sz="1600" dirty="0">
              <a:latin typeface="Raleway" panose="020B0503030101060003" pitchFamily="34" charset="0"/>
              <a:ea typeface="Calibri" panose="020F0502020204030204" pitchFamily="34" charset="0"/>
              <a:cs typeface="Times New Roman" panose="02020603050405020304" pitchFamily="18" charset="0"/>
            </a:endParaRPr>
          </a:p>
          <a:p>
            <a:pPr algn="just">
              <a:spcAft>
                <a:spcPts val="0"/>
              </a:spcAft>
            </a:pPr>
            <a:r>
              <a:rPr lang="es-ES" sz="1600" dirty="0">
                <a:solidFill>
                  <a:srgbClr val="4E4D4D"/>
                </a:solidFill>
                <a:latin typeface="Raleway" panose="020B0503030101060003" pitchFamily="34" charset="0"/>
                <a:ea typeface="Times New Roman" panose="02020603050405020304" pitchFamily="18" charset="0"/>
                <a:cs typeface="Times New Roman" panose="02020603050405020304" pitchFamily="18" charset="0"/>
              </a:rPr>
              <a:t>Además, se encarga de unir las dos tapas del mismo (delantera y trasera)</a:t>
            </a:r>
            <a:endParaRPr lang="en-US" sz="1600" dirty="0">
              <a:latin typeface="Raleway" panose="020B0503030101060003" pitchFamily="34" charset="0"/>
              <a:ea typeface="Calibri" panose="020F0502020204030204" pitchFamily="34" charset="0"/>
              <a:cs typeface="Times New Roman" panose="02020603050405020304" pitchFamily="18" charset="0"/>
            </a:endParaRPr>
          </a:p>
          <a:p>
            <a:pPr algn="just">
              <a:spcAft>
                <a:spcPts val="0"/>
              </a:spcAft>
            </a:pPr>
            <a:r>
              <a:rPr lang="es-ES" sz="1600" dirty="0">
                <a:solidFill>
                  <a:srgbClr val="4E4D4D"/>
                </a:solidFill>
                <a:latin typeface="Raleway" panose="020B0503030101060003" pitchFamily="34" charset="0"/>
                <a:ea typeface="Times New Roman" panose="02020603050405020304" pitchFamily="18" charset="0"/>
                <a:cs typeface="Times New Roman" panose="02020603050405020304" pitchFamily="18" charset="0"/>
              </a:rPr>
              <a:t>Puede tener forma redonda o cuadrada.</a:t>
            </a:r>
            <a:endParaRPr lang="en-US" sz="1600" dirty="0">
              <a:latin typeface="Raleway" panose="020B0503030101060003"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es-ES" dirty="0">
                <a:solidFill>
                  <a:srgbClr val="4E4D4D"/>
                </a:solidFill>
                <a:latin typeface="Arial" panose="020B0604020202020204" pitchFamily="34" charset="0"/>
                <a:ea typeface="Times New Roman" panose="02020603050405020304" pitchFamily="18" charset="0"/>
                <a:cs typeface="Times New Roman" panose="02020603050405020304" pitchFamily="18" charset="0"/>
              </a:rPr>
              <a:t> </a:t>
            </a:r>
            <a:endParaRPr lang="es-ES" dirty="0" smtClean="0">
              <a:solidFill>
                <a:srgbClr val="4E4D4D"/>
              </a:solidFill>
              <a:latin typeface="Arial" panose="020B0604020202020204" pitchFamily="34" charset="0"/>
              <a:ea typeface="Times New Roman" panose="02020603050405020304" pitchFamily="18" charset="0"/>
              <a:cs typeface="Times New Roman" panose="02020603050405020304" pitchFamily="18" charset="0"/>
            </a:endParaRPr>
          </a:p>
          <a:p>
            <a:pPr algn="just">
              <a:lnSpc>
                <a:spcPct val="107000"/>
              </a:lnSpc>
              <a:spcAft>
                <a:spcPts val="0"/>
              </a:spcAft>
            </a:pPr>
            <a:r>
              <a:rPr lang="es-ES" sz="2800" b="1" kern="1800" dirty="0">
                <a:solidFill>
                  <a:srgbClr val="343639"/>
                </a:solidFill>
                <a:latin typeface="Raleway" panose="020B0503030101060003" pitchFamily="34" charset="0"/>
                <a:ea typeface="Times New Roman" panose="02020603050405020304" pitchFamily="18" charset="0"/>
                <a:cs typeface="Times New Roman" panose="02020603050405020304" pitchFamily="18" charset="0"/>
              </a:rPr>
              <a:t>5- Ceja</a:t>
            </a:r>
            <a:endParaRPr lang="en-US" sz="2800" dirty="0">
              <a:latin typeface="Calibri" panose="020F0502020204030204" pitchFamily="34" charset="0"/>
              <a:ea typeface="Calibri" panose="020F0502020204030204" pitchFamily="34" charset="0"/>
              <a:cs typeface="Times New Roman" panose="02020603050405020304" pitchFamily="18" charset="0"/>
            </a:endParaRPr>
          </a:p>
          <a:p>
            <a:pPr algn="just">
              <a:spcAft>
                <a:spcPts val="0"/>
              </a:spcAft>
            </a:pPr>
            <a:r>
              <a:rPr lang="es-ES" sz="1600" dirty="0">
                <a:solidFill>
                  <a:srgbClr val="4E4D4D"/>
                </a:solidFill>
                <a:latin typeface="Raleway" panose="020B0503030101060003" pitchFamily="34" charset="0"/>
                <a:ea typeface="Times New Roman" panose="02020603050405020304" pitchFamily="18" charset="0"/>
                <a:cs typeface="Times New Roman" panose="02020603050405020304" pitchFamily="18" charset="0"/>
              </a:rPr>
              <a:t>Esta es una de las partes externas más desconocidas de un libro. Es la contraria al lomo, es decir, para verla, tendremos que poner el libro de canto mirando hacia nosotros.</a:t>
            </a:r>
            <a:endParaRPr lang="en-US" sz="1600" dirty="0">
              <a:latin typeface="Raleway" panose="020B0503030101060003" pitchFamily="34" charset="0"/>
              <a:ea typeface="Calibri" panose="020F0502020204030204" pitchFamily="34" charset="0"/>
              <a:cs typeface="Times New Roman" panose="02020603050405020304" pitchFamily="18" charset="0"/>
            </a:endParaRPr>
          </a:p>
          <a:p>
            <a:r>
              <a:rPr lang="es-ES" sz="1600" dirty="0">
                <a:solidFill>
                  <a:srgbClr val="4E4D4D"/>
                </a:solidFill>
                <a:latin typeface="Raleway" panose="020B0503030101060003" pitchFamily="34" charset="0"/>
                <a:ea typeface="Times New Roman" panose="02020603050405020304" pitchFamily="18" charset="0"/>
              </a:rPr>
              <a:t/>
            </a:r>
            <a:br>
              <a:rPr lang="es-ES" sz="1600" dirty="0">
                <a:solidFill>
                  <a:srgbClr val="4E4D4D"/>
                </a:solidFill>
                <a:latin typeface="Raleway" panose="020B0503030101060003" pitchFamily="34" charset="0"/>
                <a:ea typeface="Times New Roman" panose="02020603050405020304" pitchFamily="18" charset="0"/>
              </a:rPr>
            </a:br>
            <a:endParaRPr lang="en-US" sz="1600" dirty="0">
              <a:latin typeface="Raleway" panose="020B0503030101060003" pitchFamily="34" charset="0"/>
            </a:endParaRPr>
          </a:p>
        </p:txBody>
      </p:sp>
    </p:spTree>
    <p:extLst>
      <p:ext uri="{BB962C8B-B14F-4D97-AF65-F5344CB8AC3E}">
        <p14:creationId xmlns:p14="http://schemas.microsoft.com/office/powerpoint/2010/main" val="1052186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143000" y="888093"/>
            <a:ext cx="10096500" cy="4923143"/>
          </a:xfrm>
          <a:prstGeom prst="rect">
            <a:avLst/>
          </a:prstGeom>
        </p:spPr>
        <p:txBody>
          <a:bodyPr wrap="square">
            <a:spAutoFit/>
          </a:bodyPr>
          <a:lstStyle/>
          <a:p>
            <a:pPr>
              <a:lnSpc>
                <a:spcPct val="107000"/>
              </a:lnSpc>
              <a:spcAft>
                <a:spcPts val="0"/>
              </a:spcAft>
            </a:pPr>
            <a:r>
              <a:rPr lang="es-ES" sz="2800" b="1" kern="1800" dirty="0">
                <a:solidFill>
                  <a:srgbClr val="343639"/>
                </a:solidFill>
                <a:latin typeface="Raleway" panose="020B0503030101060003" pitchFamily="34" charset="0"/>
                <a:ea typeface="Times New Roman" panose="02020603050405020304" pitchFamily="18" charset="0"/>
                <a:cs typeface="Times New Roman" panose="02020603050405020304" pitchFamily="18" charset="0"/>
              </a:rPr>
              <a:t>6- Guardas o Páginas de Cortesía</a:t>
            </a:r>
            <a:endParaRPr lang="en-US" sz="1200"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s-ES" sz="1600" dirty="0">
                <a:solidFill>
                  <a:srgbClr val="4E4D4D"/>
                </a:solidFill>
                <a:latin typeface="Arial" panose="020B0604020202020204" pitchFamily="34" charset="0"/>
                <a:ea typeface="Times New Roman" panose="02020603050405020304" pitchFamily="18" charset="0"/>
                <a:cs typeface="Times New Roman" panose="02020603050405020304" pitchFamily="18" charset="0"/>
              </a:rPr>
              <a:t>Esta parte aunque físicamente se encuentra en el interior del libro, no forma parte de la trama por lo que suele considerarse un elemento externo al libro.</a:t>
            </a:r>
            <a:br>
              <a:rPr lang="es-ES" sz="1600" dirty="0">
                <a:solidFill>
                  <a:srgbClr val="4E4D4D"/>
                </a:solidFill>
                <a:latin typeface="Arial" panose="020B0604020202020204" pitchFamily="34" charset="0"/>
                <a:ea typeface="Times New Roman" panose="02020603050405020304" pitchFamily="18" charset="0"/>
                <a:cs typeface="Times New Roman" panose="02020603050405020304" pitchFamily="18" charset="0"/>
              </a:rPr>
            </a:br>
            <a:r>
              <a:rPr lang="es-ES" sz="1600" dirty="0">
                <a:solidFill>
                  <a:srgbClr val="4E4D4D"/>
                </a:solidFill>
                <a:latin typeface="Arial" panose="020B0604020202020204" pitchFamily="34" charset="0"/>
                <a:ea typeface="Times New Roman" panose="02020603050405020304" pitchFamily="18" charset="0"/>
                <a:cs typeface="Times New Roman" panose="02020603050405020304" pitchFamily="18" charset="0"/>
              </a:rPr>
              <a:t>Se trata de las dos primeras y dos últimas hojas de un libro. En los libros de tapa dura, la primera hoja suele ir pegada a la tapa.</a:t>
            </a:r>
            <a:br>
              <a:rPr lang="es-ES" sz="1600" dirty="0">
                <a:solidFill>
                  <a:srgbClr val="4E4D4D"/>
                </a:solidFill>
                <a:latin typeface="Arial" panose="020B0604020202020204" pitchFamily="34" charset="0"/>
                <a:ea typeface="Times New Roman" panose="02020603050405020304" pitchFamily="18" charset="0"/>
                <a:cs typeface="Times New Roman" panose="02020603050405020304" pitchFamily="18" charset="0"/>
              </a:rPr>
            </a:br>
            <a:r>
              <a:rPr lang="es-ES" sz="1600" dirty="0">
                <a:solidFill>
                  <a:srgbClr val="4E4D4D"/>
                </a:solidFill>
                <a:latin typeface="Arial" panose="020B0604020202020204" pitchFamily="34" charset="0"/>
                <a:ea typeface="Times New Roman" panose="02020603050405020304" pitchFamily="18" charset="0"/>
                <a:cs typeface="Times New Roman" panose="02020603050405020304" pitchFamily="18" charset="0"/>
              </a:rPr>
              <a:t>Pueden aparecer en blanco o con imágenes impresas que suelen hacerlo más atractivo, aunque su función es meramente decorativa.</a:t>
            </a:r>
            <a:br>
              <a:rPr lang="es-ES" sz="1600" dirty="0">
                <a:solidFill>
                  <a:srgbClr val="4E4D4D"/>
                </a:solidFill>
                <a:latin typeface="Arial" panose="020B0604020202020204" pitchFamily="34" charset="0"/>
                <a:ea typeface="Times New Roman" panose="02020603050405020304" pitchFamily="18" charset="0"/>
                <a:cs typeface="Times New Roman" panose="02020603050405020304" pitchFamily="18" charset="0"/>
              </a:rPr>
            </a:br>
            <a:r>
              <a:rPr lang="es-ES" dirty="0">
                <a:solidFill>
                  <a:srgbClr val="4E4D4D"/>
                </a:solidFill>
                <a:latin typeface="Arial" panose="020B0604020202020204" pitchFamily="34" charset="0"/>
                <a:ea typeface="Times New Roman" panose="02020603050405020304" pitchFamily="18" charset="0"/>
                <a:cs typeface="Times New Roman" panose="02020603050405020304" pitchFamily="18" charset="0"/>
              </a:rPr>
              <a:t/>
            </a:r>
            <a:br>
              <a:rPr lang="es-ES" dirty="0">
                <a:solidFill>
                  <a:srgbClr val="4E4D4D"/>
                </a:solidFill>
                <a:latin typeface="Arial" panose="020B0604020202020204" pitchFamily="34" charset="0"/>
                <a:ea typeface="Times New Roman" panose="02020603050405020304" pitchFamily="18" charset="0"/>
                <a:cs typeface="Times New Roman" panose="02020603050405020304" pitchFamily="18" charset="0"/>
              </a:rPr>
            </a:br>
            <a:endParaRPr lang="en-US" sz="12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s-ES" sz="2800" b="1" kern="1800" dirty="0">
                <a:solidFill>
                  <a:srgbClr val="343639"/>
                </a:solidFill>
                <a:latin typeface="Raleway" panose="020B0503030101060003" pitchFamily="34" charset="0"/>
                <a:ea typeface="Times New Roman" panose="02020603050405020304" pitchFamily="18" charset="0"/>
                <a:cs typeface="Times New Roman" panose="02020603050405020304" pitchFamily="18" charset="0"/>
              </a:rPr>
              <a:t>7- Contraportada</a:t>
            </a:r>
            <a:endParaRPr lang="en-US" sz="1200" dirty="0">
              <a:latin typeface="Calibri" panose="020F0502020204030204" pitchFamily="34" charset="0"/>
              <a:ea typeface="Calibri" panose="020F0502020204030204" pitchFamily="34" charset="0"/>
              <a:cs typeface="Times New Roman" panose="02020603050405020304" pitchFamily="18" charset="0"/>
            </a:endParaRPr>
          </a:p>
          <a:p>
            <a:r>
              <a:rPr lang="es-ES" sz="1600" dirty="0">
                <a:solidFill>
                  <a:srgbClr val="4E4D4D"/>
                </a:solidFill>
                <a:latin typeface="Arial" panose="020B0604020202020204" pitchFamily="34" charset="0"/>
                <a:ea typeface="Times New Roman" panose="02020603050405020304" pitchFamily="18" charset="0"/>
              </a:rPr>
              <a:t>Esta es la página que va justo después de la portada. Suele ser una hoja en blanco en la que se indica con texto la propiedad literaria, copyright, editor, fechas de las ediciones del libro, reimpresiones , depósito legal, título en original si es una traducción, créditos de diseño, etc.</a:t>
            </a:r>
            <a:br>
              <a:rPr lang="es-ES" sz="1600" dirty="0">
                <a:solidFill>
                  <a:srgbClr val="4E4D4D"/>
                </a:solidFill>
                <a:latin typeface="Arial" panose="020B0604020202020204" pitchFamily="34" charset="0"/>
                <a:ea typeface="Times New Roman" panose="02020603050405020304" pitchFamily="18" charset="0"/>
              </a:rPr>
            </a:br>
            <a:r>
              <a:rPr lang="es-ES" sz="1600" dirty="0">
                <a:solidFill>
                  <a:srgbClr val="4E4D4D"/>
                </a:solidFill>
                <a:latin typeface="Arial" panose="020B0604020202020204" pitchFamily="34" charset="0"/>
                <a:ea typeface="Times New Roman" panose="02020603050405020304" pitchFamily="18" charset="0"/>
              </a:rPr>
              <a:t>Suele existir mucha confusión en este concepto ya que la mayoría de las personas piensan que la Contraportada es la parte de atrás de un libro que incluye la sinopsis del mismo y algunos datos del autor.</a:t>
            </a:r>
            <a:br>
              <a:rPr lang="es-ES" sz="1600" dirty="0">
                <a:solidFill>
                  <a:srgbClr val="4E4D4D"/>
                </a:solidFill>
                <a:latin typeface="Arial" panose="020B0604020202020204" pitchFamily="34" charset="0"/>
                <a:ea typeface="Times New Roman" panose="02020603050405020304" pitchFamily="18" charset="0"/>
              </a:rPr>
            </a:br>
            <a:r>
              <a:rPr lang="es-ES" sz="1600" dirty="0">
                <a:solidFill>
                  <a:srgbClr val="4E4D4D"/>
                </a:solidFill>
                <a:latin typeface="Arial" panose="020B0604020202020204" pitchFamily="34" charset="0"/>
                <a:ea typeface="Times New Roman" panose="02020603050405020304" pitchFamily="18" charset="0"/>
              </a:rPr>
              <a:t>Esto no es así, ya que a esa parte, al igual que la delantera, se les denomina tapas: cada una de las dos partes de un libro encuadernado.</a:t>
            </a:r>
            <a:br>
              <a:rPr lang="es-ES" sz="1600" dirty="0">
                <a:solidFill>
                  <a:srgbClr val="4E4D4D"/>
                </a:solidFill>
                <a:latin typeface="Arial" panose="020B0604020202020204" pitchFamily="34" charset="0"/>
                <a:ea typeface="Times New Roman" panose="02020603050405020304" pitchFamily="18" charset="0"/>
              </a:rPr>
            </a:br>
            <a:r>
              <a:rPr lang="es-ES" sz="1600" dirty="0">
                <a:solidFill>
                  <a:srgbClr val="4E4D4D"/>
                </a:solidFill>
                <a:latin typeface="Arial" panose="020B0604020202020204" pitchFamily="34" charset="0"/>
                <a:ea typeface="Times New Roman" panose="02020603050405020304" pitchFamily="18" charset="0"/>
              </a:rPr>
              <a:t>Al igual que el elemento anterior también suele considerarse un elemento externo al libro.</a:t>
            </a:r>
            <a:endParaRPr lang="en-US" sz="1600" dirty="0"/>
          </a:p>
        </p:txBody>
      </p:sp>
    </p:spTree>
    <p:extLst>
      <p:ext uri="{BB962C8B-B14F-4D97-AF65-F5344CB8AC3E}">
        <p14:creationId xmlns:p14="http://schemas.microsoft.com/office/powerpoint/2010/main" val="41155010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s-ES" b="1" dirty="0" smtClean="0"/>
              <a:t/>
            </a:r>
            <a:br>
              <a:rPr lang="es-ES" b="1" dirty="0" smtClean="0"/>
            </a:br>
            <a:r>
              <a:rPr lang="es-ES" b="1" dirty="0"/>
              <a:t/>
            </a:r>
            <a:br>
              <a:rPr lang="es-ES" b="1" dirty="0"/>
            </a:br>
            <a:r>
              <a:rPr lang="es-ES" b="1" dirty="0" smtClean="0"/>
              <a:t>ELEMENTOS </a:t>
            </a:r>
            <a:r>
              <a:rPr lang="es-ES" b="1" dirty="0"/>
              <a:t>INTERNOS DE UN LIBRO</a:t>
            </a:r>
            <a:br>
              <a:rPr lang="es-ES" b="1" dirty="0"/>
            </a:br>
            <a:r>
              <a:rPr lang="en-US" dirty="0"/>
              <a:t/>
            </a:r>
            <a:br>
              <a:rPr lang="en-US" dirty="0"/>
            </a:br>
            <a:endParaRPr lang="en-US" dirty="0"/>
          </a:p>
        </p:txBody>
      </p:sp>
      <p:pic>
        <p:nvPicPr>
          <p:cNvPr id="3" name="Imagen 2"/>
          <p:cNvPicPr/>
          <p:nvPr/>
        </p:nvPicPr>
        <p:blipFill rotWithShape="1">
          <a:blip r:embed="rId3"/>
          <a:srcRect l="3052" r="3710"/>
          <a:stretch/>
        </p:blipFill>
        <p:spPr bwMode="auto">
          <a:xfrm>
            <a:off x="3619501" y="1955800"/>
            <a:ext cx="4800600" cy="4229099"/>
          </a:xfrm>
          <a:prstGeom prst="ellipse">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5226221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812800" y="1260323"/>
            <a:ext cx="10693400" cy="4638834"/>
          </a:xfrm>
          <a:prstGeom prst="rect">
            <a:avLst/>
          </a:prstGeom>
        </p:spPr>
        <p:txBody>
          <a:bodyPr wrap="square">
            <a:spAutoFit/>
          </a:bodyPr>
          <a:lstStyle/>
          <a:p>
            <a:pPr lvl="0">
              <a:lnSpc>
                <a:spcPct val="107000"/>
              </a:lnSpc>
              <a:spcAft>
                <a:spcPts val="0"/>
              </a:spcAft>
            </a:pPr>
            <a:r>
              <a:rPr lang="es-ES" sz="2800" b="1" kern="1800" dirty="0" smtClean="0">
                <a:solidFill>
                  <a:srgbClr val="343639"/>
                </a:solidFill>
                <a:latin typeface="Raleway" panose="020B0503030101060003" pitchFamily="34" charset="0"/>
                <a:ea typeface="Times New Roman" panose="02020603050405020304" pitchFamily="18" charset="0"/>
                <a:cs typeface="Times New Roman" panose="02020603050405020304" pitchFamily="18" charset="0"/>
              </a:rPr>
              <a:t>1- Dedicatoria</a:t>
            </a:r>
            <a:endParaRPr lang="en-US" sz="1200" dirty="0" smtClean="0">
              <a:latin typeface="Calibri" panose="020F0502020204030204" pitchFamily="34" charset="0"/>
              <a:ea typeface="Times New Roman" panose="02020603050405020304" pitchFamily="18" charset="0"/>
              <a:cs typeface="Times New Roman" panose="02020603050405020304" pitchFamily="18" charset="0"/>
            </a:endParaRPr>
          </a:p>
          <a:p>
            <a:pPr lvl="0">
              <a:lnSpc>
                <a:spcPct val="107000"/>
              </a:lnSpc>
              <a:spcAft>
                <a:spcPts val="0"/>
              </a:spcAft>
            </a:pPr>
            <a:r>
              <a:rPr lang="es-ES" sz="1600" dirty="0" smtClean="0">
                <a:solidFill>
                  <a:srgbClr val="4E4D4D"/>
                </a:solidFill>
                <a:latin typeface="Raleway" panose="020B0503030101060003" pitchFamily="34" charset="0"/>
                <a:ea typeface="Times New Roman" panose="02020603050405020304" pitchFamily="18" charset="0"/>
                <a:cs typeface="Times New Roman" panose="02020603050405020304" pitchFamily="18" charset="0"/>
              </a:rPr>
              <a:t>Suele </a:t>
            </a:r>
            <a:r>
              <a:rPr lang="es-ES" sz="1600" dirty="0">
                <a:solidFill>
                  <a:srgbClr val="4E4D4D"/>
                </a:solidFill>
                <a:latin typeface="Raleway" panose="020B0503030101060003" pitchFamily="34" charset="0"/>
                <a:ea typeface="Times New Roman" panose="02020603050405020304" pitchFamily="18" charset="0"/>
                <a:cs typeface="Times New Roman" panose="02020603050405020304" pitchFamily="18" charset="0"/>
              </a:rPr>
              <a:t>ser un pequeño texto que el autor incluye al principio de su obra en el que expone a quien o quienes dedica la creación de su libro. Va situada justo después de la contraportada.</a:t>
            </a:r>
            <a:br>
              <a:rPr lang="es-ES" sz="1600" dirty="0">
                <a:solidFill>
                  <a:srgbClr val="4E4D4D"/>
                </a:solidFill>
                <a:latin typeface="Raleway" panose="020B0503030101060003" pitchFamily="34" charset="0"/>
                <a:ea typeface="Times New Roman" panose="02020603050405020304" pitchFamily="18" charset="0"/>
                <a:cs typeface="Times New Roman" panose="02020603050405020304" pitchFamily="18" charset="0"/>
              </a:rPr>
            </a:br>
            <a:endParaRPr lang="en-US" sz="1600" dirty="0">
              <a:latin typeface="Raleway" panose="020B0503030101060003" pitchFamily="34" charset="0"/>
              <a:ea typeface="Calibri" panose="020F0502020204030204" pitchFamily="34" charset="0"/>
              <a:cs typeface="Times New Roman" panose="02020603050405020304" pitchFamily="18" charset="0"/>
            </a:endParaRPr>
          </a:p>
          <a:p>
            <a:pPr lvl="0">
              <a:lnSpc>
                <a:spcPct val="107000"/>
              </a:lnSpc>
              <a:spcAft>
                <a:spcPts val="0"/>
              </a:spcAft>
            </a:pPr>
            <a:r>
              <a:rPr lang="es-ES" sz="2800" b="1" kern="1800" dirty="0" smtClean="0">
                <a:solidFill>
                  <a:srgbClr val="343639"/>
                </a:solidFill>
                <a:latin typeface="Raleway" panose="020B0503030101060003" pitchFamily="34" charset="0"/>
                <a:ea typeface="Times New Roman" panose="02020603050405020304" pitchFamily="18" charset="0"/>
                <a:cs typeface="Times New Roman" panose="02020603050405020304" pitchFamily="18" charset="0"/>
              </a:rPr>
              <a:t>2- Presentación </a:t>
            </a:r>
            <a:r>
              <a:rPr lang="es-ES" sz="2800" b="1" kern="1800" dirty="0">
                <a:solidFill>
                  <a:srgbClr val="343639"/>
                </a:solidFill>
                <a:latin typeface="Raleway" panose="020B0503030101060003" pitchFamily="34" charset="0"/>
                <a:ea typeface="Times New Roman" panose="02020603050405020304" pitchFamily="18" charset="0"/>
                <a:cs typeface="Times New Roman" panose="02020603050405020304" pitchFamily="18" charset="0"/>
              </a:rPr>
              <a:t>y </a:t>
            </a:r>
            <a:r>
              <a:rPr lang="es-ES" sz="2800" b="1" kern="1800" dirty="0" smtClean="0">
                <a:solidFill>
                  <a:srgbClr val="343639"/>
                </a:solidFill>
                <a:latin typeface="Raleway" panose="020B0503030101060003" pitchFamily="34" charset="0"/>
                <a:ea typeface="Times New Roman" panose="02020603050405020304" pitchFamily="18" charset="0"/>
                <a:cs typeface="Times New Roman" panose="02020603050405020304" pitchFamily="18" charset="0"/>
              </a:rPr>
              <a:t>agradecimientos</a:t>
            </a:r>
            <a:endParaRPr lang="en-US" sz="1200" dirty="0" smtClean="0">
              <a:latin typeface="Calibri" panose="020F0502020204030204" pitchFamily="34" charset="0"/>
              <a:ea typeface="Times New Roman" panose="02020603050405020304" pitchFamily="18" charset="0"/>
              <a:cs typeface="Times New Roman" panose="02020603050405020304" pitchFamily="18" charset="0"/>
            </a:endParaRPr>
          </a:p>
          <a:p>
            <a:pPr lvl="0">
              <a:lnSpc>
                <a:spcPct val="107000"/>
              </a:lnSpc>
              <a:spcAft>
                <a:spcPts val="0"/>
              </a:spcAft>
            </a:pPr>
            <a:r>
              <a:rPr lang="es-ES" sz="1600" dirty="0" smtClean="0">
                <a:solidFill>
                  <a:srgbClr val="4E4D4D"/>
                </a:solidFill>
                <a:latin typeface="Raleway" panose="020B0503030101060003" pitchFamily="34" charset="0"/>
                <a:ea typeface="Times New Roman" panose="02020603050405020304" pitchFamily="18" charset="0"/>
                <a:cs typeface="Times New Roman" panose="02020603050405020304" pitchFamily="18" charset="0"/>
              </a:rPr>
              <a:t>Esta </a:t>
            </a:r>
            <a:r>
              <a:rPr lang="es-ES" sz="1600" dirty="0">
                <a:solidFill>
                  <a:srgbClr val="4E4D4D"/>
                </a:solidFill>
                <a:latin typeface="Raleway" panose="020B0503030101060003" pitchFamily="34" charset="0"/>
                <a:ea typeface="Times New Roman" panose="02020603050405020304" pitchFamily="18" charset="0"/>
                <a:cs typeface="Times New Roman" panose="02020603050405020304" pitchFamily="18" charset="0"/>
              </a:rPr>
              <a:t>es la parte que el autor dedica a dar las gracias a todas las personas que han hecho posible la creación y publicación de su obra. Editores, editoriales, familiares, amigos, profesionales del sector, en definitiva a todos aquellos que colaboraron en su investigación y publicación.</a:t>
            </a:r>
            <a:br>
              <a:rPr lang="es-ES" sz="1600" dirty="0">
                <a:solidFill>
                  <a:srgbClr val="4E4D4D"/>
                </a:solidFill>
                <a:latin typeface="Raleway" panose="020B0503030101060003" pitchFamily="34" charset="0"/>
                <a:ea typeface="Times New Roman" panose="02020603050405020304" pitchFamily="18" charset="0"/>
                <a:cs typeface="Times New Roman" panose="02020603050405020304" pitchFamily="18" charset="0"/>
              </a:rPr>
            </a:br>
            <a:endParaRPr lang="en-US" sz="1200" dirty="0">
              <a:latin typeface="Calibri" panose="020F0502020204030204" pitchFamily="34" charset="0"/>
              <a:ea typeface="Calibri" panose="020F0502020204030204" pitchFamily="34" charset="0"/>
              <a:cs typeface="Times New Roman" panose="02020603050405020304" pitchFamily="18" charset="0"/>
            </a:endParaRPr>
          </a:p>
          <a:p>
            <a:pPr lvl="0">
              <a:lnSpc>
                <a:spcPct val="107000"/>
              </a:lnSpc>
              <a:spcAft>
                <a:spcPts val="0"/>
              </a:spcAft>
            </a:pPr>
            <a:r>
              <a:rPr lang="es-ES" sz="2800" b="1" kern="1800" dirty="0" smtClean="0">
                <a:solidFill>
                  <a:srgbClr val="343639"/>
                </a:solidFill>
                <a:latin typeface="Raleway" panose="020B0503030101060003" pitchFamily="34" charset="0"/>
                <a:ea typeface="Times New Roman" panose="02020603050405020304" pitchFamily="18" charset="0"/>
                <a:cs typeface="Times New Roman" panose="02020603050405020304" pitchFamily="18" charset="0"/>
              </a:rPr>
              <a:t>3- Índice</a:t>
            </a:r>
            <a:endParaRPr lang="en-US" sz="1200" dirty="0">
              <a:latin typeface="Calibri" panose="020F0502020204030204" pitchFamily="34" charset="0"/>
              <a:ea typeface="Calibri" panose="020F0502020204030204" pitchFamily="34" charset="0"/>
              <a:cs typeface="Times New Roman" panose="02020603050405020304" pitchFamily="18" charset="0"/>
            </a:endParaRPr>
          </a:p>
          <a:p>
            <a:r>
              <a:rPr lang="es-ES" sz="1600" dirty="0">
                <a:solidFill>
                  <a:srgbClr val="4E4D4D"/>
                </a:solidFill>
                <a:latin typeface="Raleway" panose="020B0503030101060003" pitchFamily="34" charset="0"/>
                <a:ea typeface="Times New Roman" panose="02020603050405020304" pitchFamily="18" charset="0"/>
              </a:rPr>
              <a:t>El índice suele resultar una parte muy útil para el lector ya que refleja la estructura y organización del contenido del libro, mostrando los títulos de los capítulos principales.</a:t>
            </a:r>
            <a:br>
              <a:rPr lang="es-ES" sz="1600" dirty="0">
                <a:solidFill>
                  <a:srgbClr val="4E4D4D"/>
                </a:solidFill>
                <a:latin typeface="Raleway" panose="020B0503030101060003" pitchFamily="34" charset="0"/>
                <a:ea typeface="Times New Roman" panose="02020603050405020304" pitchFamily="18" charset="0"/>
              </a:rPr>
            </a:br>
            <a:r>
              <a:rPr lang="es-ES" sz="1600" dirty="0">
                <a:solidFill>
                  <a:srgbClr val="4E4D4D"/>
                </a:solidFill>
                <a:latin typeface="Raleway" panose="020B0503030101060003" pitchFamily="34" charset="0"/>
                <a:ea typeface="Times New Roman" panose="02020603050405020304" pitchFamily="18" charset="0"/>
              </a:rPr>
              <a:t>En obras de género científico suele ir situado al principio y en las literarias al final, aunque siempre hay excepciones.</a:t>
            </a:r>
            <a:br>
              <a:rPr lang="es-ES" sz="1600" dirty="0">
                <a:solidFill>
                  <a:srgbClr val="4E4D4D"/>
                </a:solidFill>
                <a:latin typeface="Raleway" panose="020B0503030101060003" pitchFamily="34" charset="0"/>
                <a:ea typeface="Times New Roman" panose="02020603050405020304" pitchFamily="18" charset="0"/>
              </a:rPr>
            </a:br>
            <a:endParaRPr lang="en-US" sz="1600" dirty="0">
              <a:latin typeface="Raleway" panose="020B0503030101060003" pitchFamily="34" charset="0"/>
            </a:endParaRPr>
          </a:p>
        </p:txBody>
      </p:sp>
    </p:spTree>
    <p:extLst>
      <p:ext uri="{BB962C8B-B14F-4D97-AF65-F5344CB8AC3E}">
        <p14:creationId xmlns:p14="http://schemas.microsoft.com/office/powerpoint/2010/main" val="365626745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ISPRING_UUID" val="{0855675A-C73A-469A-B003-9EB89D1A7DA4}"/>
  <p:tag name="ISPRING_RESOURCE_FOLDER" val="C:\Users\Usuario\Documents\El libro\"/>
  <p:tag name="ISPRING_PRESENTATION_PATH" val="C:\Users\Usuario\Documents\El libro.pptx"/>
  <p:tag name="ISPRING_PROJECT_VERSION" val="9.32"/>
  <p:tag name="ISPRING_PROJECT_FOLDER_UPDATED" val="1"/>
  <p:tag name="ISPRING_LMS_API_VERSION" val="SCORM 1.2"/>
  <p:tag name="ISPRING_ULTRA_SCORM_COURSE_ID" val="CE3209A3-F204-429E-AE17-9BF493FEC6C1"/>
  <p:tag name="ISPRING_CMI5_LAUNCH_METHOD" val="any window"/>
  <p:tag name="ISPRING_SCORM_ENDPOINT" val="&lt;endpoint&gt;&lt;enable&gt;0&lt;/enable&gt;&lt;lrs&gt;http://&lt;/lrs&gt;&lt;auth&gt;0&lt;/auth&gt;&lt;login&gt;&lt;/login&gt;&lt;password&gt;&lt;/password&gt;&lt;key&gt;&lt;/key&gt;&lt;name&gt;&lt;/name&gt;&lt;email&gt;&lt;/email&gt;&lt;/endpoint&gt;&#10;"/>
  <p:tag name="ISPRING_SCORM_RATE_SLIDES" val="1"/>
  <p:tag name="ISPRINGCLOUDFOLDERID" val="1"/>
  <p:tag name="ISPRINGONLINEFOLDERID" val="1"/>
  <p:tag name="ISPRING_OUTPUT_FOLDER" val="[[&quot;8ŷt{F68756E2-4BE8-41DB-8D50-F195090C2FCF}&quot;,&quot;C:\\Users\\Usuario\\Documents&quot;]]"/>
  <p:tag name="ISPRING_PUBLISH_SETTINGS" val="{&quot;commonSettings&quot;:{&quot;webSettings&quot;:{&quot;useMobileViewer&quot;:&quot;T_FALSE&quot;},&quot;lmsSettings&quot;:{&quot;useMobileViewer&quot;:&quot;T_FALSE&quot;},&quot;cloudSettings&quot;:{&quot;useMobileViewer&quot;:&quot;T_FALSE&quot;},&quot;ispringLmsSettings&quot;:{&quot;useMobileViewer&quot;:&quot;T_FALSE&quot;},&quot;playerId&quot;:&quot;free&quot;},&quot;advancedSettings&quot;:{&quot;enableTextAllocation&quot;:&quot;T_TRUE&quot;,&quot;viewingFromLocalDrive&quot;:&quot;T_TRUE&quot;,&quot;contentScale&quot;:75,&quot;contentScaleMode&quot;:&quot;SCALE&quot;},&quot;compressionSettings&quot;:{&quot;imageSettings&quot;:{&quot;jpegQuality&quot;:70,&quot;optimizeImageForResolution&quot;:&quot;T_FALSE&quot;},&quot;audioQuality&quot;:70,&quot;videoQuality&quot;:65},&quot;protectionSettings&quot;:{&quot;watermarkEnabled&quot;:&quot;T_FALSE&quot;,&quot;watermarkPosition&quot;:&quot;MIDDLE_CENTER&quot;,&quot;openWatermarkUrl&quot;:&quot;T_FALSE&quot;,&quot;openWatermarkWebPageInNewWindow&quot;:&quot;T_FALSE&quot;,&quot;displayAfterEnabled&quot;:&quot;T_FALSE&quot;,&quot;displayUntilEnabled&quot;:&quot;T_FALSE&quot;,&quot;domainRestrictionEnabled&quot;:&quot;T_FALSE&quot;,&quot;enablePassword&quot;:&quot;T_FALSE&quot;},&quot;videoSettings&quot;:{&quot;videoCompressionSettings&quot;:{&quot;audioQuality&quot;:70,&quot;videoQuality&quot;:75},&quot;secondsOnEachSlide&quot;:5,&quot;hostingSettings&quot;:{}},&quot;ispringOnlineSettings&quot;:{&quot;onlineDestinationFolderId&quot;:&quot;1&quot;},&quot;cloudSettings&quot;:{&quot;onlineDestinationFolderId&quot;:&quot;1&quot;},&quot;wordSettings&quot;:{&quot;printCopies&quot;:1}}"/>
  <p:tag name="ISPRING_SCORM_PASSING_SCORE" val="90.000000"/>
  <p:tag name="ISPRING_PRESENTATION_TITLE" val="El libro"/>
  <p:tag name="ISPRING_FIRST_PUBLISH" val="1"/>
</p:tagLst>
</file>

<file path=ppt/tags/tag2.xml><?xml version="1.0" encoding="utf-8"?>
<p:tagLst xmlns:a="http://schemas.openxmlformats.org/drawingml/2006/main" xmlns:r="http://schemas.openxmlformats.org/officeDocument/2006/relationships" xmlns:p="http://schemas.openxmlformats.org/presentationml/2006/main">
  <p:tag name="ISPRING_SLIDE_QUIZ_PROPERTIES" val="&lt;QuizProperties&gt;&lt;passAction&gt;&lt;action&gt;3&lt;/action&gt;&lt;/passAction&gt;&lt;failAction&gt;&lt;action&gt;3&lt;/action&gt;&lt;/failAction&gt;&lt;viewSlidesPolicy&gt;0&lt;/viewSlidesPolicy&gt;&lt;allowInterrupt&gt;1&lt;/allowInterrupt&gt;&lt;restartFailedQuiz&gt;0&lt;/restartFailedQuiz&gt;&lt;/QuizProperties&gt;&#10;"/>
  <p:tag name="ISPRING_QUIZ_SHAPES_ADDED" val="1"/>
  <p:tag name="ISPRING_RESOURCE_QUIZ" val="quiz2.quiz"/>
  <p:tag name="ISPRING_QUIZ_FULL_PATH" val="C:\Users\Usuario\Documents\El libro\quiz\quiz2.quiz"/>
  <p:tag name="ISPRING_QUIZ_RELATIVE_PATH" val="El libro\quiz\quiz2.quiz"/>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ipo de madera">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TM03090434[[fn=Letras en madera]]</Template>
  <TotalTime>125</TotalTime>
  <Words>497</Words>
  <Application>Microsoft Office PowerPoint</Application>
  <PresentationFormat>Panorámica</PresentationFormat>
  <Paragraphs>87</Paragraphs>
  <Slides>15</Slides>
  <Notes>15</Notes>
  <HiddenSlides>0</HiddenSlides>
  <MMClips>0</MMClips>
  <ScaleCrop>false</ScaleCrop>
  <HeadingPairs>
    <vt:vector size="6" baseType="variant">
      <vt:variant>
        <vt:lpstr>Fuentes usadas</vt:lpstr>
      </vt:variant>
      <vt:variant>
        <vt:i4>9</vt:i4>
      </vt:variant>
      <vt:variant>
        <vt:lpstr>Tema</vt:lpstr>
      </vt:variant>
      <vt:variant>
        <vt:i4>1</vt:i4>
      </vt:variant>
      <vt:variant>
        <vt:lpstr>Títulos de diapositiva</vt:lpstr>
      </vt:variant>
      <vt:variant>
        <vt:i4>15</vt:i4>
      </vt:variant>
    </vt:vector>
  </HeadingPairs>
  <TitlesOfParts>
    <vt:vector size="25" baseType="lpstr">
      <vt:lpstr>Arial</vt:lpstr>
      <vt:lpstr>Calibri</vt:lpstr>
      <vt:lpstr>Raleway</vt:lpstr>
      <vt:lpstr>Rockwell</vt:lpstr>
      <vt:lpstr>Rockwell Condensed</vt:lpstr>
      <vt:lpstr>Segoe UI</vt:lpstr>
      <vt:lpstr>Segoe UI Semibold</vt:lpstr>
      <vt:lpstr>Times New Roman</vt:lpstr>
      <vt:lpstr>Wingdings</vt:lpstr>
      <vt:lpstr>Tipo de madera</vt:lpstr>
      <vt:lpstr>El libro</vt:lpstr>
      <vt:lpstr>¿Qué es un libro?</vt:lpstr>
      <vt:lpstr>UN LIBRO: DOS ÁREAS</vt:lpstr>
      <vt:lpstr>Presentación de PowerPoint</vt:lpstr>
      <vt:lpstr>Presentación de PowerPoint</vt:lpstr>
      <vt:lpstr>Presentación de PowerPoint</vt:lpstr>
      <vt:lpstr>Presentación de PowerPoint</vt:lpstr>
      <vt:lpstr>  ELEMENTOS INTERNOS DE UN LIBRO  </vt:lpstr>
      <vt:lpstr>Presentación de PowerPoint</vt:lpstr>
      <vt:lpstr>Presentación de PowerPoint</vt:lpstr>
      <vt:lpstr>Presentación de PowerPoint</vt:lpstr>
      <vt:lpstr>Y ya hemos llegado al final. ¿Te ha resultado útil este post? ¿Conocías todas las partes externas e internas en las que se divide un libro?</vt:lpstr>
      <vt:lpstr>actividades</vt:lpstr>
      <vt:lpstr>Presentación de PowerPoint</vt:lpstr>
      <vt:lpstr>Ya lo conocemos… ahora a divertirnos con ellos.</vt:lpstr>
    </vt:vector>
  </TitlesOfParts>
  <Company>InKulpado666</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 libro</dc:title>
  <dc:creator>Usuario</dc:creator>
  <cp:lastModifiedBy>Usuario</cp:lastModifiedBy>
  <cp:revision>13</cp:revision>
  <dcterms:created xsi:type="dcterms:W3CDTF">2020-11-01T03:48:30Z</dcterms:created>
  <dcterms:modified xsi:type="dcterms:W3CDTF">2020-11-01T05:57:55Z</dcterms:modified>
</cp:coreProperties>
</file>