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78" r:id="rId6"/>
    <p:sldId id="260" r:id="rId7"/>
    <p:sldId id="261" r:id="rId8"/>
    <p:sldId id="262" r:id="rId9"/>
    <p:sldId id="263" r:id="rId10"/>
    <p:sldId id="281" r:id="rId11"/>
    <p:sldId id="279"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5" d="100"/>
          <a:sy n="65" d="100"/>
        </p:scale>
        <p:origin x="85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6/21/2025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6/21/2025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6/21/2025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6/21/2025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E42EBEA-F34E-09BA-4D52-51EAAF3BA656}"/>
              </a:ext>
            </a:extLst>
          </p:cNvPr>
          <p:cNvSpPr>
            <a:spLocks noGrp="1"/>
          </p:cNvSpPr>
          <p:nvPr>
            <p:ph type="ctrTitle"/>
          </p:nvPr>
        </p:nvSpPr>
        <p:spPr>
          <a:xfrm>
            <a:off x="2589213" y="1194620"/>
            <a:ext cx="8915399" cy="4734232"/>
          </a:xfrm>
        </p:spPr>
        <p:txBody>
          <a:bodyPr>
            <a:normAutofit/>
          </a:bodyPr>
          <a:lstStyle/>
          <a:p>
            <a:pPr algn="ctr"/>
            <a:r>
              <a:rPr lang="es-AR" sz="3600" b="1" dirty="0">
                <a:latin typeface="Arial" panose="020B0604020202020204" pitchFamily="34" charset="0"/>
                <a:cs typeface="Arial" panose="020B0604020202020204" pitchFamily="34" charset="0"/>
              </a:rPr>
              <a:t>EL SISTEMA </a:t>
            </a:r>
            <a:r>
              <a:rPr lang="es-AR" sz="4000" b="1" dirty="0">
                <a:latin typeface="Arial" panose="020B0604020202020204" pitchFamily="34" charset="0"/>
                <a:cs typeface="Arial" panose="020B0604020202020204" pitchFamily="34" charset="0"/>
              </a:rPr>
              <a:t>RESPIRATORIO</a:t>
            </a:r>
            <a:r>
              <a:rPr lang="es-AR" sz="3600" b="1" dirty="0">
                <a:latin typeface="Arial" panose="020B0604020202020204" pitchFamily="34" charset="0"/>
                <a:cs typeface="Arial" panose="020B0604020202020204" pitchFamily="34" charset="0"/>
              </a:rPr>
              <a:t> O APARATO RESPIRATORIO</a:t>
            </a:r>
            <a:br>
              <a:rPr lang="es-AR" sz="3600" b="1" dirty="0">
                <a:latin typeface="Arial" panose="020B0604020202020204" pitchFamily="34" charset="0"/>
                <a:cs typeface="Arial" panose="020B0604020202020204" pitchFamily="34" charset="0"/>
              </a:rPr>
            </a:br>
            <a:br>
              <a:rPr lang="es-AR" sz="3600" b="1" dirty="0">
                <a:latin typeface="Arial" panose="020B0604020202020204" pitchFamily="34" charset="0"/>
                <a:cs typeface="Arial" panose="020B0604020202020204" pitchFamily="34" charset="0"/>
              </a:rPr>
            </a:br>
            <a:r>
              <a:rPr lang="es-AR" sz="3600" b="1" dirty="0">
                <a:latin typeface="Arial" panose="020B0604020202020204" pitchFamily="34" charset="0"/>
                <a:cs typeface="Arial" panose="020B0604020202020204" pitchFamily="34" charset="0"/>
              </a:rPr>
              <a:t>Compuesto por múltiples órganos que trabajan juntos para oxigenar el cuerpo mediante el proceso de la respiración</a:t>
            </a:r>
            <a:br>
              <a:rPr lang="es-AR" sz="3600" b="1" dirty="0">
                <a:latin typeface="Arial" panose="020B0604020202020204" pitchFamily="34" charset="0"/>
                <a:cs typeface="Arial" panose="020B0604020202020204" pitchFamily="34" charset="0"/>
              </a:rPr>
            </a:br>
            <a:br>
              <a:rPr lang="es-AR" sz="3600" b="1" dirty="0">
                <a:latin typeface="Arial" panose="020B0604020202020204" pitchFamily="34" charset="0"/>
                <a:cs typeface="Arial" panose="020B0604020202020204" pitchFamily="34" charset="0"/>
              </a:rPr>
            </a:br>
            <a:endParaRPr lang="es-AR" sz="3600" b="1" dirty="0">
              <a:latin typeface="Arial" panose="020B0604020202020204" pitchFamily="34" charset="0"/>
              <a:cs typeface="Arial" panose="020B0604020202020204" pitchFamily="34" charset="0"/>
            </a:endParaRPr>
          </a:p>
        </p:txBody>
      </p:sp>
      <p:sp>
        <p:nvSpPr>
          <p:cNvPr id="3" name="Subtítulo 2">
            <a:extLst>
              <a:ext uri="{FF2B5EF4-FFF2-40B4-BE49-F238E27FC236}">
                <a16:creationId xmlns:a16="http://schemas.microsoft.com/office/drawing/2014/main" id="{45D8C0D9-C421-2F5A-1990-6F81E7264879}"/>
              </a:ext>
            </a:extLst>
          </p:cNvPr>
          <p:cNvSpPr>
            <a:spLocks noGrp="1"/>
          </p:cNvSpPr>
          <p:nvPr>
            <p:ph type="subTitle" idx="1"/>
          </p:nvPr>
        </p:nvSpPr>
        <p:spPr>
          <a:xfrm flipV="1">
            <a:off x="2589213" y="7241457"/>
            <a:ext cx="8915399" cy="73741"/>
          </a:xfrm>
        </p:spPr>
        <p:txBody>
          <a:bodyPr>
            <a:normAutofit fontScale="25000" lnSpcReduction="20000"/>
          </a:bodyPr>
          <a:lstStyle/>
          <a:p>
            <a:endParaRPr lang="es-AR" dirty="0"/>
          </a:p>
        </p:txBody>
      </p:sp>
    </p:spTree>
    <p:extLst>
      <p:ext uri="{BB962C8B-B14F-4D97-AF65-F5344CB8AC3E}">
        <p14:creationId xmlns:p14="http://schemas.microsoft.com/office/powerpoint/2010/main" val="916158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1DAA5CD7-C395-F403-F07A-2228A41C1036}"/>
              </a:ext>
            </a:extLst>
          </p:cNvPr>
          <p:cNvPicPr>
            <a:picLocks noChangeAspect="1"/>
          </p:cNvPicPr>
          <p:nvPr/>
        </p:nvPicPr>
        <p:blipFill>
          <a:blip r:embed="rId2"/>
          <a:stretch>
            <a:fillRect/>
          </a:stretch>
        </p:blipFill>
        <p:spPr>
          <a:xfrm>
            <a:off x="1401242" y="-1"/>
            <a:ext cx="9630551" cy="6754761"/>
          </a:xfrm>
          <a:prstGeom prst="rect">
            <a:avLst/>
          </a:prstGeom>
        </p:spPr>
      </p:pic>
    </p:spTree>
    <p:extLst>
      <p:ext uri="{BB962C8B-B14F-4D97-AF65-F5344CB8AC3E}">
        <p14:creationId xmlns:p14="http://schemas.microsoft.com/office/powerpoint/2010/main" val="3603743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CFA54A94-FB2E-4D78-DE26-482BE3CEF702}"/>
              </a:ext>
            </a:extLst>
          </p:cNvPr>
          <p:cNvPicPr>
            <a:picLocks noChangeAspect="1"/>
          </p:cNvPicPr>
          <p:nvPr/>
        </p:nvPicPr>
        <p:blipFill>
          <a:blip r:embed="rId2"/>
          <a:stretch>
            <a:fillRect/>
          </a:stretch>
        </p:blipFill>
        <p:spPr>
          <a:xfrm>
            <a:off x="2492479" y="234746"/>
            <a:ext cx="6475769" cy="6475769"/>
          </a:xfrm>
          <a:prstGeom prst="rect">
            <a:avLst/>
          </a:prstGeom>
        </p:spPr>
      </p:pic>
    </p:spTree>
    <p:extLst>
      <p:ext uri="{BB962C8B-B14F-4D97-AF65-F5344CB8AC3E}">
        <p14:creationId xmlns:p14="http://schemas.microsoft.com/office/powerpoint/2010/main" val="7698099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90CA9D2-326E-85A9-53C0-7F0DB57E3E80}"/>
              </a:ext>
            </a:extLst>
          </p:cNvPr>
          <p:cNvSpPr>
            <a:spLocks noGrp="1"/>
          </p:cNvSpPr>
          <p:nvPr>
            <p:ph type="title"/>
          </p:nvPr>
        </p:nvSpPr>
        <p:spPr>
          <a:xfrm>
            <a:off x="2592924" y="1194618"/>
            <a:ext cx="8911687" cy="4748982"/>
          </a:xfrm>
        </p:spPr>
        <p:txBody>
          <a:bodyPr>
            <a:normAutofit/>
          </a:bodyPr>
          <a:lstStyle/>
          <a:p>
            <a:pPr algn="ctr"/>
            <a:r>
              <a:rPr lang="es-AR" b="1" dirty="0">
                <a:latin typeface="Arial" panose="020B0604020202020204" pitchFamily="34" charset="0"/>
                <a:cs typeface="Arial" panose="020B0604020202020204" pitchFamily="34" charset="0"/>
              </a:rPr>
              <a:t>EL Tracto Respiratorio Superior: </a:t>
            </a:r>
            <a:r>
              <a:rPr lang="es-AR" dirty="0">
                <a:latin typeface="Arial" panose="020B0604020202020204" pitchFamily="34" charset="0"/>
                <a:cs typeface="Arial" panose="020B0604020202020204" pitchFamily="34" charset="0"/>
              </a:rPr>
              <a:t>Comienza en la Cavidad Nasal, el piso de la cavidad nasal esta compuesto por el Paladar Duro, el techo se compone del Hueso Etmoides. En la parte anterior esta constituido por el Hueso Frontal y los Huesos Nasales</a:t>
            </a:r>
            <a:endParaRPr lang="es-A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3272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215E7B-8181-AB53-A76B-8C3B6F3A5474}"/>
              </a:ext>
            </a:extLst>
          </p:cNvPr>
          <p:cNvSpPr>
            <a:spLocks noGrp="1"/>
          </p:cNvSpPr>
          <p:nvPr>
            <p:ph type="title"/>
          </p:nvPr>
        </p:nvSpPr>
        <p:spPr>
          <a:xfrm>
            <a:off x="2592924" y="1504335"/>
            <a:ext cx="8911687" cy="4321278"/>
          </a:xfrm>
        </p:spPr>
        <p:txBody>
          <a:bodyPr>
            <a:normAutofit/>
          </a:bodyPr>
          <a:lstStyle/>
          <a:p>
            <a:pPr algn="ctr"/>
            <a:r>
              <a:rPr lang="es-AR" dirty="0">
                <a:latin typeface="Arial" panose="020B0604020202020204" pitchFamily="34" charset="0"/>
                <a:cs typeface="Arial" panose="020B0604020202020204" pitchFamily="34" charset="0"/>
              </a:rPr>
              <a:t>Las Paredes Laterales de la Cavidad Nasal contiene 3 Estructuras Oseas</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            Cornetes Nasales(Superior, Medio e Inferior) ayudan a humidificar y calentar el aire a una temperatura cercana a la del cuerpo.</a:t>
            </a:r>
          </a:p>
        </p:txBody>
      </p:sp>
    </p:spTree>
    <p:extLst>
      <p:ext uri="{BB962C8B-B14F-4D97-AF65-F5344CB8AC3E}">
        <p14:creationId xmlns:p14="http://schemas.microsoft.com/office/powerpoint/2010/main" val="16833889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26ABD4-DD56-8FED-A32A-D6215E905111}"/>
              </a:ext>
            </a:extLst>
          </p:cNvPr>
          <p:cNvSpPr>
            <a:spLocks noGrp="1"/>
          </p:cNvSpPr>
          <p:nvPr>
            <p:ph type="title"/>
          </p:nvPr>
        </p:nvSpPr>
        <p:spPr>
          <a:xfrm>
            <a:off x="2592924" y="988142"/>
            <a:ext cx="8911687" cy="5471652"/>
          </a:xfrm>
        </p:spPr>
        <p:txBody>
          <a:bodyPr>
            <a:normAutofit fontScale="90000"/>
          </a:bodyPr>
          <a:lstStyle/>
          <a:p>
            <a:pPr algn="ctr"/>
            <a:r>
              <a:rPr lang="es-AR" b="1" dirty="0">
                <a:latin typeface="Arial" panose="020B0604020202020204" pitchFamily="34" charset="0"/>
                <a:cs typeface="Arial" panose="020B0604020202020204" pitchFamily="34" charset="0"/>
              </a:rPr>
              <a:t>Senos Paranasales</a:t>
            </a:r>
            <a:br>
              <a:rPr lang="es-AR" b="1"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Son nombrados según los huesos con los que se asocian: Maxilar, Frontal, Esfenoidal y Etmoidal</a:t>
            </a:r>
            <a:br>
              <a:rPr lang="es-AR" dirty="0">
                <a:latin typeface="Arial" panose="020B0604020202020204" pitchFamily="34" charset="0"/>
                <a:cs typeface="Arial" panose="020B0604020202020204" pitchFamily="34" charset="0"/>
              </a:rPr>
            </a:br>
            <a:br>
              <a:rPr lang="es-AR" dirty="0">
                <a:latin typeface="Arial" panose="020B0604020202020204" pitchFamily="34" charset="0"/>
                <a:cs typeface="Arial" panose="020B0604020202020204" pitchFamily="34" charset="0"/>
              </a:rPr>
            </a:br>
            <a:r>
              <a:rPr lang="es-AR" b="1" dirty="0">
                <a:latin typeface="Arial" panose="020B0604020202020204" pitchFamily="34" charset="0"/>
                <a:cs typeface="Arial" panose="020B0604020202020204" pitchFamily="34" charset="0"/>
              </a:rPr>
              <a:t>Faringe:</a:t>
            </a:r>
            <a:br>
              <a:rPr lang="es-AR" b="1"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Después de pasar por la cavidad nasal y los senos paranasales, el aire inhalado sale a través de las coanas nasales hacia la faringe.</a:t>
            </a:r>
            <a:endParaRPr lang="es-A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34182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2F3413-B7C2-EA14-3C65-594716C760AB}"/>
              </a:ext>
            </a:extLst>
          </p:cNvPr>
          <p:cNvSpPr>
            <a:spLocks noGrp="1"/>
          </p:cNvSpPr>
          <p:nvPr>
            <p:ph type="title"/>
          </p:nvPr>
        </p:nvSpPr>
        <p:spPr>
          <a:xfrm>
            <a:off x="2592924" y="1622324"/>
            <a:ext cx="8911687" cy="4837470"/>
          </a:xfrm>
        </p:spPr>
        <p:txBody>
          <a:bodyPr>
            <a:normAutofit/>
          </a:bodyPr>
          <a:lstStyle/>
          <a:p>
            <a:pPr algn="ctr"/>
            <a:r>
              <a:rPr lang="es-AR" b="1" dirty="0">
                <a:latin typeface="Arial" panose="020B0604020202020204" pitchFamily="34" charset="0"/>
                <a:cs typeface="Arial" panose="020B0604020202020204" pitchFamily="34" charset="0"/>
              </a:rPr>
              <a:t>Faringe:</a:t>
            </a:r>
            <a:br>
              <a:rPr lang="es-AR" b="1"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Es un tubo muscular en forma de embudo que contiene 3 partes:</a:t>
            </a:r>
            <a:br>
              <a:rPr lang="es-AR" dirty="0">
                <a:latin typeface="Arial" panose="020B0604020202020204" pitchFamily="34" charset="0"/>
                <a:cs typeface="Arial" panose="020B0604020202020204" pitchFamily="34" charset="0"/>
              </a:rPr>
            </a:b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 Nasofaringe</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 Orofaringe</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 Laringofaringe</a:t>
            </a:r>
            <a:endParaRPr lang="es-A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36261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B29286-B9BF-DBFB-5129-F220FA4EFAA5}"/>
              </a:ext>
            </a:extLst>
          </p:cNvPr>
          <p:cNvSpPr>
            <a:spLocks noGrp="1"/>
          </p:cNvSpPr>
          <p:nvPr>
            <p:ph type="title"/>
          </p:nvPr>
        </p:nvSpPr>
        <p:spPr>
          <a:xfrm>
            <a:off x="2592924" y="1120877"/>
            <a:ext cx="8911687" cy="4940710"/>
          </a:xfrm>
        </p:spPr>
        <p:txBody>
          <a:bodyPr>
            <a:normAutofit fontScale="90000"/>
          </a:bodyPr>
          <a:lstStyle/>
          <a:p>
            <a:pPr algn="ctr"/>
            <a:r>
              <a:rPr lang="es-AR" b="1" dirty="0">
                <a:latin typeface="Arial" panose="020B0604020202020204" pitchFamily="34" charset="0"/>
                <a:cs typeface="Arial" panose="020B0604020202020204" pitchFamily="34" charset="0"/>
              </a:rPr>
              <a:t>Nasofaringe: </a:t>
            </a:r>
            <a:r>
              <a:rPr lang="es-AR" dirty="0">
                <a:latin typeface="Arial" panose="020B0604020202020204" pitchFamily="34" charset="0"/>
                <a:cs typeface="Arial" panose="020B0604020202020204" pitchFamily="34" charset="0"/>
              </a:rPr>
              <a:t>Es la primera y mas superior parte de la faringe, se encuentra posterior a la cavidad nasal, sirve exclusivamente como pasaje de aire.</a:t>
            </a:r>
            <a:br>
              <a:rPr lang="es-AR" dirty="0">
                <a:latin typeface="Arial" panose="020B0604020202020204" pitchFamily="34" charset="0"/>
                <a:cs typeface="Arial" panose="020B0604020202020204" pitchFamily="34" charset="0"/>
              </a:rPr>
            </a:br>
            <a:br>
              <a:rPr lang="es-AR" dirty="0">
                <a:latin typeface="Arial" panose="020B0604020202020204" pitchFamily="34" charset="0"/>
                <a:cs typeface="Arial" panose="020B0604020202020204" pitchFamily="34" charset="0"/>
              </a:rPr>
            </a:br>
            <a:r>
              <a:rPr lang="es-AR" b="1" dirty="0">
                <a:latin typeface="Arial" panose="020B0604020202020204" pitchFamily="34" charset="0"/>
                <a:cs typeface="Arial" panose="020B0604020202020204" pitchFamily="34" charset="0"/>
              </a:rPr>
              <a:t>Orofaringe: </a:t>
            </a:r>
            <a:r>
              <a:rPr lang="es-AR" dirty="0">
                <a:latin typeface="Arial" panose="020B0604020202020204" pitchFamily="34" charset="0"/>
                <a:cs typeface="Arial" panose="020B0604020202020204" pitchFamily="34" charset="0"/>
              </a:rPr>
              <a:t>Sirve como camino tanto para el aire que ingresa desde la nasofaringe como para que los alimentos ingresen por la cavidad oral.</a:t>
            </a:r>
            <a:endParaRPr lang="es-A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52589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EA917A-F411-1719-A3CB-35414A32F894}"/>
              </a:ext>
            </a:extLst>
          </p:cNvPr>
          <p:cNvSpPr>
            <a:spLocks noGrp="1"/>
          </p:cNvSpPr>
          <p:nvPr>
            <p:ph type="title"/>
          </p:nvPr>
        </p:nvSpPr>
        <p:spPr>
          <a:xfrm>
            <a:off x="2592924" y="884902"/>
            <a:ext cx="8911687" cy="4822723"/>
          </a:xfrm>
        </p:spPr>
        <p:txBody>
          <a:bodyPr/>
          <a:lstStyle/>
          <a:p>
            <a:pPr algn="ctr"/>
            <a:r>
              <a:rPr lang="es-AR" b="1" dirty="0">
                <a:latin typeface="Arial" panose="020B0604020202020204" pitchFamily="34" charset="0"/>
                <a:cs typeface="Arial" panose="020B0604020202020204" pitchFamily="34" charset="0"/>
              </a:rPr>
              <a:t>Laringofaringe:</a:t>
            </a:r>
            <a:br>
              <a:rPr lang="es-AR" b="1"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Es la parte mas inferior de la faringe. Representa el punto en donde el sistema digestivo y respiratorio se dividen. En su cara anterior continua con la laringe y en la parte posterior con el esófago</a:t>
            </a:r>
            <a:endParaRPr lang="es-A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84861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AA09000-5759-7C2F-6A65-C7EE4196381C}"/>
              </a:ext>
            </a:extLst>
          </p:cNvPr>
          <p:cNvSpPr>
            <a:spLocks noGrp="1"/>
          </p:cNvSpPr>
          <p:nvPr>
            <p:ph type="title"/>
          </p:nvPr>
        </p:nvSpPr>
        <p:spPr>
          <a:xfrm>
            <a:off x="2592924" y="1961535"/>
            <a:ext cx="8911687" cy="4011562"/>
          </a:xfrm>
        </p:spPr>
        <p:txBody>
          <a:bodyPr/>
          <a:lstStyle/>
          <a:p>
            <a:pPr algn="ctr"/>
            <a:r>
              <a:rPr lang="es-AR" b="1" dirty="0">
                <a:latin typeface="Arial" panose="020B0604020202020204" pitchFamily="34" charset="0"/>
                <a:cs typeface="Arial" panose="020B0604020202020204" pitchFamily="34" charset="0"/>
              </a:rPr>
              <a:t>Aparato Respiratorio Inferior</a:t>
            </a:r>
            <a:br>
              <a:rPr lang="es-AR" b="1"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Incluye la parte inferior de la </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-Laringe</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 Árbol Traqueobronquial</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-Pulmones</a:t>
            </a:r>
            <a:endParaRPr lang="es-A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7312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D06ED2-3E8E-AC3B-4649-FAA33727DE2E}"/>
              </a:ext>
            </a:extLst>
          </p:cNvPr>
          <p:cNvSpPr>
            <a:spLocks noGrp="1"/>
          </p:cNvSpPr>
          <p:nvPr>
            <p:ph type="title"/>
          </p:nvPr>
        </p:nvSpPr>
        <p:spPr>
          <a:xfrm>
            <a:off x="2592924" y="624109"/>
            <a:ext cx="8911687" cy="5983167"/>
          </a:xfrm>
        </p:spPr>
        <p:txBody>
          <a:bodyPr>
            <a:normAutofit fontScale="90000"/>
          </a:bodyPr>
          <a:lstStyle/>
          <a:p>
            <a:pPr algn="ctr"/>
            <a:r>
              <a:rPr lang="es-AR" b="1" dirty="0">
                <a:latin typeface="Arial" panose="020B0604020202020204" pitchFamily="34" charset="0"/>
                <a:cs typeface="Arial" panose="020B0604020202020204" pitchFamily="34" charset="0"/>
              </a:rPr>
              <a:t>Árbol Traqueobronquial</a:t>
            </a:r>
            <a:br>
              <a:rPr lang="es-AR" b="1"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Compuesto por la:</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 </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-La Tráquea</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 Vías Intrapulmonares ( Bronquios y Bronquiolos)</a:t>
            </a:r>
            <a:br>
              <a:rPr lang="es-AR" dirty="0">
                <a:latin typeface="Arial" panose="020B0604020202020204" pitchFamily="34" charset="0"/>
                <a:cs typeface="Arial" panose="020B0604020202020204" pitchFamily="34" charset="0"/>
              </a:rPr>
            </a:br>
            <a:br>
              <a:rPr lang="es-AR" dirty="0">
                <a:latin typeface="Arial" panose="020B0604020202020204" pitchFamily="34" charset="0"/>
                <a:cs typeface="Arial" panose="020B0604020202020204" pitchFamily="34" charset="0"/>
              </a:rPr>
            </a:br>
            <a:r>
              <a:rPr lang="es-AR" b="1" dirty="0">
                <a:latin typeface="Arial" panose="020B0604020202020204" pitchFamily="34" charset="0"/>
                <a:cs typeface="Arial" panose="020B0604020202020204" pitchFamily="34" charset="0"/>
              </a:rPr>
              <a:t>La Tráquea:</a:t>
            </a:r>
            <a:r>
              <a:rPr lang="es-AR" dirty="0">
                <a:latin typeface="Arial" panose="020B0604020202020204" pitchFamily="34" charset="0"/>
                <a:cs typeface="Arial" panose="020B0604020202020204" pitchFamily="34" charset="0"/>
              </a:rPr>
              <a:t> Esta localizada en el mediastino superior y representa al tronco del árbol traqueobronquial.</a:t>
            </a:r>
            <a:br>
              <a:rPr lang="es-AR" dirty="0">
                <a:latin typeface="Arial" panose="020B0604020202020204" pitchFamily="34" charset="0"/>
                <a:cs typeface="Arial" panose="020B0604020202020204" pitchFamily="34" charset="0"/>
              </a:rPr>
            </a:br>
            <a:endParaRPr lang="es-A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28191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D27805-19CE-F5E0-9AAD-929CB3FFB861}"/>
              </a:ext>
            </a:extLst>
          </p:cNvPr>
          <p:cNvSpPr>
            <a:spLocks noGrp="1"/>
          </p:cNvSpPr>
          <p:nvPr>
            <p:ph type="title"/>
          </p:nvPr>
        </p:nvSpPr>
        <p:spPr>
          <a:xfrm>
            <a:off x="2592924" y="624109"/>
            <a:ext cx="8911687" cy="5850433"/>
          </a:xfrm>
        </p:spPr>
        <p:txBody>
          <a:bodyPr>
            <a:normAutofit/>
          </a:bodyPr>
          <a:lstStyle/>
          <a:p>
            <a:r>
              <a:rPr lang="es-AR" b="1" dirty="0">
                <a:latin typeface="Arial" panose="020B0604020202020204" pitchFamily="34" charset="0"/>
                <a:cs typeface="Arial" panose="020B0604020202020204" pitchFamily="34" charset="0"/>
              </a:rPr>
              <a:t>Respiración: </a:t>
            </a:r>
            <a:r>
              <a:rPr lang="es-AR" dirty="0">
                <a:latin typeface="Arial" panose="020B0604020202020204" pitchFamily="34" charset="0"/>
                <a:cs typeface="Arial" panose="020B0604020202020204" pitchFamily="34" charset="0"/>
              </a:rPr>
              <a:t>Este proceso es posible gracias a la inhalación del aire y su conducción hacia los pulmones.</a:t>
            </a:r>
            <a:br>
              <a:rPr lang="es-AR" dirty="0">
                <a:latin typeface="Arial" panose="020B0604020202020204" pitchFamily="34" charset="0"/>
                <a:cs typeface="Arial" panose="020B0604020202020204" pitchFamily="34" charset="0"/>
              </a:rPr>
            </a:br>
            <a:br>
              <a:rPr lang="es-AR" dirty="0">
                <a:latin typeface="Arial" panose="020B0604020202020204" pitchFamily="34" charset="0"/>
                <a:cs typeface="Arial" panose="020B0604020202020204" pitchFamily="34" charset="0"/>
              </a:rPr>
            </a:br>
            <a:r>
              <a:rPr lang="es-AR" b="1" dirty="0">
                <a:latin typeface="Arial" panose="020B0604020202020204" pitchFamily="34" charset="0"/>
                <a:cs typeface="Arial" panose="020B0604020202020204" pitchFamily="34" charset="0"/>
              </a:rPr>
              <a:t>Pulmones:</a:t>
            </a:r>
            <a:r>
              <a:rPr lang="es-AR" dirty="0">
                <a:latin typeface="Arial" panose="020B0604020202020204" pitchFamily="34" charset="0"/>
                <a:cs typeface="Arial" panose="020B0604020202020204" pitchFamily="34" charset="0"/>
              </a:rPr>
              <a:t> Lugar donde ocurre el intercambio gaseoso. Durante el intercambio gaseoso, el oxigeno (O2) ingresa a nuestra sangre y se intercambia por dióxido de carbono, el cual sale de nuestro cuerpo durante la exhalación.</a:t>
            </a:r>
            <a:endParaRPr lang="es-A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22971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121E8A-888D-34F7-4146-9B8015C60408}"/>
              </a:ext>
            </a:extLst>
          </p:cNvPr>
          <p:cNvSpPr>
            <a:spLocks noGrp="1"/>
          </p:cNvSpPr>
          <p:nvPr>
            <p:ph type="title"/>
          </p:nvPr>
        </p:nvSpPr>
        <p:spPr>
          <a:xfrm>
            <a:off x="2592924" y="624109"/>
            <a:ext cx="8911687" cy="4567323"/>
          </a:xfrm>
        </p:spPr>
        <p:txBody>
          <a:bodyPr/>
          <a:lstStyle/>
          <a:p>
            <a:pPr algn="ctr"/>
            <a:r>
              <a:rPr lang="es-AR" b="1" dirty="0">
                <a:latin typeface="Arial" panose="020B0604020202020204" pitchFamily="34" charset="0"/>
                <a:cs typeface="Arial" panose="020B0604020202020204" pitchFamily="34" charset="0"/>
              </a:rPr>
              <a:t>Bronquios:</a:t>
            </a:r>
            <a:br>
              <a:rPr lang="es-AR" b="1"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Dos conductos en los que se divide la tráquea, uno para cada pulmón, que a su vez se ramifican en bronquiolos.</a:t>
            </a:r>
            <a:br>
              <a:rPr lang="es-AR" dirty="0">
                <a:latin typeface="Arial" panose="020B0604020202020204" pitchFamily="34" charset="0"/>
                <a:cs typeface="Arial" panose="020B0604020202020204" pitchFamily="34" charset="0"/>
              </a:rPr>
            </a:br>
            <a:r>
              <a:rPr lang="es-AR" b="1" dirty="0">
                <a:latin typeface="Arial" panose="020B0604020202020204" pitchFamily="34" charset="0"/>
                <a:cs typeface="Arial" panose="020B0604020202020204" pitchFamily="34" charset="0"/>
              </a:rPr>
              <a:t>Bronquiolos:</a:t>
            </a:r>
            <a:br>
              <a:rPr lang="es-AR" b="1"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Ramificaciones mas finas de los bronquios que terminan en los alveolos.</a:t>
            </a:r>
            <a:br>
              <a:rPr lang="es-AR" b="1" dirty="0">
                <a:latin typeface="Arial" panose="020B0604020202020204" pitchFamily="34" charset="0"/>
                <a:cs typeface="Arial" panose="020B0604020202020204" pitchFamily="34" charset="0"/>
              </a:rPr>
            </a:br>
            <a:endParaRPr lang="es-A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50405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D28EC7-BB16-F72C-13E6-B100B7D48BB3}"/>
              </a:ext>
            </a:extLst>
          </p:cNvPr>
          <p:cNvSpPr>
            <a:spLocks noGrp="1"/>
          </p:cNvSpPr>
          <p:nvPr>
            <p:ph type="title"/>
          </p:nvPr>
        </p:nvSpPr>
        <p:spPr>
          <a:xfrm>
            <a:off x="2592924" y="624109"/>
            <a:ext cx="8911687" cy="5289993"/>
          </a:xfrm>
        </p:spPr>
        <p:txBody>
          <a:bodyPr>
            <a:noAutofit/>
          </a:bodyPr>
          <a:lstStyle/>
          <a:p>
            <a:pPr algn="ctr"/>
            <a:r>
              <a:rPr lang="es-AR" b="1" dirty="0">
                <a:latin typeface="Arial" panose="020B0604020202020204" pitchFamily="34" charset="0"/>
                <a:cs typeface="Arial" panose="020B0604020202020204" pitchFamily="34" charset="0"/>
              </a:rPr>
              <a:t>Pulmones:</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Los pulmones son un par de órganos con textura esponjosa localizados en la cavidad torácica. El pulmón derecho es mas grande que el izquierdo y esta compuesto por 3 lóbulos                              ( superior, medio e inferior) divididos por 2 fisuras ( la Oblicua y la Horizontal).          El pulmón izquierdo tiene 2 lóbulos            ( superior y inferior) dividido por una fisura( Oblicua).</a:t>
            </a:r>
            <a:endParaRPr lang="es-A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375467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E443CB-2ECC-F8FE-D24A-512FBE1CF036}"/>
              </a:ext>
            </a:extLst>
          </p:cNvPr>
          <p:cNvSpPr>
            <a:spLocks noGrp="1"/>
          </p:cNvSpPr>
          <p:nvPr>
            <p:ph type="title"/>
          </p:nvPr>
        </p:nvSpPr>
        <p:spPr>
          <a:xfrm>
            <a:off x="2592924" y="1253612"/>
            <a:ext cx="8911687" cy="4837471"/>
          </a:xfrm>
        </p:spPr>
        <p:txBody>
          <a:bodyPr>
            <a:normAutofit fontScale="90000"/>
          </a:bodyPr>
          <a:lstStyle/>
          <a:p>
            <a:pPr algn="ctr"/>
            <a:r>
              <a:rPr lang="es-AR" sz="4000" dirty="0">
                <a:latin typeface="Arial" panose="020B0604020202020204" pitchFamily="34" charset="0"/>
                <a:cs typeface="Arial" panose="020B0604020202020204" pitchFamily="34" charset="0"/>
              </a:rPr>
              <a:t>Cada pulmón tiene 3 superficie, un ápice y una base.- Las superficie de los pulmones son: Superficie costal, medial y diafragmática, la superficie mediastinal conecta el pulmón con el mediastino por medio de su hilio.- El ápice es la porción mas superior del pulmón.</a:t>
            </a:r>
            <a:br>
              <a:rPr lang="es-AR" sz="4000" dirty="0">
                <a:latin typeface="Arial" panose="020B0604020202020204" pitchFamily="34" charset="0"/>
                <a:cs typeface="Arial" panose="020B0604020202020204" pitchFamily="34" charset="0"/>
              </a:rPr>
            </a:br>
            <a:r>
              <a:rPr lang="es-AR" sz="4000" dirty="0">
                <a:latin typeface="Arial" panose="020B0604020202020204" pitchFamily="34" charset="0"/>
                <a:cs typeface="Arial" panose="020B0604020202020204" pitchFamily="34" charset="0"/>
              </a:rPr>
              <a:t>- La base es la parte mas baja del pulmón cerca del diafragma</a:t>
            </a:r>
            <a:br>
              <a:rPr lang="es-AR" dirty="0">
                <a:latin typeface="Arial" panose="020B0604020202020204" pitchFamily="34" charset="0"/>
                <a:cs typeface="Arial" panose="020B0604020202020204" pitchFamily="34" charset="0"/>
              </a:rPr>
            </a:br>
            <a:endParaRPr lang="es-A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85836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F7F0F2-1824-CDA9-4514-ACCD472C46BC}"/>
              </a:ext>
            </a:extLst>
          </p:cNvPr>
          <p:cNvSpPr>
            <a:spLocks noGrp="1"/>
          </p:cNvSpPr>
          <p:nvPr>
            <p:ph type="title"/>
          </p:nvPr>
        </p:nvSpPr>
        <p:spPr>
          <a:xfrm>
            <a:off x="2592924" y="1253613"/>
            <a:ext cx="8911687" cy="3598605"/>
          </a:xfrm>
        </p:spPr>
        <p:txBody>
          <a:bodyPr>
            <a:noAutofit/>
          </a:bodyPr>
          <a:lstStyle/>
          <a:p>
            <a:pPr algn="ctr"/>
            <a:r>
              <a:rPr lang="es-AR" sz="4000" b="1" dirty="0">
                <a:latin typeface="Arial" panose="020B0604020202020204" pitchFamily="34" charset="0"/>
                <a:cs typeface="Arial" panose="020B0604020202020204" pitchFamily="34" charset="0"/>
              </a:rPr>
              <a:t>Pleura:</a:t>
            </a:r>
            <a:br>
              <a:rPr lang="es-AR" sz="4000" b="1" dirty="0">
                <a:latin typeface="Arial" panose="020B0604020202020204" pitchFamily="34" charset="0"/>
                <a:cs typeface="Arial" panose="020B0604020202020204" pitchFamily="34" charset="0"/>
              </a:rPr>
            </a:br>
            <a:r>
              <a:rPr lang="es-AR" sz="4000" dirty="0">
                <a:latin typeface="Arial" panose="020B0604020202020204" pitchFamily="34" charset="0"/>
                <a:cs typeface="Arial" panose="020B0604020202020204" pitchFamily="34" charset="0"/>
              </a:rPr>
              <a:t>Membrana que recubre los pulmones y la cavidad torácica, permitiendo el movimiento suave de los pulmones durante la respiración.</a:t>
            </a:r>
            <a:br>
              <a:rPr lang="es-AR" sz="4000" b="1" dirty="0">
                <a:latin typeface="Arial" panose="020B0604020202020204" pitchFamily="34" charset="0"/>
                <a:cs typeface="Arial" panose="020B0604020202020204" pitchFamily="34" charset="0"/>
              </a:rPr>
            </a:br>
            <a:endParaRPr lang="es-AR" sz="4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453925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A2FDBB-83E4-F6EE-A3FC-1677022C1466}"/>
              </a:ext>
            </a:extLst>
          </p:cNvPr>
          <p:cNvSpPr>
            <a:spLocks noGrp="1"/>
          </p:cNvSpPr>
          <p:nvPr>
            <p:ph type="title"/>
          </p:nvPr>
        </p:nvSpPr>
        <p:spPr>
          <a:xfrm>
            <a:off x="2592924" y="624109"/>
            <a:ext cx="8911687" cy="5363736"/>
          </a:xfrm>
        </p:spPr>
        <p:txBody>
          <a:bodyPr>
            <a:noAutofit/>
          </a:bodyPr>
          <a:lstStyle/>
          <a:p>
            <a:pPr algn="ctr"/>
            <a:r>
              <a:rPr lang="es-AR" b="1" dirty="0">
                <a:latin typeface="Arial" panose="020B0604020202020204" pitchFamily="34" charset="0"/>
                <a:cs typeface="Arial" panose="020B0604020202020204" pitchFamily="34" charset="0"/>
              </a:rPr>
              <a:t>Funciones Principales del Aparato Respiratorio:</a:t>
            </a:r>
            <a:br>
              <a:rPr lang="es-AR" b="1" dirty="0">
                <a:latin typeface="Arial" panose="020B0604020202020204" pitchFamily="34" charset="0"/>
                <a:cs typeface="Arial" panose="020B0604020202020204" pitchFamily="34" charset="0"/>
              </a:rPr>
            </a:br>
            <a:br>
              <a:rPr lang="es-AR" b="1" dirty="0">
                <a:latin typeface="Arial" panose="020B0604020202020204" pitchFamily="34" charset="0"/>
                <a:cs typeface="Arial" panose="020B0604020202020204" pitchFamily="34" charset="0"/>
              </a:rPr>
            </a:br>
            <a:r>
              <a:rPr lang="es-AR" b="1" dirty="0">
                <a:latin typeface="Arial" panose="020B0604020202020204" pitchFamily="34" charset="0"/>
                <a:cs typeface="Arial" panose="020B0604020202020204" pitchFamily="34" charset="0"/>
              </a:rPr>
              <a:t>- Intercambio Gaseoso: </a:t>
            </a:r>
            <a:r>
              <a:rPr lang="es-AR" dirty="0">
                <a:latin typeface="Arial" panose="020B0604020202020204" pitchFamily="34" charset="0"/>
                <a:cs typeface="Arial" panose="020B0604020202020204" pitchFamily="34" charset="0"/>
              </a:rPr>
              <a:t>Obtener oxigeno( O2) del aire y eliminar dióxido de carbono(C2) del cuerpo.</a:t>
            </a:r>
            <a:br>
              <a:rPr lang="es-AR" dirty="0">
                <a:latin typeface="Arial" panose="020B0604020202020204" pitchFamily="34" charset="0"/>
                <a:cs typeface="Arial" panose="020B0604020202020204" pitchFamily="34" charset="0"/>
              </a:rPr>
            </a:br>
            <a:br>
              <a:rPr lang="es-AR" dirty="0">
                <a:latin typeface="Arial" panose="020B0604020202020204" pitchFamily="34" charset="0"/>
                <a:cs typeface="Arial" panose="020B0604020202020204" pitchFamily="34" charset="0"/>
              </a:rPr>
            </a:br>
            <a:r>
              <a:rPr lang="es-AR" b="1" dirty="0">
                <a:latin typeface="Arial" panose="020B0604020202020204" pitchFamily="34" charset="0"/>
                <a:cs typeface="Arial" panose="020B0604020202020204" pitchFamily="34" charset="0"/>
              </a:rPr>
              <a:t>-Protección: </a:t>
            </a:r>
            <a:r>
              <a:rPr lang="es-AR" dirty="0">
                <a:latin typeface="Arial" panose="020B0604020202020204" pitchFamily="34" charset="0"/>
                <a:cs typeface="Arial" panose="020B0604020202020204" pitchFamily="34" charset="0"/>
              </a:rPr>
              <a:t>Filtrar y eliminar partículas y gérmenes del aire inspirado.</a:t>
            </a:r>
            <a:br>
              <a:rPr lang="es-AR" dirty="0">
                <a:latin typeface="Arial" panose="020B0604020202020204" pitchFamily="34" charset="0"/>
                <a:cs typeface="Arial" panose="020B0604020202020204" pitchFamily="34" charset="0"/>
              </a:rPr>
            </a:br>
            <a:endParaRPr lang="es-A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58506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D1C4C2-80E3-B64E-6FBA-88E166E3D590}"/>
              </a:ext>
            </a:extLst>
          </p:cNvPr>
          <p:cNvSpPr>
            <a:spLocks noGrp="1"/>
          </p:cNvSpPr>
          <p:nvPr>
            <p:ph type="title"/>
          </p:nvPr>
        </p:nvSpPr>
        <p:spPr>
          <a:xfrm>
            <a:off x="2592924" y="624109"/>
            <a:ext cx="8911687" cy="5260497"/>
          </a:xfrm>
        </p:spPr>
        <p:txBody>
          <a:bodyPr>
            <a:normAutofit fontScale="90000"/>
          </a:bodyPr>
          <a:lstStyle/>
          <a:p>
            <a:pPr algn="ctr"/>
            <a:r>
              <a:rPr lang="es-AR" b="1" dirty="0">
                <a:latin typeface="Arial" panose="020B0604020202020204" pitchFamily="34" charset="0"/>
                <a:cs typeface="Arial" panose="020B0604020202020204" pitchFamily="34" charset="0"/>
              </a:rPr>
              <a:t>-Función Fonatoria:</a:t>
            </a:r>
            <a:br>
              <a:rPr lang="es-AR" b="1"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La laringe y las cuerdas vocales permiten la producción de voz.</a:t>
            </a:r>
            <a:br>
              <a:rPr lang="es-AR" dirty="0">
                <a:latin typeface="Arial" panose="020B0604020202020204" pitchFamily="34" charset="0"/>
                <a:cs typeface="Arial" panose="020B0604020202020204" pitchFamily="34" charset="0"/>
              </a:rPr>
            </a:br>
            <a:br>
              <a:rPr lang="es-AR" dirty="0">
                <a:latin typeface="Arial" panose="020B0604020202020204" pitchFamily="34" charset="0"/>
                <a:cs typeface="Arial" panose="020B0604020202020204" pitchFamily="34" charset="0"/>
              </a:rPr>
            </a:br>
            <a:r>
              <a:rPr lang="es-AR" b="1" dirty="0">
                <a:latin typeface="Arial" panose="020B0604020202020204" pitchFamily="34" charset="0"/>
                <a:cs typeface="Arial" panose="020B0604020202020204" pitchFamily="34" charset="0"/>
              </a:rPr>
              <a:t>- Regulación del PH: </a:t>
            </a:r>
            <a:r>
              <a:rPr lang="es-AR" dirty="0">
                <a:latin typeface="Arial" panose="020B0604020202020204" pitchFamily="34" charset="0"/>
                <a:cs typeface="Arial" panose="020B0604020202020204" pitchFamily="34" charset="0"/>
              </a:rPr>
              <a:t>El sistema respiratorio ayuda a regular el equilibrio acido-base del cuerpo.</a:t>
            </a:r>
            <a:br>
              <a:rPr lang="es-AR" dirty="0">
                <a:latin typeface="Arial" panose="020B0604020202020204" pitchFamily="34" charset="0"/>
                <a:cs typeface="Arial" panose="020B0604020202020204" pitchFamily="34" charset="0"/>
              </a:rPr>
            </a:br>
            <a:br>
              <a:rPr lang="es-AR" dirty="0">
                <a:latin typeface="Arial" panose="020B0604020202020204" pitchFamily="34" charset="0"/>
                <a:cs typeface="Arial" panose="020B0604020202020204" pitchFamily="34" charset="0"/>
              </a:rPr>
            </a:br>
            <a:r>
              <a:rPr lang="es-AR" b="1" dirty="0">
                <a:latin typeface="Arial" panose="020B0604020202020204" pitchFamily="34" charset="0"/>
                <a:cs typeface="Arial" panose="020B0604020202020204" pitchFamily="34" charset="0"/>
              </a:rPr>
              <a:t>- Olfato: </a:t>
            </a:r>
            <a:r>
              <a:rPr lang="es-AR" dirty="0">
                <a:latin typeface="Arial" panose="020B0604020202020204" pitchFamily="34" charset="0"/>
                <a:cs typeface="Arial" panose="020B0604020202020204" pitchFamily="34" charset="0"/>
              </a:rPr>
              <a:t>La nariz, en particular la fosas nasales, también es esencial para la percepción de olores.</a:t>
            </a:r>
            <a:endParaRPr lang="es-A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49742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193122-DCB1-0FD9-4E57-A4776E6ED427}"/>
              </a:ext>
            </a:extLst>
          </p:cNvPr>
          <p:cNvSpPr>
            <a:spLocks noGrp="1"/>
          </p:cNvSpPr>
          <p:nvPr>
            <p:ph type="title"/>
          </p:nvPr>
        </p:nvSpPr>
        <p:spPr>
          <a:xfrm>
            <a:off x="2592924" y="1238864"/>
            <a:ext cx="8911687" cy="3480619"/>
          </a:xfrm>
        </p:spPr>
        <p:txBody>
          <a:bodyPr/>
          <a:lstStyle/>
          <a:p>
            <a:pPr algn="ctr"/>
            <a:r>
              <a:rPr lang="es-AR" b="1" dirty="0">
                <a:latin typeface="Arial" panose="020B0604020202020204" pitchFamily="34" charset="0"/>
                <a:cs typeface="Arial" panose="020B0604020202020204" pitchFamily="34" charset="0"/>
              </a:rPr>
              <a:t>EL APARATO RESPIRATORIO SE DIVIDE EN DOS SECCIONES A NIVEL DE LAS CUERDAS VOCALES: </a:t>
            </a:r>
            <a:br>
              <a:rPr lang="es-AR" b="1" dirty="0">
                <a:latin typeface="Arial" panose="020B0604020202020204" pitchFamily="34" charset="0"/>
                <a:cs typeface="Arial" panose="020B0604020202020204" pitchFamily="34" charset="0"/>
              </a:rPr>
            </a:br>
            <a:r>
              <a:rPr lang="es-AR" b="1" dirty="0">
                <a:latin typeface="Arial" panose="020B0604020202020204" pitchFamily="34" charset="0"/>
                <a:cs typeface="Arial" panose="020B0604020202020204" pitchFamily="34" charset="0"/>
              </a:rPr>
              <a:t>- UNA SECCION SUPERIOR </a:t>
            </a:r>
            <a:br>
              <a:rPr lang="es-AR" b="1" dirty="0">
                <a:latin typeface="Arial" panose="020B0604020202020204" pitchFamily="34" charset="0"/>
                <a:cs typeface="Arial" panose="020B0604020202020204" pitchFamily="34" charset="0"/>
              </a:rPr>
            </a:br>
            <a:r>
              <a:rPr lang="es-AR" b="1" dirty="0">
                <a:latin typeface="Arial" panose="020B0604020202020204" pitchFamily="34" charset="0"/>
                <a:cs typeface="Arial" panose="020B0604020202020204" pitchFamily="34" charset="0"/>
              </a:rPr>
              <a:t>-OTRA INFERIOR( DENOMINADAS TRACTOS).</a:t>
            </a:r>
          </a:p>
        </p:txBody>
      </p:sp>
    </p:spTree>
    <p:extLst>
      <p:ext uri="{BB962C8B-B14F-4D97-AF65-F5344CB8AC3E}">
        <p14:creationId xmlns:p14="http://schemas.microsoft.com/office/powerpoint/2010/main" val="685061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E2C2F42-8CF9-2462-B8BF-6F27DF305791}"/>
              </a:ext>
            </a:extLst>
          </p:cNvPr>
          <p:cNvSpPr>
            <a:spLocks noGrp="1"/>
          </p:cNvSpPr>
          <p:nvPr>
            <p:ph type="title"/>
          </p:nvPr>
        </p:nvSpPr>
        <p:spPr>
          <a:xfrm>
            <a:off x="2592924" y="1342103"/>
            <a:ext cx="8911687" cy="4571999"/>
          </a:xfrm>
        </p:spPr>
        <p:txBody>
          <a:bodyPr/>
          <a:lstStyle/>
          <a:p>
            <a:pPr algn="ctr"/>
            <a:r>
              <a:rPr lang="es-AR" b="1" dirty="0">
                <a:latin typeface="Arial" panose="020B0604020202020204" pitchFamily="34" charset="0"/>
                <a:cs typeface="Arial" panose="020B0604020202020204" pitchFamily="34" charset="0"/>
              </a:rPr>
              <a:t>El TRACTO RESPIRATORIO SUPERIOR:</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Incluye: </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 La Fosa Nasal.</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 Los Senos Paranasales.</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 La Faringe </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 La porción de la Laringe.(se encuentra superior a las cuerdas vocales).</a:t>
            </a:r>
            <a:endParaRPr lang="es-A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81380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8581562-AFE8-A0C2-812E-9E93AE626482}"/>
              </a:ext>
            </a:extLst>
          </p:cNvPr>
          <p:cNvPicPr>
            <a:picLocks noChangeAspect="1"/>
          </p:cNvPicPr>
          <p:nvPr/>
        </p:nvPicPr>
        <p:blipFill>
          <a:blip r:embed="rId2"/>
          <a:stretch>
            <a:fillRect/>
          </a:stretch>
        </p:blipFill>
        <p:spPr>
          <a:xfrm>
            <a:off x="3251200" y="387350"/>
            <a:ext cx="5689600" cy="6083300"/>
          </a:xfrm>
          <a:prstGeom prst="rect">
            <a:avLst/>
          </a:prstGeom>
        </p:spPr>
      </p:pic>
    </p:spTree>
    <p:extLst>
      <p:ext uri="{BB962C8B-B14F-4D97-AF65-F5344CB8AC3E}">
        <p14:creationId xmlns:p14="http://schemas.microsoft.com/office/powerpoint/2010/main" val="992984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69ED53-BFBF-E6CF-EE30-5A261DCCEA1F}"/>
              </a:ext>
            </a:extLst>
          </p:cNvPr>
          <p:cNvSpPr>
            <a:spLocks noGrp="1"/>
          </p:cNvSpPr>
          <p:nvPr>
            <p:ph type="title"/>
          </p:nvPr>
        </p:nvSpPr>
        <p:spPr>
          <a:xfrm>
            <a:off x="2592924" y="1519084"/>
            <a:ext cx="8911687" cy="4409768"/>
          </a:xfrm>
        </p:spPr>
        <p:txBody>
          <a:bodyPr>
            <a:normAutofit fontScale="90000"/>
          </a:bodyPr>
          <a:lstStyle/>
          <a:p>
            <a:pPr algn="ctr"/>
            <a:r>
              <a:rPr lang="es-AR" b="1" dirty="0">
                <a:latin typeface="Arial" panose="020B0604020202020204" pitchFamily="34" charset="0"/>
                <a:cs typeface="Arial" panose="020B0604020202020204" pitchFamily="34" charset="0"/>
              </a:rPr>
              <a:t>EL TRACTO RESPIRATORIO INFERIOR:</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Incluye:</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-La Laringe por debajo debajo de las cuerdas vocales.</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 La Tráquea.</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 Los Bronquios.</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Los Bronquiolos.</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 Los Pulmones.</a:t>
            </a:r>
            <a:br>
              <a:rPr lang="es-AR" dirty="0">
                <a:latin typeface="Arial" panose="020B0604020202020204" pitchFamily="34" charset="0"/>
                <a:cs typeface="Arial" panose="020B0604020202020204" pitchFamily="34" charset="0"/>
              </a:rPr>
            </a:br>
            <a:endParaRPr lang="es-A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1394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D5B369-753B-B196-D5EC-562D21FBE91F}"/>
              </a:ext>
            </a:extLst>
          </p:cNvPr>
          <p:cNvSpPr>
            <a:spLocks noGrp="1"/>
          </p:cNvSpPr>
          <p:nvPr>
            <p:ph type="title"/>
          </p:nvPr>
        </p:nvSpPr>
        <p:spPr>
          <a:xfrm>
            <a:off x="2592924" y="427703"/>
            <a:ext cx="8911687" cy="5220929"/>
          </a:xfrm>
        </p:spPr>
        <p:txBody>
          <a:bodyPr>
            <a:normAutofit fontScale="90000"/>
          </a:bodyPr>
          <a:lstStyle/>
          <a:p>
            <a:pPr algn="ctr"/>
            <a:r>
              <a:rPr lang="es-AR" sz="4000" b="1" dirty="0">
                <a:latin typeface="Arial" panose="020B0604020202020204" pitchFamily="34" charset="0"/>
                <a:cs typeface="Arial" panose="020B0604020202020204" pitchFamily="34" charset="0"/>
              </a:rPr>
              <a:t>FUNCIONES:</a:t>
            </a:r>
            <a:br>
              <a:rPr lang="es-AR" sz="4000" b="1" dirty="0">
                <a:latin typeface="Arial" panose="020B0604020202020204" pitchFamily="34" charset="0"/>
                <a:cs typeface="Arial" panose="020B0604020202020204" pitchFamily="34" charset="0"/>
              </a:rPr>
            </a:br>
            <a:br>
              <a:rPr lang="es-AR" sz="4000" b="1" dirty="0">
                <a:latin typeface="Arial" panose="020B0604020202020204" pitchFamily="34" charset="0"/>
                <a:cs typeface="Arial" panose="020B0604020202020204" pitchFamily="34" charset="0"/>
              </a:rPr>
            </a:br>
            <a:r>
              <a:rPr lang="es-AR" sz="4000" b="1" dirty="0">
                <a:latin typeface="Arial" panose="020B0604020202020204" pitchFamily="34" charset="0"/>
                <a:cs typeface="Arial" panose="020B0604020202020204" pitchFamily="34" charset="0"/>
              </a:rPr>
              <a:t>- Tracto Respiratorio Superior:</a:t>
            </a:r>
            <a:r>
              <a:rPr lang="es-AR" sz="4000" dirty="0">
                <a:latin typeface="Arial" panose="020B0604020202020204" pitchFamily="34" charset="0"/>
                <a:cs typeface="Arial" panose="020B0604020202020204" pitchFamily="34" charset="0"/>
              </a:rPr>
              <a:t> Conducción, filtración, humidificación y calefacción del aire inhalado.</a:t>
            </a:r>
            <a:br>
              <a:rPr lang="es-AR" sz="4000" dirty="0">
                <a:latin typeface="Arial" panose="020B0604020202020204" pitchFamily="34" charset="0"/>
                <a:cs typeface="Arial" panose="020B0604020202020204" pitchFamily="34" charset="0"/>
              </a:rPr>
            </a:br>
            <a:br>
              <a:rPr lang="es-AR" sz="4000" dirty="0">
                <a:latin typeface="Arial" panose="020B0604020202020204" pitchFamily="34" charset="0"/>
                <a:cs typeface="Arial" panose="020B0604020202020204" pitchFamily="34" charset="0"/>
              </a:rPr>
            </a:br>
            <a:r>
              <a:rPr lang="es-AR" sz="4000" b="1" dirty="0">
                <a:latin typeface="Arial" panose="020B0604020202020204" pitchFamily="34" charset="0"/>
                <a:cs typeface="Arial" panose="020B0604020202020204" pitchFamily="34" charset="0"/>
              </a:rPr>
              <a:t>-Tracto Respiratorio Inferior:</a:t>
            </a:r>
            <a:br>
              <a:rPr lang="es-AR" sz="4000" b="1" dirty="0">
                <a:latin typeface="Arial" panose="020B0604020202020204" pitchFamily="34" charset="0"/>
                <a:cs typeface="Arial" panose="020B0604020202020204" pitchFamily="34" charset="0"/>
              </a:rPr>
            </a:br>
            <a:r>
              <a:rPr lang="es-AR" sz="4000" dirty="0">
                <a:latin typeface="Arial" panose="020B0604020202020204" pitchFamily="34" charset="0"/>
                <a:cs typeface="Arial" panose="020B0604020202020204" pitchFamily="34" charset="0"/>
              </a:rPr>
              <a:t>Conducción de aire e intercambio gaseoso</a:t>
            </a:r>
            <a:r>
              <a:rPr lang="es-AR" dirty="0">
                <a:latin typeface="Arial" panose="020B0604020202020204" pitchFamily="34" charset="0"/>
                <a:cs typeface="Arial" panose="020B0604020202020204" pitchFamily="34" charset="0"/>
              </a:rPr>
              <a:t>.</a:t>
            </a:r>
            <a:endParaRPr lang="es-A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70189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EF5162E-1957-11A7-50F5-9EB3C86D3BF7}"/>
              </a:ext>
            </a:extLst>
          </p:cNvPr>
          <p:cNvSpPr>
            <a:spLocks noGrp="1"/>
          </p:cNvSpPr>
          <p:nvPr>
            <p:ph type="title"/>
          </p:nvPr>
        </p:nvSpPr>
        <p:spPr>
          <a:xfrm>
            <a:off x="2592924" y="1887793"/>
            <a:ext cx="8911687" cy="4011561"/>
          </a:xfrm>
        </p:spPr>
        <p:txBody>
          <a:bodyPr>
            <a:normAutofit/>
          </a:bodyPr>
          <a:lstStyle/>
          <a:p>
            <a:pPr algn="ctr"/>
            <a:r>
              <a:rPr lang="es-AR" b="1" dirty="0">
                <a:latin typeface="Arial" panose="020B0604020202020204" pitchFamily="34" charset="0"/>
                <a:cs typeface="Arial" panose="020B0604020202020204" pitchFamily="34" charset="0"/>
              </a:rPr>
              <a:t>La mayor parte del tracto respiratorio superior tiene epitelio cilíndrico ciliado pseudoestratificado ( conocido como epitelio respiratorio)</a:t>
            </a:r>
          </a:p>
        </p:txBody>
      </p:sp>
    </p:spTree>
    <p:extLst>
      <p:ext uri="{BB962C8B-B14F-4D97-AF65-F5344CB8AC3E}">
        <p14:creationId xmlns:p14="http://schemas.microsoft.com/office/powerpoint/2010/main" val="3799638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84BA4B-5215-8166-7FD1-9E6753148CAB}"/>
              </a:ext>
            </a:extLst>
          </p:cNvPr>
          <p:cNvSpPr>
            <a:spLocks noGrp="1"/>
          </p:cNvSpPr>
          <p:nvPr>
            <p:ph type="title"/>
          </p:nvPr>
        </p:nvSpPr>
        <p:spPr>
          <a:xfrm>
            <a:off x="2592924" y="324465"/>
            <a:ext cx="8911687" cy="6533535"/>
          </a:xfrm>
        </p:spPr>
        <p:txBody>
          <a:bodyPr>
            <a:normAutofit fontScale="90000"/>
          </a:bodyPr>
          <a:lstStyle/>
          <a:p>
            <a:pPr algn="ctr"/>
            <a:r>
              <a:rPr lang="es-AR" b="1" dirty="0">
                <a:latin typeface="Arial" panose="020B0604020202020204" pitchFamily="34" charset="0"/>
                <a:cs typeface="Arial" panose="020B0604020202020204" pitchFamily="34" charset="0"/>
              </a:rPr>
              <a:t>Los Músculos Respiratorios: ( Modifican el Volumen de la Caja Torácica)</a:t>
            </a:r>
            <a:br>
              <a:rPr lang="es-AR" b="1" dirty="0">
                <a:latin typeface="Arial" panose="020B0604020202020204" pitchFamily="34" charset="0"/>
                <a:cs typeface="Arial" panose="020B0604020202020204" pitchFamily="34" charset="0"/>
              </a:rPr>
            </a:br>
            <a:br>
              <a:rPr lang="es-AR" b="1" dirty="0">
                <a:latin typeface="Arial" panose="020B0604020202020204" pitchFamily="34" charset="0"/>
                <a:cs typeface="Arial" panose="020B0604020202020204" pitchFamily="34" charset="0"/>
              </a:rPr>
            </a:br>
            <a:r>
              <a:rPr lang="es-AR" b="1" dirty="0">
                <a:latin typeface="Arial" panose="020B0604020202020204" pitchFamily="34" charset="0"/>
                <a:cs typeface="Arial" panose="020B0604020202020204" pitchFamily="34" charset="0"/>
              </a:rPr>
              <a:t>- Músculos Inspiratorios:</a:t>
            </a:r>
            <a:br>
              <a:rPr lang="es-AR" b="1"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Diafragma</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Intercostales Externos</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Escalenos</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Esternocleidomastoideo</a:t>
            </a:r>
            <a:br>
              <a:rPr lang="es-AR" dirty="0">
                <a:latin typeface="Arial" panose="020B0604020202020204" pitchFamily="34" charset="0"/>
                <a:cs typeface="Arial" panose="020B0604020202020204" pitchFamily="34" charset="0"/>
              </a:rPr>
            </a:br>
            <a:br>
              <a:rPr lang="es-AR" dirty="0">
                <a:latin typeface="Arial" panose="020B0604020202020204" pitchFamily="34" charset="0"/>
                <a:cs typeface="Arial" panose="020B0604020202020204" pitchFamily="34" charset="0"/>
              </a:rPr>
            </a:br>
            <a:r>
              <a:rPr lang="es-AR" b="1" dirty="0">
                <a:latin typeface="Arial" panose="020B0604020202020204" pitchFamily="34" charset="0"/>
                <a:cs typeface="Arial" panose="020B0604020202020204" pitchFamily="34" charset="0"/>
              </a:rPr>
              <a:t>- Músculos Espiratorios:</a:t>
            </a:r>
            <a:br>
              <a:rPr lang="es-AR" b="1"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Intercostales Internos</a:t>
            </a:r>
            <a:br>
              <a:rPr lang="es-AR" dirty="0">
                <a:latin typeface="Arial" panose="020B0604020202020204" pitchFamily="34" charset="0"/>
                <a:cs typeface="Arial" panose="020B0604020202020204" pitchFamily="34" charset="0"/>
              </a:rPr>
            </a:br>
            <a:r>
              <a:rPr lang="es-AR" dirty="0">
                <a:latin typeface="Arial" panose="020B0604020202020204" pitchFamily="34" charset="0"/>
                <a:cs typeface="Arial" panose="020B0604020202020204" pitchFamily="34" charset="0"/>
              </a:rPr>
              <a:t>Pared Abdominal</a:t>
            </a:r>
            <a:br>
              <a:rPr lang="es-AR" dirty="0">
                <a:latin typeface="Arial" panose="020B0604020202020204" pitchFamily="34" charset="0"/>
                <a:cs typeface="Arial" panose="020B0604020202020204" pitchFamily="34" charset="0"/>
              </a:rPr>
            </a:br>
            <a:br>
              <a:rPr lang="es-AR" dirty="0">
                <a:latin typeface="Arial" panose="020B0604020202020204" pitchFamily="34" charset="0"/>
                <a:cs typeface="Arial" panose="020B0604020202020204" pitchFamily="34" charset="0"/>
              </a:rPr>
            </a:br>
            <a:br>
              <a:rPr lang="es-AR" dirty="0">
                <a:latin typeface="Arial" panose="020B0604020202020204" pitchFamily="34" charset="0"/>
                <a:cs typeface="Arial" panose="020B0604020202020204" pitchFamily="34" charset="0"/>
              </a:rPr>
            </a:br>
            <a:endParaRPr lang="es-A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5320180"/>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198</TotalTime>
  <Words>923</Words>
  <Application>Microsoft Office PowerPoint</Application>
  <PresentationFormat>Panorámica</PresentationFormat>
  <Paragraphs>22</Paragraphs>
  <Slides>25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25</vt:i4>
      </vt:variant>
    </vt:vector>
  </HeadingPairs>
  <TitlesOfParts>
    <vt:vector size="29" baseType="lpstr">
      <vt:lpstr>Arial</vt:lpstr>
      <vt:lpstr>Century Gothic</vt:lpstr>
      <vt:lpstr>Wingdings 3</vt:lpstr>
      <vt:lpstr>Espiral</vt:lpstr>
      <vt:lpstr>EL SISTEMA RESPIRATORIO O APARATO RESPIRATORIO  Compuesto por múltiples órganos que trabajan juntos para oxigenar el cuerpo mediante el proceso de la respiración  </vt:lpstr>
      <vt:lpstr>Respiración: Este proceso es posible gracias a la inhalación del aire y su conducción hacia los pulmones.  Pulmones: Lugar donde ocurre el intercambio gaseoso. Durante el intercambio gaseoso, el oxigeno (O2) ingresa a nuestra sangre y se intercambia por dióxido de carbono, el cual sale de nuestro cuerpo durante la exhalación.</vt:lpstr>
      <vt:lpstr>EL APARATO RESPIRATORIO SE DIVIDE EN DOS SECCIONES A NIVEL DE LAS CUERDAS VOCALES:  - UNA SECCION SUPERIOR  -OTRA INFERIOR( DENOMINADAS TRACTOS).</vt:lpstr>
      <vt:lpstr>El TRACTO RESPIRATORIO SUPERIOR: Incluye:  - La Fosa Nasal. - Los Senos Paranasales. - La Faringe  - La porción de la Laringe.(se encuentra superior a las cuerdas vocales).</vt:lpstr>
      <vt:lpstr>Presentación de PowerPoint</vt:lpstr>
      <vt:lpstr>EL TRACTO RESPIRATORIO INFERIOR: Incluye: -La Laringe por debajo debajo de las cuerdas vocales. - La Tráquea. - Los Bronquios. Los Bronquiolos. - Los Pulmones. </vt:lpstr>
      <vt:lpstr>FUNCIONES:  - Tracto Respiratorio Superior: Conducción, filtración, humidificación y calefacción del aire inhalado.  -Tracto Respiratorio Inferior: Conducción de aire e intercambio gaseoso.</vt:lpstr>
      <vt:lpstr>La mayor parte del tracto respiratorio superior tiene epitelio cilíndrico ciliado pseudoestratificado ( conocido como epitelio respiratorio)</vt:lpstr>
      <vt:lpstr>Los Músculos Respiratorios: ( Modifican el Volumen de la Caja Torácica)  - Músculos Inspiratorios: Diafragma Intercostales Externos Escalenos Esternocleidomastoideo  - Músculos Espiratorios: Intercostales Internos Pared Abdominal   </vt:lpstr>
      <vt:lpstr>Presentación de PowerPoint</vt:lpstr>
      <vt:lpstr>Presentación de PowerPoint</vt:lpstr>
      <vt:lpstr>EL Tracto Respiratorio Superior: Comienza en la Cavidad Nasal, el piso de la cavidad nasal esta compuesto por el Paladar Duro, el techo se compone del Hueso Etmoides. En la parte anterior esta constituido por el Hueso Frontal y los Huesos Nasales</vt:lpstr>
      <vt:lpstr>Las Paredes Laterales de la Cavidad Nasal contiene 3 Estructuras Oseas             Cornetes Nasales(Superior, Medio e Inferior) ayudan a humidificar y calentar el aire a una temperatura cercana a la del cuerpo.</vt:lpstr>
      <vt:lpstr>Senos Paranasales Son nombrados según los huesos con los que se asocian: Maxilar, Frontal, Esfenoidal y Etmoidal  Faringe: Después de pasar por la cavidad nasal y los senos paranasales, el aire inhalado sale a través de las coanas nasales hacia la faringe.</vt:lpstr>
      <vt:lpstr>Faringe: Es un tubo muscular en forma de embudo que contiene 3 partes:  - Nasofaringe - Orofaringe - Laringofaringe</vt:lpstr>
      <vt:lpstr>Nasofaringe: Es la primera y mas superior parte de la faringe, se encuentra posterior a la cavidad nasal, sirve exclusivamente como pasaje de aire.  Orofaringe: Sirve como camino tanto para el aire que ingresa desde la nasofaringe como para que los alimentos ingresen por la cavidad oral.</vt:lpstr>
      <vt:lpstr>Laringofaringe: Es la parte mas inferior de la faringe. Representa el punto en donde el sistema digestivo y respiratorio se dividen. En su cara anterior continua con la laringe y en la parte posterior con el esófago</vt:lpstr>
      <vt:lpstr>Aparato Respiratorio Inferior Incluye la parte inferior de la  -Laringe - Árbol Traqueobronquial -Pulmones</vt:lpstr>
      <vt:lpstr>Árbol Traqueobronquial Compuesto por la:   -La Tráquea - Vías Intrapulmonares ( Bronquios y Bronquiolos)  La Tráquea: Esta localizada en el mediastino superior y representa al tronco del árbol traqueobronquial. </vt:lpstr>
      <vt:lpstr>Bronquios: Dos conductos en los que se divide la tráquea, uno para cada pulmón, que a su vez se ramifican en bronquiolos. Bronquiolos: Ramificaciones mas finas de los bronquios que terminan en los alveolos. </vt:lpstr>
      <vt:lpstr>Pulmones: Los pulmones son un par de órganos con textura esponjosa localizados en la cavidad torácica. El pulmón derecho es mas grande que el izquierdo y esta compuesto por 3 lóbulos                              ( superior, medio e inferior) divididos por 2 fisuras ( la Oblicua y la Horizontal).          El pulmón izquierdo tiene 2 lóbulos            ( superior y inferior) dividido por una fisura( Oblicua).</vt:lpstr>
      <vt:lpstr>Cada pulmón tiene 3 superficie, un ápice y una base.- Las superficie de los pulmones son: Superficie costal, medial y diafragmática, la superficie mediastinal conecta el pulmón con el mediastino por medio de su hilio.- El ápice es la porción mas superior del pulmón. - La base es la parte mas baja del pulmón cerca del diafragma </vt:lpstr>
      <vt:lpstr>Pleura: Membrana que recubre los pulmones y la cavidad torácica, permitiendo el movimiento suave de los pulmones durante la respiración. </vt:lpstr>
      <vt:lpstr>Funciones Principales del Aparato Respiratorio:  - Intercambio Gaseoso: Obtener oxigeno( O2) del aire y eliminar dióxido de carbono(C2) del cuerpo.  -Protección: Filtrar y eliminar partículas y gérmenes del aire inspirado. </vt:lpstr>
      <vt:lpstr>-Función Fonatoria: La laringe y las cuerdas vocales permiten la producción de voz.  - Regulación del PH: El sistema respiratorio ayuda a regular el equilibrio acido-base del cuerpo.  - Olfato: La nariz, en particular la fosas nasales, también es esencial para la percepción de olores.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zulma_2023@hotmail.com</dc:creator>
  <cp:lastModifiedBy>zulma_2023@hotmail.com</cp:lastModifiedBy>
  <cp:revision>24</cp:revision>
  <dcterms:created xsi:type="dcterms:W3CDTF">2025-06-20T14:23:15Z</dcterms:created>
  <dcterms:modified xsi:type="dcterms:W3CDTF">2025-06-21T22:28:46Z</dcterms:modified>
</cp:coreProperties>
</file>