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64" r:id="rId4"/>
    <p:sldId id="257" r:id="rId5"/>
    <p:sldId id="258" r:id="rId6"/>
    <p:sldId id="259" r:id="rId7"/>
    <p:sldId id="260" r:id="rId8"/>
    <p:sldId id="261"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6/16/2025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D55355-9C16-E2A5-5ECD-FC24FCA15F27}"/>
              </a:ext>
            </a:extLst>
          </p:cNvPr>
          <p:cNvSpPr>
            <a:spLocks noGrp="1"/>
          </p:cNvSpPr>
          <p:nvPr>
            <p:ph type="ctrTitle"/>
          </p:nvPr>
        </p:nvSpPr>
        <p:spPr>
          <a:xfrm>
            <a:off x="2674886" y="1873045"/>
            <a:ext cx="8915399" cy="3392129"/>
          </a:xfrm>
        </p:spPr>
        <p:txBody>
          <a:bodyPr>
            <a:normAutofit fontScale="90000"/>
          </a:bodyPr>
          <a:lstStyle/>
          <a:p>
            <a:pPr algn="ctr"/>
            <a:r>
              <a:rPr lang="es-AR" sz="4000" b="1" dirty="0">
                <a:solidFill>
                  <a:schemeClr val="tx1"/>
                </a:solidFill>
                <a:latin typeface="Arial" panose="020B0604020202020204" pitchFamily="34" charset="0"/>
                <a:cs typeface="Arial" panose="020B0604020202020204" pitchFamily="34" charset="0"/>
              </a:rPr>
              <a:t>Arteria Pulmonar:</a:t>
            </a:r>
            <a:br>
              <a:rPr lang="es-AR" sz="4000" b="1" dirty="0">
                <a:solidFill>
                  <a:schemeClr val="tx1"/>
                </a:solidFill>
                <a:latin typeface="Arial" panose="020B0604020202020204" pitchFamily="34" charset="0"/>
                <a:cs typeface="Arial" panose="020B0604020202020204" pitchFamily="34" charset="0"/>
              </a:rPr>
            </a:br>
            <a:br>
              <a:rPr lang="es-AR" sz="3600" b="1" dirty="0">
                <a:solidFill>
                  <a:schemeClr val="tx1"/>
                </a:solidFill>
                <a:latin typeface="Arial" panose="020B0604020202020204" pitchFamily="34" charset="0"/>
                <a:cs typeface="Arial" panose="020B0604020202020204" pitchFamily="34" charset="0"/>
              </a:rPr>
            </a:br>
            <a:r>
              <a:rPr lang="es-AR" sz="4000" dirty="0">
                <a:solidFill>
                  <a:schemeClr val="tx1"/>
                </a:solidFill>
                <a:latin typeface="Arial" panose="020B0604020202020204" pitchFamily="34" charset="0"/>
                <a:cs typeface="Arial" panose="020B0604020202020204" pitchFamily="34" charset="0"/>
              </a:rPr>
              <a:t>Las arterias pulmonares son vasos sanguíneos que transportan sangre pobre en oxigeno ( O2) desde el ventrículo derecho del corazón hasta los pulmones</a:t>
            </a:r>
            <a:endParaRPr lang="es-AR" sz="4000" b="1" dirty="0">
              <a:solidFill>
                <a:schemeClr val="tx1"/>
              </a:solidFill>
              <a:latin typeface="Arial" panose="020B0604020202020204" pitchFamily="34" charset="0"/>
              <a:cs typeface="Arial" panose="020B0604020202020204" pitchFamily="34" charset="0"/>
            </a:endParaRPr>
          </a:p>
        </p:txBody>
      </p:sp>
      <p:sp>
        <p:nvSpPr>
          <p:cNvPr id="3" name="Subtítulo 2">
            <a:extLst>
              <a:ext uri="{FF2B5EF4-FFF2-40B4-BE49-F238E27FC236}">
                <a16:creationId xmlns:a16="http://schemas.microsoft.com/office/drawing/2014/main" id="{91E75D81-13F7-E48F-3A9A-E9E6D24E79D6}"/>
              </a:ext>
            </a:extLst>
          </p:cNvPr>
          <p:cNvSpPr>
            <a:spLocks noGrp="1"/>
          </p:cNvSpPr>
          <p:nvPr>
            <p:ph type="subTitle" idx="1"/>
          </p:nvPr>
        </p:nvSpPr>
        <p:spPr>
          <a:xfrm>
            <a:off x="6961238" y="7049729"/>
            <a:ext cx="4543373" cy="545689"/>
          </a:xfrm>
        </p:spPr>
        <p:txBody>
          <a:bodyPr/>
          <a:lstStyle/>
          <a:p>
            <a:endParaRPr lang="es-AR" dirty="0"/>
          </a:p>
        </p:txBody>
      </p:sp>
    </p:spTree>
    <p:extLst>
      <p:ext uri="{BB962C8B-B14F-4D97-AF65-F5344CB8AC3E}">
        <p14:creationId xmlns:p14="http://schemas.microsoft.com/office/powerpoint/2010/main" val="1119970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1DD43E-9E17-D6DC-4F34-20A739CE54F0}"/>
              </a:ext>
            </a:extLst>
          </p:cNvPr>
          <p:cNvSpPr>
            <a:spLocks noGrp="1"/>
          </p:cNvSpPr>
          <p:nvPr>
            <p:ph type="title"/>
          </p:nvPr>
        </p:nvSpPr>
        <p:spPr>
          <a:xfrm>
            <a:off x="2592924" y="1209368"/>
            <a:ext cx="8911687" cy="3274142"/>
          </a:xfrm>
        </p:spPr>
        <p:txBody>
          <a:bodyPr/>
          <a:lstStyle/>
          <a:p>
            <a:pPr algn="ctr"/>
            <a:r>
              <a:rPr lang="es-AR" dirty="0">
                <a:solidFill>
                  <a:schemeClr val="tx1"/>
                </a:solidFill>
                <a:latin typeface="Arial" panose="020B0604020202020204" pitchFamily="34" charset="0"/>
                <a:cs typeface="Arial" panose="020B0604020202020204" pitchFamily="34" charset="0"/>
              </a:rPr>
              <a:t>La arteria pulmonar tras salir de la cavidad cardiaca arteria pulmonar principal se divide en arteria pulmonar  derecha e izquierda y se conducen a ambos pulmones derecho e izquierdo.</a:t>
            </a:r>
          </a:p>
        </p:txBody>
      </p:sp>
    </p:spTree>
    <p:extLst>
      <p:ext uri="{BB962C8B-B14F-4D97-AF65-F5344CB8AC3E}">
        <p14:creationId xmlns:p14="http://schemas.microsoft.com/office/powerpoint/2010/main" val="699884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0861F33D-95F3-13DA-317A-0F4441B890CC}"/>
              </a:ext>
            </a:extLst>
          </p:cNvPr>
          <p:cNvPicPr>
            <a:picLocks noChangeAspect="1"/>
          </p:cNvPicPr>
          <p:nvPr/>
        </p:nvPicPr>
        <p:blipFill>
          <a:blip r:embed="rId2"/>
          <a:stretch>
            <a:fillRect/>
          </a:stretch>
        </p:blipFill>
        <p:spPr>
          <a:xfrm>
            <a:off x="2328862" y="271462"/>
            <a:ext cx="7534275" cy="6315075"/>
          </a:xfrm>
          <a:prstGeom prst="rect">
            <a:avLst/>
          </a:prstGeom>
        </p:spPr>
      </p:pic>
    </p:spTree>
    <p:extLst>
      <p:ext uri="{BB962C8B-B14F-4D97-AF65-F5344CB8AC3E}">
        <p14:creationId xmlns:p14="http://schemas.microsoft.com/office/powerpoint/2010/main" val="3687794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6CF840-2762-9925-D957-D23B874D2324}"/>
              </a:ext>
            </a:extLst>
          </p:cNvPr>
          <p:cNvSpPr>
            <a:spLocks noGrp="1"/>
          </p:cNvSpPr>
          <p:nvPr>
            <p:ph type="title"/>
          </p:nvPr>
        </p:nvSpPr>
        <p:spPr>
          <a:xfrm>
            <a:off x="2592924" y="1681316"/>
            <a:ext cx="8911687" cy="4085303"/>
          </a:xfrm>
        </p:spPr>
        <p:txBody>
          <a:bodyPr/>
          <a:lstStyle/>
          <a:p>
            <a:r>
              <a:rPr lang="es-AR" dirty="0">
                <a:solidFill>
                  <a:schemeClr val="tx1"/>
                </a:solidFill>
                <a:latin typeface="Arial" panose="020B0604020202020204" pitchFamily="34" charset="0"/>
                <a:cs typeface="Arial" panose="020B0604020202020204" pitchFamily="34" charset="0"/>
              </a:rPr>
              <a:t>En los pulmones, la sangre libera dióxido de carbono y se oxigena, luego regresa al corazón a través de las venas pulmonares para ser bombeada al resto del cuerpo.</a:t>
            </a:r>
          </a:p>
        </p:txBody>
      </p:sp>
    </p:spTree>
    <p:extLst>
      <p:ext uri="{BB962C8B-B14F-4D97-AF65-F5344CB8AC3E}">
        <p14:creationId xmlns:p14="http://schemas.microsoft.com/office/powerpoint/2010/main" val="3816521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19AE82-1978-72C6-4A6E-C63B727E74F1}"/>
              </a:ext>
            </a:extLst>
          </p:cNvPr>
          <p:cNvSpPr>
            <a:spLocks noGrp="1"/>
          </p:cNvSpPr>
          <p:nvPr>
            <p:ph type="title"/>
          </p:nvPr>
        </p:nvSpPr>
        <p:spPr>
          <a:xfrm>
            <a:off x="2592924" y="1474839"/>
            <a:ext cx="8911687" cy="3834580"/>
          </a:xfrm>
        </p:spPr>
        <p:txBody>
          <a:bodyPr>
            <a:normAutofit fontScale="90000"/>
          </a:bodyPr>
          <a:lstStyle/>
          <a:p>
            <a:pPr algn="ctr"/>
            <a:r>
              <a:rPr lang="es-AR" b="1" dirty="0">
                <a:solidFill>
                  <a:schemeClr val="tx1"/>
                </a:solidFill>
                <a:latin typeface="Arial" panose="020B0604020202020204" pitchFamily="34" charset="0"/>
                <a:cs typeface="Arial" panose="020B0604020202020204" pitchFamily="34" charset="0"/>
              </a:rPr>
              <a:t>Transporte de Sangre Desoxigenada:</a:t>
            </a:r>
            <a:br>
              <a:rPr lang="es-AR" b="1" dirty="0">
                <a:solidFill>
                  <a:schemeClr val="tx1"/>
                </a:solidFill>
                <a:latin typeface="Arial" panose="020B0604020202020204" pitchFamily="34" charset="0"/>
                <a:cs typeface="Arial" panose="020B0604020202020204" pitchFamily="34" charset="0"/>
              </a:rPr>
            </a:br>
            <a:br>
              <a:rPr lang="es-AR" dirty="0">
                <a:solidFill>
                  <a:schemeClr val="tx1"/>
                </a:solidFill>
                <a:latin typeface="Arial" panose="020B0604020202020204" pitchFamily="34" charset="0"/>
                <a:cs typeface="Arial" panose="020B0604020202020204" pitchFamily="34" charset="0"/>
              </a:rPr>
            </a:br>
            <a:r>
              <a:rPr lang="es-AR" sz="4000" dirty="0">
                <a:solidFill>
                  <a:schemeClr val="tx1"/>
                </a:solidFill>
                <a:latin typeface="Arial" panose="020B0604020202020204" pitchFamily="34" charset="0"/>
                <a:cs typeface="Arial" panose="020B0604020202020204" pitchFamily="34" charset="0"/>
              </a:rPr>
              <a:t>La arteria pulmonar es el único vaso sanguíneo que lleva sangre con bajo contenido de oxigeno desde el corazón     ( desde el ventrículo derecho) a los pulmones.</a:t>
            </a:r>
            <a:endParaRPr lang="es-AR" sz="40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6324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92C8A4-8916-F7EC-FB04-025A2ECCB461}"/>
              </a:ext>
            </a:extLst>
          </p:cNvPr>
          <p:cNvSpPr>
            <a:spLocks noGrp="1"/>
          </p:cNvSpPr>
          <p:nvPr>
            <p:ph type="title"/>
          </p:nvPr>
        </p:nvSpPr>
        <p:spPr>
          <a:xfrm>
            <a:off x="2592924" y="1342103"/>
            <a:ext cx="8911687" cy="3510115"/>
          </a:xfrm>
        </p:spPr>
        <p:txBody>
          <a:bodyPr/>
          <a:lstStyle/>
          <a:p>
            <a:pPr algn="ctr"/>
            <a:r>
              <a:rPr lang="es-AR" b="1" dirty="0">
                <a:solidFill>
                  <a:schemeClr val="tx1"/>
                </a:solidFill>
                <a:latin typeface="Arial" panose="020B0604020202020204" pitchFamily="34" charset="0"/>
                <a:cs typeface="Arial" panose="020B0604020202020204" pitchFamily="34" charset="0"/>
              </a:rPr>
              <a:t>Intercambio Gaseoso:</a:t>
            </a:r>
            <a:br>
              <a:rPr lang="es-AR" b="1" dirty="0">
                <a:solidFill>
                  <a:schemeClr val="tx1"/>
                </a:solidFill>
                <a:latin typeface="Arial" panose="020B0604020202020204" pitchFamily="34" charset="0"/>
                <a:cs typeface="Arial" panose="020B0604020202020204" pitchFamily="34" charset="0"/>
              </a:rPr>
            </a:br>
            <a:br>
              <a:rPr lang="es-AR" b="1"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En los pulmones, la sangre libera dióxido de carbono( un producto de desecho) y toma oxigeno del aire que respiramos.</a:t>
            </a:r>
            <a:endParaRPr lang="es-AR"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8499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988FC4-BBD5-E2BD-D9EC-8D86C74A46FB}"/>
              </a:ext>
            </a:extLst>
          </p:cNvPr>
          <p:cNvSpPr>
            <a:spLocks noGrp="1"/>
          </p:cNvSpPr>
          <p:nvPr>
            <p:ph type="title"/>
          </p:nvPr>
        </p:nvSpPr>
        <p:spPr>
          <a:xfrm>
            <a:off x="2578176" y="2315496"/>
            <a:ext cx="8911687" cy="3539614"/>
          </a:xfrm>
        </p:spPr>
        <p:txBody>
          <a:bodyPr>
            <a:normAutofit/>
          </a:bodyPr>
          <a:lstStyle/>
          <a:p>
            <a:pPr algn="ctr"/>
            <a:r>
              <a:rPr lang="es-AR" b="1" dirty="0">
                <a:solidFill>
                  <a:schemeClr val="tx1"/>
                </a:solidFill>
                <a:latin typeface="Arial" panose="020B0604020202020204" pitchFamily="34" charset="0"/>
                <a:cs typeface="Arial" panose="020B0604020202020204" pitchFamily="34" charset="0"/>
              </a:rPr>
              <a:t>Regreso de Sangre Oxigenada:</a:t>
            </a:r>
            <a:br>
              <a:rPr lang="es-AR" b="1" dirty="0">
                <a:solidFill>
                  <a:schemeClr val="tx1"/>
                </a:solidFill>
                <a:latin typeface="Arial" panose="020B0604020202020204" pitchFamily="34" charset="0"/>
                <a:cs typeface="Arial" panose="020B0604020202020204" pitchFamily="34" charset="0"/>
              </a:rPr>
            </a:br>
            <a:br>
              <a:rPr lang="es-AR" b="1"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Después de oxigenarse, la sangre regresa al corazón( a la aurícula izquierda) a través de las venas pulmonares.</a:t>
            </a:r>
            <a:endParaRPr lang="es-AR"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8580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F9726F-AAA7-ACC7-C708-AAAAFC5E2B16}"/>
              </a:ext>
            </a:extLst>
          </p:cNvPr>
          <p:cNvSpPr>
            <a:spLocks noGrp="1"/>
          </p:cNvSpPr>
          <p:nvPr>
            <p:ph type="title"/>
          </p:nvPr>
        </p:nvSpPr>
        <p:spPr>
          <a:xfrm>
            <a:off x="2592924" y="1194619"/>
            <a:ext cx="8911687" cy="3347883"/>
          </a:xfrm>
        </p:spPr>
        <p:txBody>
          <a:bodyPr>
            <a:normAutofit fontScale="90000"/>
          </a:bodyPr>
          <a:lstStyle/>
          <a:p>
            <a:pPr algn="ctr"/>
            <a:r>
              <a:rPr lang="es-AR" sz="4000" b="1" dirty="0">
                <a:solidFill>
                  <a:schemeClr val="tx1"/>
                </a:solidFill>
                <a:latin typeface="Arial" panose="020B0604020202020204" pitchFamily="34" charset="0"/>
                <a:cs typeface="Arial" panose="020B0604020202020204" pitchFamily="34" charset="0"/>
              </a:rPr>
              <a:t>Función Esencial:</a:t>
            </a:r>
            <a:br>
              <a:rPr lang="es-AR" sz="4000" b="1" dirty="0">
                <a:solidFill>
                  <a:schemeClr val="tx1"/>
                </a:solidFill>
                <a:latin typeface="Arial" panose="020B0604020202020204" pitchFamily="34" charset="0"/>
                <a:cs typeface="Arial" panose="020B0604020202020204" pitchFamily="34" charset="0"/>
              </a:rPr>
            </a:br>
            <a:br>
              <a:rPr lang="es-AR" b="1" dirty="0">
                <a:solidFill>
                  <a:schemeClr val="tx1"/>
                </a:solidFill>
                <a:latin typeface="Arial" panose="020B0604020202020204" pitchFamily="34" charset="0"/>
                <a:cs typeface="Arial" panose="020B0604020202020204" pitchFamily="34" charset="0"/>
              </a:rPr>
            </a:br>
            <a:r>
              <a:rPr lang="es-AR" sz="4000" dirty="0">
                <a:solidFill>
                  <a:schemeClr val="tx1"/>
                </a:solidFill>
                <a:latin typeface="Arial" panose="020B0604020202020204" pitchFamily="34" charset="0"/>
                <a:cs typeface="Arial" panose="020B0604020202020204" pitchFamily="34" charset="0"/>
              </a:rPr>
              <a:t>Este proceso es crucial para la vida, ya que la sangre oxigenada es necesaria para que todos los órganos y tejidos del cuerpo funcionen correctamente.</a:t>
            </a:r>
            <a:br>
              <a:rPr lang="es-AR" sz="4000" b="1" dirty="0">
                <a:solidFill>
                  <a:schemeClr val="tx1"/>
                </a:solidFill>
                <a:latin typeface="Arial" panose="020B0604020202020204" pitchFamily="34" charset="0"/>
                <a:cs typeface="Arial" panose="020B0604020202020204" pitchFamily="34" charset="0"/>
              </a:rPr>
            </a:br>
            <a:endParaRPr lang="es-AR" sz="40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1901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B15516-4FA6-0F25-F9B5-E3C4029C699B}"/>
              </a:ext>
            </a:extLst>
          </p:cNvPr>
          <p:cNvSpPr>
            <a:spLocks noGrp="1"/>
          </p:cNvSpPr>
          <p:nvPr>
            <p:ph type="title"/>
          </p:nvPr>
        </p:nvSpPr>
        <p:spPr>
          <a:xfrm>
            <a:off x="2592924" y="1032386"/>
            <a:ext cx="8911687" cy="4955459"/>
          </a:xfrm>
        </p:spPr>
        <p:txBody>
          <a:bodyPr>
            <a:normAutofit fontScale="90000"/>
          </a:bodyPr>
          <a:lstStyle/>
          <a:p>
            <a:pPr algn="ctr"/>
            <a:r>
              <a:rPr lang="es-AR" dirty="0">
                <a:solidFill>
                  <a:schemeClr val="tx1"/>
                </a:solidFill>
                <a:latin typeface="Arial" panose="020B0604020202020204" pitchFamily="34" charset="0"/>
                <a:cs typeface="Arial" panose="020B0604020202020204" pitchFamily="34" charset="0"/>
              </a:rPr>
              <a:t>La arteria pulmonar principal y la aorta son los dos grandes vasos que transportan la sangre desde el corazón. Una diferencia crucial es que la arteria pulmonar transporta sangre pobre en oxigeno( desoxigenada), mientras que la aorta transporta sangre rica en oxigeno( oxigenada).</a:t>
            </a:r>
            <a:br>
              <a:rPr lang="es-AR" dirty="0">
                <a:solidFill>
                  <a:schemeClr val="tx1"/>
                </a:solidFill>
                <a:latin typeface="Arial" panose="020B0604020202020204" pitchFamily="34" charset="0"/>
                <a:cs typeface="Arial" panose="020B0604020202020204" pitchFamily="34" charset="0"/>
              </a:rPr>
            </a:br>
            <a:br>
              <a:rPr lang="es-AR"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Las arterias pulmonares son las únicas arterias del cuerpo que transportan sangre pobre en oxigeno( O2).</a:t>
            </a:r>
            <a:br>
              <a:rPr lang="es-AR" dirty="0">
                <a:solidFill>
                  <a:schemeClr val="tx1"/>
                </a:solidFill>
                <a:latin typeface="Arial" panose="020B0604020202020204" pitchFamily="34" charset="0"/>
                <a:cs typeface="Arial" panose="020B0604020202020204" pitchFamily="34" charset="0"/>
              </a:rPr>
            </a:br>
            <a:endParaRPr lang="es-AR"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2329629"/>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Espiral</Template>
  <TotalTime>60</TotalTime>
  <Words>287</Words>
  <Application>Microsoft Office PowerPoint</Application>
  <PresentationFormat>Panorámica</PresentationFormat>
  <Paragraphs>8</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Century Gothic</vt:lpstr>
      <vt:lpstr>Wingdings 3</vt:lpstr>
      <vt:lpstr>Espiral</vt:lpstr>
      <vt:lpstr>Arteria Pulmonar:  Las arterias pulmonares son vasos sanguíneos que transportan sangre pobre en oxigeno ( O2) desde el ventrículo derecho del corazón hasta los pulmones</vt:lpstr>
      <vt:lpstr>La arteria pulmonar tras salir de la cavidad cardiaca arteria pulmonar principal se divide en arteria pulmonar  derecha e izquierda y se conducen a ambos pulmones derecho e izquierdo.</vt:lpstr>
      <vt:lpstr>Presentación de PowerPoint</vt:lpstr>
      <vt:lpstr>En los pulmones, la sangre libera dióxido de carbono y se oxigena, luego regresa al corazón a través de las venas pulmonares para ser bombeada al resto del cuerpo.</vt:lpstr>
      <vt:lpstr>Transporte de Sangre Desoxigenada:  La arteria pulmonar es el único vaso sanguíneo que lleva sangre con bajo contenido de oxigeno desde el corazón     ( desde el ventrículo derecho) a los pulmones.</vt:lpstr>
      <vt:lpstr>Intercambio Gaseoso:  En los pulmones, la sangre libera dióxido de carbono( un producto de desecho) y toma oxigeno del aire que respiramos.</vt:lpstr>
      <vt:lpstr>Regreso de Sangre Oxigenada:  Después de oxigenarse, la sangre regresa al corazón( a la aurícula izquierda) a través de las venas pulmonares.</vt:lpstr>
      <vt:lpstr>Función Esencial:  Este proceso es crucial para la vida, ya que la sangre oxigenada es necesaria para que todos los órganos y tejidos del cuerpo funcionen correctamente. </vt:lpstr>
      <vt:lpstr>La arteria pulmonar principal y la aorta son los dos grandes vasos que transportan la sangre desde el corazón. Una diferencia crucial es que la arteria pulmonar transporta sangre pobre en oxigeno( desoxigenada), mientras que la aorta transporta sangre rica en oxigeno( oxigenada).  Las arterias pulmonares son las únicas arterias del cuerpo que transportan sangre pobre en oxigeno( O2).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zulma_2023@hotmail.com</dc:creator>
  <cp:lastModifiedBy>zulma_2023@hotmail.com</cp:lastModifiedBy>
  <cp:revision>6</cp:revision>
  <dcterms:created xsi:type="dcterms:W3CDTF">2025-06-14T17:16:34Z</dcterms:created>
  <dcterms:modified xsi:type="dcterms:W3CDTF">2025-06-16T17:38:59Z</dcterms:modified>
</cp:coreProperties>
</file>