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334" r:id="rId2"/>
    <p:sldId id="335" r:id="rId3"/>
    <p:sldId id="353" r:id="rId4"/>
    <p:sldId id="339" r:id="rId5"/>
    <p:sldId id="338" r:id="rId6"/>
    <p:sldId id="337" r:id="rId7"/>
    <p:sldId id="342" r:id="rId8"/>
    <p:sldId id="336" r:id="rId9"/>
    <p:sldId id="340" r:id="rId10"/>
    <p:sldId id="346" r:id="rId11"/>
    <p:sldId id="348" r:id="rId12"/>
    <p:sldId id="347" r:id="rId13"/>
    <p:sldId id="349" r:id="rId14"/>
    <p:sldId id="354" r:id="rId15"/>
    <p:sldId id="341" r:id="rId16"/>
    <p:sldId id="344" r:id="rId17"/>
    <p:sldId id="345" r:id="rId18"/>
    <p:sldId id="343" r:id="rId19"/>
    <p:sldId id="350" r:id="rId20"/>
    <p:sldId id="352" r:id="rId21"/>
    <p:sldId id="356" r:id="rId22"/>
    <p:sldId id="355" r:id="rId23"/>
    <p:sldId id="357" r:id="rId24"/>
  </p:sldIdLst>
  <p:sldSz cx="9144000" cy="6858000" type="screen4x3"/>
  <p:notesSz cx="6858000" cy="9144000"/>
  <p:embeddedFontLst>
    <p:embeddedFont>
      <p:font typeface="Lucida Fax" panose="02060602050505020204" pitchFamily="18" charset="0"/>
      <p:regular r:id="rId26"/>
      <p:bold r:id="rId27"/>
      <p:italic r:id="rId28"/>
      <p:boldItalic r:id="rId29"/>
    </p:embeddedFont>
    <p:embeddedFont>
      <p:font typeface="AIGDT" panose="05000000000000000000" charset="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D9hIAlsK3UK8YmzkmzQ8go10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D52"/>
    <a:srgbClr val="EF80F4"/>
    <a:srgbClr val="838D9B"/>
    <a:srgbClr val="FFFFFF"/>
    <a:srgbClr val="E86EF0"/>
    <a:srgbClr val="F471F8"/>
    <a:srgbClr val="B9B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6A571B3-555F-49A5-B0DB-07B1961EDC2C}">
  <a:tblStyle styleId="{E6A571B3-555F-49A5-B0DB-07B1961EDC2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DEF"/>
          </a:solidFill>
        </a:fill>
      </a:tcStyle>
    </a:wholeTbl>
    <a:band1H>
      <a:tcTxStyle b="off" i="off"/>
      <a:tcStyle>
        <a:tcBdr/>
        <a:fill>
          <a:solidFill>
            <a:srgbClr val="D8DAD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8DAD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2387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254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01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62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94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487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83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42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3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22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547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9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55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03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987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50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36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59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11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22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95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22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69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27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 rot="5400000">
            <a:off x="4752423" y="3322687"/>
            <a:ext cx="4484454" cy="149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1233035" y="1448198"/>
            <a:ext cx="4484454" cy="52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356616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4681728" y="2743200"/>
            <a:ext cx="3566160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885144" y="2743200"/>
            <a:ext cx="3362062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914400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4681727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4021752" y="1826709"/>
            <a:ext cx="4207848" cy="447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914400" y="4061095"/>
            <a:ext cx="2950936" cy="22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4191000" y="2286000"/>
            <a:ext cx="4038600" cy="335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stA="30000" endPos="30000" dist="31750" dir="5400000" sy="-100000" algn="bl" rotWithShape="0"/>
          </a:effectLst>
        </p:spPr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914400" y="4059936"/>
            <a:ext cx="295351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2802237" y="881996"/>
            <a:ext cx="3539527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5000">
              <a:srgbClr val="B9BB77"/>
            </a:gs>
            <a:gs pos="100000">
              <a:srgbClr val="1D2D52"/>
            </a:gs>
          </a:gsLst>
          <a:lin ang="54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;p27">
            <a:extLst>
              <a:ext uri="{FF2B5EF4-FFF2-40B4-BE49-F238E27FC236}">
                <a16:creationId xmlns:a16="http://schemas.microsoft.com/office/drawing/2014/main" xmlns="" id="{FBF02DEF-8949-4DC5-8C28-D1CCD3CF2165}"/>
              </a:ext>
            </a:extLst>
          </p:cNvPr>
          <p:cNvSpPr txBox="1"/>
          <p:nvPr/>
        </p:nvSpPr>
        <p:spPr>
          <a:xfrm>
            <a:off x="794700" y="1860531"/>
            <a:ext cx="7823541" cy="165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ENTORNOS ESCOLARES SALUDABLES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oogle Shape;93;p27">
            <a:extLst>
              <a:ext uri="{FF2B5EF4-FFF2-40B4-BE49-F238E27FC236}">
                <a16:creationId xmlns:a16="http://schemas.microsoft.com/office/drawing/2014/main" xmlns="" id="{D9F47555-DC5C-41A1-A9D7-682B190D520D}"/>
              </a:ext>
            </a:extLst>
          </p:cNvPr>
          <p:cNvSpPr txBox="1"/>
          <p:nvPr/>
        </p:nvSpPr>
        <p:spPr>
          <a:xfrm>
            <a:off x="660229" y="3513484"/>
            <a:ext cx="7823541" cy="165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44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Propuesta</a:t>
            </a:r>
            <a:r>
              <a:rPr lang="en-US" sz="4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didáctica</a:t>
            </a:r>
            <a:r>
              <a:rPr lang="en-US" sz="4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interdisciplinar</a:t>
            </a:r>
            <a:endParaRPr sz="44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4;p5">
            <a:extLst>
              <a:ext uri="{FF2B5EF4-FFF2-40B4-BE49-F238E27FC236}">
                <a16:creationId xmlns:a16="http://schemas.microsoft.com/office/drawing/2014/main" xmlns="" id="{E3469E42-B989-41B3-803B-354C98D36CF6}"/>
              </a:ext>
            </a:extLst>
          </p:cNvPr>
          <p:cNvSpPr/>
          <p:nvPr/>
        </p:nvSpPr>
        <p:spPr>
          <a:xfrm>
            <a:off x="649995" y="2721132"/>
            <a:ext cx="810841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II</a:t>
            </a:r>
            <a:endParaRPr lang="en-US"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 centra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r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elacionar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alimentación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física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energético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1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26;g35dcf7ef07f_0_63">
            <a:extLst>
              <a:ext uri="{FF2B5EF4-FFF2-40B4-BE49-F238E27FC236}">
                <a16:creationId xmlns:a16="http://schemas.microsoft.com/office/drawing/2014/main" xmlns="" id="{33DE3CCC-0596-4A9E-8DD0-DD337A4E7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37907"/>
              </p:ext>
            </p:extLst>
          </p:nvPr>
        </p:nvGraphicFramePr>
        <p:xfrm>
          <a:off x="747825" y="2173805"/>
          <a:ext cx="7648350" cy="26043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4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0438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Situación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1: Los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humanos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paleolítico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vivían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recolección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Pasaban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largas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horas del día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fuera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comunidad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caminando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muchos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kilómetros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conseguir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alimentos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que le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permitieran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sobrevivir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¡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Imagínense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gasto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energético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tenían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realizando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física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duraba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día!</a:t>
                      </a:r>
                      <a:endParaRPr sz="24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2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191;g35dcf7ef07f_0_107">
            <a:extLst>
              <a:ext uri="{FF2B5EF4-FFF2-40B4-BE49-F238E27FC236}">
                <a16:creationId xmlns:a16="http://schemas.microsoft.com/office/drawing/2014/main" xmlns="" id="{2EC73403-6677-4741-AB1E-07ACFF257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723780"/>
              </p:ext>
            </p:extLst>
          </p:nvPr>
        </p:nvGraphicFramePr>
        <p:xfrm>
          <a:off x="750437" y="1850168"/>
          <a:ext cx="7643126" cy="39320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43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2067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Situación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2: El homo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hábilis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por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postura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bípeda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tenía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las manos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libres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fabricar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herramientas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trabajar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De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manera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por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para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cazar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 animal,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utilizaba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lanza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arco y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flecha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Del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herramientas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dependía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éxito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sus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tareas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diarias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 la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eficiencia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sus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actividades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físicas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No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necesitaba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pasar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largas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horas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caminando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recolectar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frutos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requería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fuerzas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poco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trepar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los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árboles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esperar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momento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perfecto para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arrojarle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lanza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presa.</a:t>
                      </a:r>
                      <a:endParaRPr sz="24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3;g35dcf7ef07f_0_80">
            <a:extLst>
              <a:ext uri="{FF2B5EF4-FFF2-40B4-BE49-F238E27FC236}">
                <a16:creationId xmlns:a16="http://schemas.microsoft.com/office/drawing/2014/main" xmlns="" id="{E73675BD-1B56-4204-811F-523BDE148D3C}"/>
              </a:ext>
            </a:extLst>
          </p:cNvPr>
          <p:cNvSpPr txBox="1"/>
          <p:nvPr/>
        </p:nvSpPr>
        <p:spPr>
          <a:xfrm>
            <a:off x="577675" y="2063261"/>
            <a:ext cx="7848000" cy="322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responder: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¿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dos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protagonistas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realizaba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intensas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¿Por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¿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dos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necesitaba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 </a:t>
            </a:r>
            <a:r>
              <a:rPr lang="en-US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AR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le recomendarían comer al del Paleolítico y al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 </a:t>
            </a:r>
            <a:r>
              <a:rPr lang="es-AR" sz="23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hábilis</a:t>
            </a:r>
            <a:r>
              <a:rPr lang="es-AR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¿Por qué?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2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9;p4">
            <a:extLst>
              <a:ext uri="{FF2B5EF4-FFF2-40B4-BE49-F238E27FC236}">
                <a16:creationId xmlns:a16="http://schemas.microsoft.com/office/drawing/2014/main" xmlns="" id="{4EF0BDB3-F2BD-4872-A3A0-C6B30A882A96}"/>
              </a:ext>
            </a:extLst>
          </p:cNvPr>
          <p:cNvSpPr/>
          <p:nvPr/>
        </p:nvSpPr>
        <p:spPr>
          <a:xfrm>
            <a:off x="517793" y="1753254"/>
            <a:ext cx="8108414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III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trabaja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interpretación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nutricional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alimentos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etiquetas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están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orientadas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a:</a:t>
            </a:r>
            <a:endParaRPr sz="66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Analizar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aparece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envases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productos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alimenticios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ingredientes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nutrientes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calorías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advertencias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Reflexionar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consumo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azúcares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procesados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pensamiento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crítico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frente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publicidad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marketing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alimentario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7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7;g35dcf7ef07f_0_9">
            <a:extLst>
              <a:ext uri="{FF2B5EF4-FFF2-40B4-BE49-F238E27FC236}">
                <a16:creationId xmlns:a16="http://schemas.microsoft.com/office/drawing/2014/main" xmlns="" id="{05468AD8-AD13-455E-896B-96BDD8041A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436" y="1577880"/>
            <a:ext cx="6518788" cy="487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7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4;g35dcf7ef07f_0_24">
            <a:extLst>
              <a:ext uri="{FF2B5EF4-FFF2-40B4-BE49-F238E27FC236}">
                <a16:creationId xmlns:a16="http://schemas.microsoft.com/office/drawing/2014/main" xmlns="" id="{7A44A755-8843-467E-B9A5-38B5BE36ED5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38" y="2059049"/>
            <a:ext cx="8084776" cy="27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1;g35dcf7ef07f_0_32">
            <a:extLst>
              <a:ext uri="{FF2B5EF4-FFF2-40B4-BE49-F238E27FC236}">
                <a16:creationId xmlns:a16="http://schemas.microsoft.com/office/drawing/2014/main" xmlns="" id="{7DA3B0BD-1BBD-446A-BCCB-834D6EC266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262" y="1456482"/>
            <a:ext cx="7077051" cy="502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7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8;g35dcf7ef07f_0_39">
            <a:extLst>
              <a:ext uri="{FF2B5EF4-FFF2-40B4-BE49-F238E27FC236}">
                <a16:creationId xmlns:a16="http://schemas.microsoft.com/office/drawing/2014/main" xmlns="" id="{D71E21C0-E8E2-4905-95DE-4041389F290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458" y="1514111"/>
            <a:ext cx="7101949" cy="486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0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6;p6">
            <a:extLst>
              <a:ext uri="{FF2B5EF4-FFF2-40B4-BE49-F238E27FC236}">
                <a16:creationId xmlns:a16="http://schemas.microsoft.com/office/drawing/2014/main" xmlns="" id="{22D4172F-2734-4A75-82E5-3DD247913C0E}"/>
              </a:ext>
            </a:extLst>
          </p:cNvPr>
          <p:cNvSpPr/>
          <p:nvPr/>
        </p:nvSpPr>
        <p:spPr>
          <a:xfrm>
            <a:off x="696887" y="2098177"/>
            <a:ext cx="810841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IV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último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invita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poner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práctica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aprendido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diseñando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evaluando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corporales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plan de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alimentación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hábitos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saludables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incluyen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Evaluar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aprendizajes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obtenidos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lo largo del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recorrido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consolidando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hábitos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positivos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3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8;p1">
            <a:extLst>
              <a:ext uri="{FF2B5EF4-FFF2-40B4-BE49-F238E27FC236}">
                <a16:creationId xmlns:a16="http://schemas.microsoft.com/office/drawing/2014/main" xmlns="" id="{AF4F7A46-9AB5-4529-8997-4C9FE85AB6F7}"/>
              </a:ext>
            </a:extLst>
          </p:cNvPr>
          <p:cNvSpPr txBox="1"/>
          <p:nvPr/>
        </p:nvSpPr>
        <p:spPr>
          <a:xfrm>
            <a:off x="713400" y="1827037"/>
            <a:ext cx="771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8600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US" sz="3600" b="1" i="0" u="none" strike="noStrike" cap="none" dirty="0">
                <a:solidFill>
                  <a:srgbClr val="FF8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8600"/>
                </a:solidFill>
                <a:latin typeface="Arial"/>
                <a:ea typeface="Arial"/>
                <a:cs typeface="Arial"/>
                <a:sym typeface="Arial"/>
              </a:rPr>
              <a:t>Interdisciplinar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9;p1">
            <a:extLst>
              <a:ext uri="{FF2B5EF4-FFF2-40B4-BE49-F238E27FC236}">
                <a16:creationId xmlns:a16="http://schemas.microsoft.com/office/drawing/2014/main" xmlns="" id="{5DD6F76F-ED14-40F1-94B0-3470B986DF67}"/>
              </a:ext>
            </a:extLst>
          </p:cNvPr>
          <p:cNvSpPr txBox="1"/>
          <p:nvPr/>
        </p:nvSpPr>
        <p:spPr>
          <a:xfrm>
            <a:off x="560363" y="2685067"/>
            <a:ext cx="77172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Sistema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coparticipación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reciprocidad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cooperación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integradoras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desafío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aprender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relacionar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significativa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saberes</a:t>
            </a:r>
            <a:r>
              <a:rPr lang="en-US" sz="28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especializados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2800" b="0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1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1;g35dcf7ef07f_0_99">
            <a:extLst>
              <a:ext uri="{FF2B5EF4-FFF2-40B4-BE49-F238E27FC236}">
                <a16:creationId xmlns:a16="http://schemas.microsoft.com/office/drawing/2014/main" xmlns="" id="{50E9E47B-D3C7-4E1E-9C5B-1B9FF56859B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436" y="1722240"/>
            <a:ext cx="5892613" cy="469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2C0E5B1-6B9D-42F7-8E8B-22FF4F12F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19" y="1954672"/>
            <a:ext cx="7581761" cy="37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1573BA1-EC6B-4BFB-AE6A-6763518D0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81" y="1944824"/>
            <a:ext cx="7364437" cy="42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5;p10">
            <a:extLst>
              <a:ext uri="{FF2B5EF4-FFF2-40B4-BE49-F238E27FC236}">
                <a16:creationId xmlns:a16="http://schemas.microsoft.com/office/drawing/2014/main" xmlns="" id="{FFFF4C50-8D07-47FB-AAD6-1D55911A1B24}"/>
              </a:ext>
            </a:extLst>
          </p:cNvPr>
          <p:cNvSpPr txBox="1"/>
          <p:nvPr/>
        </p:nvSpPr>
        <p:spPr>
          <a:xfrm>
            <a:off x="749932" y="1941996"/>
            <a:ext cx="780825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Es una secuencia de actividades que invita a las y los estudiantes a </a:t>
            </a:r>
            <a:r>
              <a:rPr lang="es-AR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analizar algo tan cotidiano y natural como nuestra alimentación</a:t>
            </a:r>
            <a:r>
              <a:rPr lang="es-AR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H</a:t>
            </a:r>
            <a:r>
              <a:rPr lang="es-AR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abilita el análisis crítico de nuestros hábitos, de los productos que habitualmente consumimos, las actividades físicas que realizamos y la respuesta de nuestro organismo, los datos y la información de la que podemos hacer uso, entre otros, desde una perspectiva integrada en la cual los saberes se presentan vinculados a interrogantes y situaciones problemáticas a resolver. </a:t>
            </a:r>
          </a:p>
        </p:txBody>
      </p:sp>
    </p:spTree>
    <p:extLst>
      <p:ext uri="{BB962C8B-B14F-4D97-AF65-F5344CB8AC3E}">
        <p14:creationId xmlns:p14="http://schemas.microsoft.com/office/powerpoint/2010/main" val="115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8;p1">
            <a:extLst>
              <a:ext uri="{FF2B5EF4-FFF2-40B4-BE49-F238E27FC236}">
                <a16:creationId xmlns:a16="http://schemas.microsoft.com/office/drawing/2014/main" xmlns="" id="{AF4F7A46-9AB5-4529-8997-4C9FE85AB6F7}"/>
              </a:ext>
            </a:extLst>
          </p:cNvPr>
          <p:cNvSpPr txBox="1"/>
          <p:nvPr/>
        </p:nvSpPr>
        <p:spPr>
          <a:xfrm>
            <a:off x="713400" y="1559300"/>
            <a:ext cx="771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8600"/>
                </a:solidFill>
                <a:latin typeface="Arial"/>
                <a:ea typeface="Arial"/>
                <a:cs typeface="Arial"/>
                <a:sym typeface="Arial"/>
              </a:rPr>
              <a:t>ÁREAS INVOLUCRADAS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1;g1e23a9b18ca_0_85">
            <a:extLst>
              <a:ext uri="{FF2B5EF4-FFF2-40B4-BE49-F238E27FC236}">
                <a16:creationId xmlns:a16="http://schemas.microsoft.com/office/drawing/2014/main" xmlns="" id="{1DD6809D-841E-40AF-A924-FD8E3F096A87}"/>
              </a:ext>
            </a:extLst>
          </p:cNvPr>
          <p:cNvSpPr txBox="1"/>
          <p:nvPr/>
        </p:nvSpPr>
        <p:spPr>
          <a:xfrm>
            <a:off x="561860" y="2087185"/>
            <a:ext cx="8020280" cy="398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2550" marR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Las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actividades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didácticas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propuestas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están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organizadas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una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secuencia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interdisciplinaria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abarca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32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Física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US" sz="32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Naturales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3200" b="0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Tecnológica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marR="0" lvl="1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700"/>
              <a:buFont typeface="Arial"/>
              <a:buChar char="➢"/>
            </a:pPr>
            <a:r>
              <a:rPr lang="en-US" sz="3200" b="0" i="0" u="none" strike="noStrike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Matemáticas</a:t>
            </a:r>
            <a:endParaRPr sz="3200" b="0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6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30">
            <a:extLst>
              <a:ext uri="{FF2B5EF4-FFF2-40B4-BE49-F238E27FC236}">
                <a16:creationId xmlns:a16="http://schemas.microsoft.com/office/drawing/2014/main" xmlns="" id="{3C53B634-D900-4394-A0C8-2C91FC910D2F}"/>
              </a:ext>
            </a:extLst>
          </p:cNvPr>
          <p:cNvSpPr/>
          <p:nvPr/>
        </p:nvSpPr>
        <p:spPr>
          <a:xfrm>
            <a:off x="3526946" y="1929373"/>
            <a:ext cx="2090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Saberes</a:t>
            </a:r>
            <a:endParaRPr sz="36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6;p30">
            <a:extLst>
              <a:ext uri="{FF2B5EF4-FFF2-40B4-BE49-F238E27FC236}">
                <a16:creationId xmlns:a16="http://schemas.microsoft.com/office/drawing/2014/main" xmlns="" id="{90B19A3A-1EEC-4E64-A941-46C51D9450B4}"/>
              </a:ext>
            </a:extLst>
          </p:cNvPr>
          <p:cNvSpPr txBox="1"/>
          <p:nvPr/>
        </p:nvSpPr>
        <p:spPr>
          <a:xfrm>
            <a:off x="744531" y="2839157"/>
            <a:ext cx="765493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comparación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física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ejercicio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físico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para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comprensión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crítica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Reconocimiento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modos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beneficios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corporales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para 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apropiación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hábitos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saludables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0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2;p2">
            <a:extLst>
              <a:ext uri="{FF2B5EF4-FFF2-40B4-BE49-F238E27FC236}">
                <a16:creationId xmlns:a16="http://schemas.microsoft.com/office/drawing/2014/main" xmlns="" id="{A30BF3E2-36C6-4613-AABE-DB47A22C4D81}"/>
              </a:ext>
            </a:extLst>
          </p:cNvPr>
          <p:cNvSpPr txBox="1"/>
          <p:nvPr/>
        </p:nvSpPr>
        <p:spPr>
          <a:xfrm>
            <a:off x="2752343" y="1722240"/>
            <a:ext cx="3508757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Estructura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3;p2">
            <a:extLst>
              <a:ext uri="{FF2B5EF4-FFF2-40B4-BE49-F238E27FC236}">
                <a16:creationId xmlns:a16="http://schemas.microsoft.com/office/drawing/2014/main" xmlns="" id="{31273F28-F3F8-4743-8029-1F1164C3443C}"/>
              </a:ext>
            </a:extLst>
          </p:cNvPr>
          <p:cNvSpPr txBox="1"/>
          <p:nvPr/>
        </p:nvSpPr>
        <p:spPr>
          <a:xfrm>
            <a:off x="863475" y="2523060"/>
            <a:ext cx="7417049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guía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 los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reflexión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alimentación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combinando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científicos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conciencia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crítica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una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saludable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consciente</a:t>
            </a:r>
            <a:r>
              <a:rPr lang="en-US" sz="2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9;p3">
            <a:extLst>
              <a:ext uri="{FF2B5EF4-FFF2-40B4-BE49-F238E27FC236}">
                <a16:creationId xmlns:a16="http://schemas.microsoft.com/office/drawing/2014/main" xmlns="" id="{2E0458EA-8E1D-4074-B4CD-682D44947F3F}"/>
              </a:ext>
            </a:extLst>
          </p:cNvPr>
          <p:cNvSpPr txBox="1"/>
          <p:nvPr/>
        </p:nvSpPr>
        <p:spPr>
          <a:xfrm>
            <a:off x="472163" y="2002231"/>
            <a:ext cx="78936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Bloque</a:t>
            </a:r>
            <a:r>
              <a:rPr lang="en-US" sz="2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Introduce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hábitos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saludables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cotidiana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nutrición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los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corporales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involucrados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digestivo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circulatorio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respiratorio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excretor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).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sz="2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función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macronutrientes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carbohidratos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proteínas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grasas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) y la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obtención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energía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alimentos</a:t>
            </a:r>
            <a:r>
              <a:rPr lang="en-US"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1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6;g35dcf7ef07f_0_1">
            <a:extLst>
              <a:ext uri="{FF2B5EF4-FFF2-40B4-BE49-F238E27FC236}">
                <a16:creationId xmlns:a16="http://schemas.microsoft.com/office/drawing/2014/main" xmlns="" id="{CD69EAB7-42B1-48A0-A7B3-4345539D62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436" y="1722240"/>
            <a:ext cx="6140849" cy="462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3;p8">
            <a:extLst>
              <a:ext uri="{FF2B5EF4-FFF2-40B4-BE49-F238E27FC236}">
                <a16:creationId xmlns:a16="http://schemas.microsoft.com/office/drawing/2014/main" xmlns="" id="{96A3470A-5560-4E90-ABFF-63C934BCA47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500" y="2057225"/>
            <a:ext cx="7717200" cy="3169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225772"/>
            <a:ext cx="9144000" cy="1145828"/>
            <a:chOff x="0" y="83260"/>
            <a:chExt cx="9144000" cy="12997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3260"/>
              <a:ext cx="9144000" cy="129979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76827" y="481016"/>
              <a:ext cx="3684273" cy="584775"/>
            </a:xfrm>
            <a:prstGeom prst="rect">
              <a:avLst/>
            </a:prstGeom>
            <a:solidFill>
              <a:srgbClr val="1D2D5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Lucida Fax" panose="02060602050505020204" pitchFamily="18" charset="0"/>
                </a:rPr>
                <a:t>ENTORNOS ESCOLARES SALUDABLES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610436" y="504967"/>
              <a:ext cx="586855" cy="682388"/>
            </a:xfrm>
            <a:prstGeom prst="ellipse">
              <a:avLst/>
            </a:prstGeom>
            <a:solidFill>
              <a:srgbClr val="E86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latin typeface="AIGDT" panose="00000400000000000000" pitchFamily="2" charset="2"/>
                </a:rPr>
                <a:t>2</a:t>
              </a:r>
              <a:endParaRPr lang="es-AR" sz="4400" b="1" dirty="0">
                <a:latin typeface="AIGDT" panose="00000400000000000000" pitchFamily="2" charset="2"/>
              </a:endParaRPr>
            </a:p>
          </p:txBody>
        </p:sp>
      </p:grpSp>
      <p:pic>
        <p:nvPicPr>
          <p:cNvPr id="8" name="Google Shape;91;p27">
            <a:extLst>
              <a:ext uri="{FF2B5EF4-FFF2-40B4-BE49-F238E27FC236}">
                <a16:creationId xmlns:a16="http://schemas.microsoft.com/office/drawing/2014/main" xmlns="" id="{BCAAF607-1DEB-4862-955A-00D11262B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1659" t="21299" b="36259"/>
          <a:stretch/>
        </p:blipFill>
        <p:spPr>
          <a:xfrm>
            <a:off x="245695" y="368283"/>
            <a:ext cx="2739552" cy="8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9;p3">
            <a:extLst>
              <a:ext uri="{FF2B5EF4-FFF2-40B4-BE49-F238E27FC236}">
                <a16:creationId xmlns:a16="http://schemas.microsoft.com/office/drawing/2014/main" xmlns="" id="{B8752BFA-0004-4554-8676-646733081151}"/>
              </a:ext>
            </a:extLst>
          </p:cNvPr>
          <p:cNvSpPr txBox="1"/>
          <p:nvPr/>
        </p:nvSpPr>
        <p:spPr>
          <a:xfrm>
            <a:off x="733787" y="1722240"/>
            <a:ext cx="578262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AR"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las fuentes de Energía?</a:t>
            </a:r>
          </a:p>
          <a:p>
            <a:pPr algn="just"/>
            <a:r>
              <a:rPr lang="es-AR"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donde provienen?</a:t>
            </a:r>
          </a:p>
          <a:p>
            <a:pPr algn="just"/>
            <a:r>
              <a:rPr lang="es-AR"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000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claves</a:t>
            </a:r>
            <a:r>
              <a:rPr lang="es-AR"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metabolismo - energía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ogle Shape;129;p3">
            <a:extLst>
              <a:ext uri="{FF2B5EF4-FFF2-40B4-BE49-F238E27FC236}">
                <a16:creationId xmlns:a16="http://schemas.microsoft.com/office/drawing/2014/main" xmlns="" id="{72D2F076-330F-43F9-9098-2BFE675F170B}"/>
              </a:ext>
            </a:extLst>
          </p:cNvPr>
          <p:cNvSpPr txBox="1"/>
          <p:nvPr/>
        </p:nvSpPr>
        <p:spPr>
          <a:xfrm>
            <a:off x="531923" y="2557532"/>
            <a:ext cx="7774079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sz="2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A. ¿Qué tipos de alimentos observan en cada categoría? Completen las líneas de puntos:</a:t>
            </a: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	Carbohidratos: ..............................................................................</a:t>
            </a: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	Proteínas: .........................................................................................</a:t>
            </a: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	Grasas: ................................................................................................</a:t>
            </a:r>
          </a:p>
          <a:p>
            <a:pPr algn="just"/>
            <a:endParaRPr lang="es-AR" sz="1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-Regular"/>
            </a:endParaRP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B. En función de la clasificación anterior, ¿por qué creen que se</a:t>
            </a: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agrupan de esa manera?</a:t>
            </a:r>
          </a:p>
          <a:p>
            <a:pPr algn="just"/>
            <a:endParaRPr lang="es-AR" sz="1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-Regular"/>
            </a:endParaRPr>
          </a:p>
          <a:p>
            <a:pPr algn="just"/>
            <a:r>
              <a:rPr lang="es-AR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</a:rPr>
              <a:t>C. En la imagen hay zonas de intersección (áreas superpuestas), ¿a qué creen que se debe?; ¿qué tipos de alimentos se encuentran en esas zonas?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0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rspectiva">
  <a:themeElements>
    <a:clrScheme name="Perspectiva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758</Words>
  <Application>Microsoft Office PowerPoint</Application>
  <PresentationFormat>Presentación en pantalla (4:3)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Lucida Fax</vt:lpstr>
      <vt:lpstr>AIGDT</vt:lpstr>
      <vt:lpstr>Noto Sans Symbols</vt:lpstr>
      <vt:lpstr>Montserrat-Regular</vt:lpstr>
      <vt:lpstr>Times New Roman</vt:lpstr>
      <vt:lpstr>Calibri</vt:lpstr>
      <vt:lpstr>Perspectiva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Administrador</cp:lastModifiedBy>
  <cp:revision>104</cp:revision>
  <dcterms:created xsi:type="dcterms:W3CDTF">2016-08-22T23:33:38Z</dcterms:created>
  <dcterms:modified xsi:type="dcterms:W3CDTF">2025-06-17T13:46:52Z</dcterms:modified>
</cp:coreProperties>
</file>