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792" r:id="rId1"/>
  </p:sldMasterIdLst>
  <p:sldIdLst>
    <p:sldId id="271" r:id="rId2"/>
    <p:sldId id="272" r:id="rId3"/>
    <p:sldId id="273" r:id="rId4"/>
    <p:sldId id="256" r:id="rId5"/>
    <p:sldId id="279" r:id="rId6"/>
    <p:sldId id="258" r:id="rId7"/>
    <p:sldId id="276" r:id="rId8"/>
    <p:sldId id="280" r:id="rId9"/>
    <p:sldId id="277" r:id="rId10"/>
    <p:sldId id="261" r:id="rId11"/>
    <p:sldId id="262" r:id="rId12"/>
    <p:sldId id="263" r:id="rId13"/>
    <p:sldId id="274" r:id="rId14"/>
    <p:sldId id="278" r:id="rId15"/>
    <p:sldId id="275" r:id="rId16"/>
    <p:sldId id="265" r:id="rId17"/>
    <p:sldId id="266" r:id="rId18"/>
    <p:sldId id="267" r:id="rId19"/>
    <p:sldId id="269" r:id="rId20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5299"/>
    <a:srgbClr val="9966FF"/>
    <a:srgbClr val="B6307C"/>
    <a:srgbClr val="CC0099"/>
    <a:srgbClr val="CC3399"/>
    <a:srgbClr val="FF33CC"/>
    <a:srgbClr val="FF3399"/>
    <a:srgbClr val="FFC85B"/>
    <a:srgbClr val="FFFF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" Type="http://schemas.openxmlformats.org/officeDocument/2006/relationships/slide" Target="slides/slide1.xml" /><Relationship Id="rId20" Type="http://schemas.openxmlformats.org/officeDocument/2006/relationships/slide" Target="slides/slide19.xml" /><Relationship Id="rId21" Type="http://schemas.openxmlformats.org/officeDocument/2006/relationships/tags" Target="tags/tag1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1.xml" /><Relationship Id="rId25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diagrams/colors1.xml><?xml version="1.0" encoding="utf-8"?>
<dgm:colorsDef xmlns:a="http://schemas.openxmlformats.org/drawingml/2006/main" xmlns:dgm="http://schemas.openxmlformats.org/drawingml/2006/diagram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a="http://schemas.openxmlformats.org/drawingml/2006/main" xmlns:dgm="http://schemas.openxmlformats.org/drawingml/2006/diagram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a="http://schemas.openxmlformats.org/drawingml/2006/main" xmlns:dgm="http://schemas.openxmlformats.org/drawingml/2006/diagram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a="http://schemas.openxmlformats.org/drawingml/2006/main" xmlns:r="http://schemas.openxmlformats.org/officeDocument/2006/relationships" xmlns:dgm="http://schemas.openxmlformats.org/drawingml/2006/diagram">
  <dgm:ptLst>
    <dgm:pt modelId="{4D46A2B8-B2CE-4576-90DA-6123F3959951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D9588970-A20A-48EA-8F66-6D7E54049DFF}" type="parTrans" cxnId="{E1461849-8E7C-41F2-87ED-E05FC311AAA3}">
      <dgm:prSet/>
      <dgm:spPr/>
      <dgm:t>
        <a:bodyPr/>
        <a:lstStyle/>
        <a:p>
          <a:endParaRPr lang="es-ES"/>
        </a:p>
      </dgm:t>
    </dgm:pt>
    <dgm:pt modelId="{6E683DA7-ED60-438E-8936-F1CD781B0B6E}">
      <dgm:prSet phldrT="[Texto]" custT="1"/>
      <dgm:spPr/>
      <dgm:t>
        <a:bodyPr/>
        <a:lstStyle/>
        <a:p>
          <a:r>
            <a:rPr lang="es-ES" sz="2200" b="1" smtClean="0">
              <a:solidFill>
                <a:schemeClr val="bg1"/>
              </a:solidFill>
              <a:effectLst/>
            </a:rPr>
            <a:t>6 de cada 10 personas adultas tienen exceso de peso</a:t>
          </a:r>
          <a:endParaRPr lang="es-ES" sz="2200" b="1">
            <a:solidFill>
              <a:schemeClr val="bg1"/>
            </a:solidFill>
            <a:effectLst/>
          </a:endParaRPr>
        </a:p>
      </dgm:t>
    </dgm:pt>
    <dgm:pt modelId="{5BDBBA8E-5DD8-4022-99CC-07490C860C74}" type="sibTrans" cxnId="{E1461849-8E7C-41F2-87ED-E05FC311AAA3}">
      <dgm:prSet/>
      <dgm:spPr/>
      <dgm:t>
        <a:bodyPr/>
        <a:lstStyle/>
        <a:p>
          <a:endParaRPr lang="es-ES"/>
        </a:p>
      </dgm:t>
    </dgm:pt>
    <dgm:pt modelId="{3414605E-7532-4E78-A99A-C01F4E16A612}" type="parTrans" cxnId="{FDAC2EA0-2DCC-4E63-B2BB-96862315C9DC}">
      <dgm:prSet/>
      <dgm:spPr/>
      <dgm:t>
        <a:bodyPr/>
        <a:lstStyle/>
        <a:p>
          <a:endParaRPr lang="es-ES"/>
        </a:p>
      </dgm:t>
    </dgm:pt>
    <dgm:pt modelId="{523B10A5-AD73-4BA3-92CC-72B5DA12CF89}">
      <dgm:prSet phldrT="[Texto]" custT="1"/>
      <dgm:spPr/>
      <dgm:t>
        <a:bodyPr/>
        <a:lstStyle/>
        <a:p>
          <a:r>
            <a:rPr lang="es-ES" sz="2200" b="1" smtClean="0">
              <a:solidFill>
                <a:schemeClr val="bg1"/>
              </a:solidFill>
              <a:effectLst/>
            </a:rPr>
            <a:t>5 de cada 10 niños presentan exceso de peso al finalizar la escuela primaria</a:t>
          </a:r>
          <a:endParaRPr lang="es-ES" sz="2200" b="1">
            <a:solidFill>
              <a:schemeClr val="bg1"/>
            </a:solidFill>
            <a:effectLst/>
          </a:endParaRPr>
        </a:p>
      </dgm:t>
    </dgm:pt>
    <dgm:pt modelId="{65016DCF-1760-467C-BB49-60771BDC353E}" type="sibTrans" cxnId="{FDAC2EA0-2DCC-4E63-B2BB-96862315C9DC}">
      <dgm:prSet/>
      <dgm:spPr/>
      <dgm:t>
        <a:bodyPr/>
        <a:lstStyle/>
        <a:p>
          <a:endParaRPr lang="es-ES"/>
        </a:p>
      </dgm:t>
    </dgm:pt>
    <dgm:pt modelId="{EC3E18A1-2CFC-4E19-8186-F65BD58D107E}" type="parTrans" cxnId="{1E8BA50A-EA63-4EF0-9D42-BB3AA330D473}">
      <dgm:prSet/>
      <dgm:spPr/>
      <dgm:t>
        <a:bodyPr/>
        <a:lstStyle/>
        <a:p>
          <a:endParaRPr lang="es-ES"/>
        </a:p>
      </dgm:t>
    </dgm:pt>
    <dgm:pt modelId="{5F7FAC6F-FC69-40E7-9E5D-4EA2D987E241}">
      <dgm:prSet phldrT="[Texto]" custT="1"/>
      <dgm:spPr/>
      <dgm:t>
        <a:bodyPr/>
        <a:lstStyle/>
        <a:p>
          <a:r>
            <a:rPr lang="es-ES" sz="2200" b="1" smtClean="0">
              <a:solidFill>
                <a:schemeClr val="bg1"/>
              </a:solidFill>
              <a:effectLst/>
            </a:rPr>
            <a:t>En menores de 5 años, casi 2 de cada 10 presentan exceso de peso</a:t>
          </a:r>
          <a:endParaRPr lang="es-ES" sz="2200" b="1">
            <a:solidFill>
              <a:schemeClr val="bg1"/>
            </a:solidFill>
            <a:effectLst/>
          </a:endParaRPr>
        </a:p>
      </dgm:t>
    </dgm:pt>
    <dgm:pt modelId="{E4F331DD-8F02-4AF4-8009-7EFF36906FAA}" type="sibTrans" cxnId="{1E8BA50A-EA63-4EF0-9D42-BB3AA330D473}">
      <dgm:prSet/>
      <dgm:spPr/>
      <dgm:t>
        <a:bodyPr/>
        <a:lstStyle/>
        <a:p>
          <a:endParaRPr lang="es-ES"/>
        </a:p>
      </dgm:t>
    </dgm:pt>
    <dgm:pt modelId="{E7ACF9BB-4FEF-41DE-9343-23A5A34BE6F7}" type="pres">
      <dgm:prSet presAssocID="{4D46A2B8-B2CE-4576-90DA-6123F3959951}" presName="linear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D0DD9D2-E2A7-4C71-868C-11DC5048D7C8}" type="pres">
      <dgm:prSet presAssocID="{6E683DA7-ED60-438E-8936-F1CD781B0B6E}" presName="parentLin"/>
      <dgm:spPr/>
      <dgm:t>
        <a:bodyPr/>
        <a:lstStyle/>
        <a:p/>
      </dgm:t>
    </dgm:pt>
    <dgm:pt modelId="{F9B00CFB-45EE-435B-A2A3-81A27EF661DE}" type="pres">
      <dgm:prSet presAssocID="{6E683DA7-ED60-438E-8936-F1CD781B0B6E}" presName="parentLeftMargin" presStyleLbl="node1" presStyleCnt="3"/>
      <dgm:spPr/>
      <dgm:t>
        <a:bodyPr/>
        <a:lstStyle/>
        <a:p>
          <a:endParaRPr lang="es-ES"/>
        </a:p>
      </dgm:t>
    </dgm:pt>
    <dgm:pt modelId="{1AF05FD5-0CAB-4421-A9D8-DCAFA1382146}" type="pres">
      <dgm:prSet presAssocID="{6E683DA7-ED60-438E-8936-F1CD781B0B6E}" presName="parentText" presStyleLbl="node1" presStyleCnt="3" custScaleX="12662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C2B777-DA80-4BA7-A940-809A6C60F418}" type="pres">
      <dgm:prSet presAssocID="{6E683DA7-ED60-438E-8936-F1CD781B0B6E}" presName="negativeSpace"/>
      <dgm:spPr/>
      <dgm:t>
        <a:bodyPr/>
        <a:lstStyle/>
        <a:p/>
      </dgm:t>
    </dgm:pt>
    <dgm:pt modelId="{BCE3B93C-AA7E-47B2-B002-2BF1E25015B2}" type="pres">
      <dgm:prSet presAssocID="{6E683DA7-ED60-438E-8936-F1CD781B0B6E}" presName="childText" presStyleLbl="conFgAcc1" presStyleCnt="3">
        <dgm:presLayoutVars>
          <dgm:bulletEnabled val="1"/>
        </dgm:presLayoutVars>
      </dgm:prSet>
      <dgm:spPr/>
      <dgm:t>
        <a:bodyPr/>
        <a:lstStyle/>
        <a:p/>
      </dgm:t>
    </dgm:pt>
    <dgm:pt modelId="{3B8F4A4C-D568-4A99-B10C-2F5E66F99795}" type="pres">
      <dgm:prSet presAssocID="{5BDBBA8E-5DD8-4022-99CC-07490C860C74}" presName="spaceBetweenRectangles"/>
      <dgm:spPr/>
      <dgm:t>
        <a:bodyPr/>
        <a:lstStyle/>
        <a:p/>
      </dgm:t>
    </dgm:pt>
    <dgm:pt modelId="{71A61875-14DE-43C0-B802-184DCAFB0E8B}" type="pres">
      <dgm:prSet presAssocID="{523B10A5-AD73-4BA3-92CC-72B5DA12CF89}" presName="parentLin"/>
      <dgm:spPr/>
      <dgm:t>
        <a:bodyPr/>
        <a:lstStyle/>
        <a:p/>
      </dgm:t>
    </dgm:pt>
    <dgm:pt modelId="{B7ECB403-666A-45BD-A8A6-64093673D18A}" type="pres">
      <dgm:prSet presAssocID="{523B10A5-AD73-4BA3-92CC-72B5DA12CF89}" presName="parentLeftMargin" presStyleLbl="node1" presStyleIdx="1" presStyleCnt="3"/>
      <dgm:spPr/>
      <dgm:t>
        <a:bodyPr/>
        <a:lstStyle/>
        <a:p>
          <a:endParaRPr lang="es-ES"/>
        </a:p>
      </dgm:t>
    </dgm:pt>
    <dgm:pt modelId="{022B9367-14B6-412A-A192-401DDC49CD86}" type="pres">
      <dgm:prSet presAssocID="{523B10A5-AD73-4BA3-92CC-72B5DA12CF89}" presName="parentText" presStyleLbl="node1" presStyleIdx="1" presStyleCnt="3" custScaleX="12662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75219E-06CF-4F48-9F56-7C98F9F954D2}" type="pres">
      <dgm:prSet presAssocID="{523B10A5-AD73-4BA3-92CC-72B5DA12CF89}" presName="negativeSpace"/>
      <dgm:spPr/>
      <dgm:t>
        <a:bodyPr/>
        <a:lstStyle/>
        <a:p/>
      </dgm:t>
    </dgm:pt>
    <dgm:pt modelId="{32B7FB8D-B4F7-4B28-AB22-6BB84705C65F}" type="pres">
      <dgm:prSet presAssocID="{523B10A5-AD73-4BA3-92CC-72B5DA12CF89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/>
      </dgm:t>
    </dgm:pt>
    <dgm:pt modelId="{17C52B20-2A28-4DB7-992B-34C9DAB54CB5}" type="pres">
      <dgm:prSet presAssocID="{65016DCF-1760-467C-BB49-60771BDC353E}" presName="spaceBetweenRectangles"/>
      <dgm:spPr/>
      <dgm:t>
        <a:bodyPr/>
        <a:lstStyle/>
        <a:p/>
      </dgm:t>
    </dgm:pt>
    <dgm:pt modelId="{D7EC6181-5ECF-4566-A68A-2E53260B39C7}" type="pres">
      <dgm:prSet presAssocID="{5F7FAC6F-FC69-40E7-9E5D-4EA2D987E241}" presName="parentLin"/>
      <dgm:spPr/>
      <dgm:t>
        <a:bodyPr/>
        <a:lstStyle/>
        <a:p/>
      </dgm:t>
    </dgm:pt>
    <dgm:pt modelId="{6B4C4280-46AE-494F-90DD-0712914A7CB2}" type="pres">
      <dgm:prSet presAssocID="{5F7FAC6F-FC69-40E7-9E5D-4EA2D987E241}" presName="parentLeftMargin" presStyleLbl="node1" presStyleIdx="2" presStyleCnt="3"/>
      <dgm:spPr/>
      <dgm:t>
        <a:bodyPr/>
        <a:lstStyle/>
        <a:p>
          <a:endParaRPr lang="es-ES"/>
        </a:p>
      </dgm:t>
    </dgm:pt>
    <dgm:pt modelId="{5F5EF0F5-18B2-494C-B276-C5C1CD449A57}" type="pres">
      <dgm:prSet presAssocID="{5F7FAC6F-FC69-40E7-9E5D-4EA2D987E241}" presName="parentText" presStyleLbl="node1" presStyleIdx="2" presStyleCnt="3" custScaleX="12550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0D6695A-2B11-4C02-810F-59CCF4B555EE}" type="pres">
      <dgm:prSet presAssocID="{5F7FAC6F-FC69-40E7-9E5D-4EA2D987E241}" presName="negativeSpace"/>
      <dgm:spPr/>
      <dgm:t>
        <a:bodyPr/>
        <a:lstStyle/>
        <a:p/>
      </dgm:t>
    </dgm:pt>
    <dgm:pt modelId="{1CA508BC-6CCD-48A5-9448-2BBB04F6B38D}" type="pres">
      <dgm:prSet presAssocID="{5F7FAC6F-FC69-40E7-9E5D-4EA2D987E241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/>
      </dgm:t>
    </dgm:pt>
  </dgm:ptLst>
  <dgm:cxnLst>
    <dgm:cxn modelId="{E1461849-8E7C-41F2-87ED-E05FC311AAA3}" srcId="{4D46A2B8-B2CE-4576-90DA-6123F3959951}" destId="{6E683DA7-ED60-438E-8936-F1CD781B0B6E}" srcOrd="0" destOrd="0" parTransId="{D9588970-A20A-48EA-8F66-6D7E54049DFF}" sibTransId="{5BDBBA8E-5DD8-4022-99CC-07490C860C74}"/>
    <dgm:cxn modelId="{FDAC2EA0-2DCC-4E63-B2BB-96862315C9DC}" srcId="{4D46A2B8-B2CE-4576-90DA-6123F3959951}" destId="{523B10A5-AD73-4BA3-92CC-72B5DA12CF89}" srcOrd="1" destOrd="0" parTransId="{3414605E-7532-4E78-A99A-C01F4E16A612}" sibTransId="{65016DCF-1760-467C-BB49-60771BDC353E}"/>
    <dgm:cxn modelId="{1E8BA50A-EA63-4EF0-9D42-BB3AA330D473}" srcId="{4D46A2B8-B2CE-4576-90DA-6123F3959951}" destId="{5F7FAC6F-FC69-40E7-9E5D-4EA2D987E241}" srcOrd="2" destOrd="0" parTransId="{EC3E18A1-2CFC-4E19-8186-F65BD58D107E}" sibTransId="{E4F331DD-8F02-4AF4-8009-7EFF36906FAA}"/>
    <dgm:cxn modelId="{E87C3B67-827D-4D76-B589-9EDDBD88B25E}" type="presOf" srcId="{4D46A2B8-B2CE-4576-90DA-6123F3959951}" destId="{E7ACF9BB-4FEF-41DE-9343-23A5A34BE6F7}" srcOrd="0" destOrd="0" presId="urn:microsoft.com/office/officeart/2005/8/layout/list1"/>
    <dgm:cxn modelId="{349F6BB9-18CA-41C4-A708-A23EB6F81A9E}" type="presParOf" srcId="{E7ACF9BB-4FEF-41DE-9343-23A5A34BE6F7}" destId="{4D0DD9D2-E2A7-4C71-868C-11DC5048D7C8}" srcOrd="0" destOrd="0" presId="urn:microsoft.com/office/officeart/2005/8/layout/list1"/>
    <dgm:cxn modelId="{6A8E30F8-8591-4A0E-94DB-1C830AF7846B}" type="presParOf" srcId="{4D0DD9D2-E2A7-4C71-868C-11DC5048D7C8}" destId="{F9B00CFB-45EE-435B-A2A3-81A27EF661DE}" srcOrd="0" destOrd="0" presId="urn:microsoft.com/office/officeart/2005/8/layout/list1"/>
    <dgm:cxn modelId="{48547291-AC33-4CDE-AD24-4C57A65D3B63}" type="presOf" srcId="{6E683DA7-ED60-438E-8936-F1CD781B0B6E}" destId="{F9B00CFB-45EE-435B-A2A3-81A27EF661DE}" srcOrd="0" destOrd="0" presId="urn:microsoft.com/office/officeart/2005/8/layout/list1"/>
    <dgm:cxn modelId="{15B3D8EA-E7E7-42F1-BCA1-A1BE3F44AFDE}" type="presParOf" srcId="{4D0DD9D2-E2A7-4C71-868C-11DC5048D7C8}" destId="{1AF05FD5-0CAB-4421-A9D8-DCAFA1382146}" srcOrd="1" destOrd="0" presId="urn:microsoft.com/office/officeart/2005/8/layout/list1"/>
    <dgm:cxn modelId="{08684968-AE3E-4FED-9407-69E53A1D1230}" type="presOf" srcId="{6E683DA7-ED60-438E-8936-F1CD781B0B6E}" destId="{1AF05FD5-0CAB-4421-A9D8-DCAFA1382146}" srcOrd="1" destOrd="0" presId="urn:microsoft.com/office/officeart/2005/8/layout/list1"/>
    <dgm:cxn modelId="{3BB75662-92A2-4340-B373-5557E789566C}" type="presParOf" srcId="{E7ACF9BB-4FEF-41DE-9343-23A5A34BE6F7}" destId="{E1C2B777-DA80-4BA7-A940-809A6C60F418}" srcOrd="1" destOrd="0" presId="urn:microsoft.com/office/officeart/2005/8/layout/list1"/>
    <dgm:cxn modelId="{CB125270-EA4F-4A11-9C19-1AD42E3E31FF}" type="presParOf" srcId="{E7ACF9BB-4FEF-41DE-9343-23A5A34BE6F7}" destId="{BCE3B93C-AA7E-47B2-B002-2BF1E25015B2}" srcOrd="2" destOrd="0" presId="urn:microsoft.com/office/officeart/2005/8/layout/list1"/>
    <dgm:cxn modelId="{5B966B34-2035-4412-AEEA-EE02D9A3FB93}" type="presParOf" srcId="{E7ACF9BB-4FEF-41DE-9343-23A5A34BE6F7}" destId="{3B8F4A4C-D568-4A99-B10C-2F5E66F99795}" srcOrd="3" destOrd="0" presId="urn:microsoft.com/office/officeart/2005/8/layout/list1"/>
    <dgm:cxn modelId="{D5942ECE-DD8F-4137-880C-778E6BD55753}" type="presParOf" srcId="{E7ACF9BB-4FEF-41DE-9343-23A5A34BE6F7}" destId="{71A61875-14DE-43C0-B802-184DCAFB0E8B}" srcOrd="4" destOrd="0" presId="urn:microsoft.com/office/officeart/2005/8/layout/list1"/>
    <dgm:cxn modelId="{AD73EA49-1EFF-481E-835F-6FE870DC0EFA}" type="presParOf" srcId="{71A61875-14DE-43C0-B802-184DCAFB0E8B}" destId="{B7ECB403-666A-45BD-A8A6-64093673D18A}" srcOrd="0" destOrd="0" presId="urn:microsoft.com/office/officeart/2005/8/layout/list1"/>
    <dgm:cxn modelId="{42FA72CF-E883-49BF-8EA7-6D6464BF2843}" type="presOf" srcId="{523B10A5-AD73-4BA3-92CC-72B5DA12CF89}" destId="{B7ECB403-666A-45BD-A8A6-64093673D18A}" srcOrd="0" destOrd="0" presId="urn:microsoft.com/office/officeart/2005/8/layout/list1"/>
    <dgm:cxn modelId="{EA9E0BEE-ED8F-475E-929C-4C50A4BE6B09}" type="presParOf" srcId="{71A61875-14DE-43C0-B802-184DCAFB0E8B}" destId="{022B9367-14B6-412A-A192-401DDC49CD86}" srcOrd="1" destOrd="0" presId="urn:microsoft.com/office/officeart/2005/8/layout/list1"/>
    <dgm:cxn modelId="{1E8D54B4-8EBF-467A-B3C5-F5E28D1509A6}" type="presOf" srcId="{523B10A5-AD73-4BA3-92CC-72B5DA12CF89}" destId="{022B9367-14B6-412A-A192-401DDC49CD86}" srcOrd="1" destOrd="0" presId="urn:microsoft.com/office/officeart/2005/8/layout/list1"/>
    <dgm:cxn modelId="{8C5BC35E-FDB7-4074-A6A0-9A5A43E65865}" type="presParOf" srcId="{E7ACF9BB-4FEF-41DE-9343-23A5A34BE6F7}" destId="{4875219E-06CF-4F48-9F56-7C98F9F954D2}" srcOrd="5" destOrd="0" presId="urn:microsoft.com/office/officeart/2005/8/layout/list1"/>
    <dgm:cxn modelId="{4D935F3C-BE7E-45B4-B6C7-AD086C957AA2}" type="presParOf" srcId="{E7ACF9BB-4FEF-41DE-9343-23A5A34BE6F7}" destId="{32B7FB8D-B4F7-4B28-AB22-6BB84705C65F}" srcOrd="6" destOrd="0" presId="urn:microsoft.com/office/officeart/2005/8/layout/list1"/>
    <dgm:cxn modelId="{9D14A2A3-B627-4D7D-B0CB-61A703F3E042}" type="presParOf" srcId="{E7ACF9BB-4FEF-41DE-9343-23A5A34BE6F7}" destId="{17C52B20-2A28-4DB7-992B-34C9DAB54CB5}" srcOrd="7" destOrd="0" presId="urn:microsoft.com/office/officeart/2005/8/layout/list1"/>
    <dgm:cxn modelId="{A05EBE67-E2EE-4CA8-AFEE-A31668B8E2D2}" type="presParOf" srcId="{E7ACF9BB-4FEF-41DE-9343-23A5A34BE6F7}" destId="{D7EC6181-5ECF-4566-A68A-2E53260B39C7}" srcOrd="8" destOrd="0" presId="urn:microsoft.com/office/officeart/2005/8/layout/list1"/>
    <dgm:cxn modelId="{B307126B-B936-4347-A356-CAA5E02F8187}" type="presParOf" srcId="{D7EC6181-5ECF-4566-A68A-2E53260B39C7}" destId="{6B4C4280-46AE-494F-90DD-0712914A7CB2}" srcOrd="0" destOrd="0" presId="urn:microsoft.com/office/officeart/2005/8/layout/list1"/>
    <dgm:cxn modelId="{2BFAA6C1-BFEC-4F3A-9D69-AD0BE137D7FE}" type="presOf" srcId="{5F7FAC6F-FC69-40E7-9E5D-4EA2D987E241}" destId="{6B4C4280-46AE-494F-90DD-0712914A7CB2}" srcOrd="0" destOrd="0" presId="urn:microsoft.com/office/officeart/2005/8/layout/list1"/>
    <dgm:cxn modelId="{59AEC2CE-3069-483E-A31D-AD165F8BC813}" type="presParOf" srcId="{D7EC6181-5ECF-4566-A68A-2E53260B39C7}" destId="{5F5EF0F5-18B2-494C-B276-C5C1CD449A57}" srcOrd="1" destOrd="0" presId="urn:microsoft.com/office/officeart/2005/8/layout/list1"/>
    <dgm:cxn modelId="{C3ED174F-7F98-4CAC-9ECE-DC04C8C08EAF}" type="presOf" srcId="{5F7FAC6F-FC69-40E7-9E5D-4EA2D987E241}" destId="{5F5EF0F5-18B2-494C-B276-C5C1CD449A57}" srcOrd="1" destOrd="0" presId="urn:microsoft.com/office/officeart/2005/8/layout/list1"/>
    <dgm:cxn modelId="{9C6A7903-535F-422F-B678-A073D00F1D00}" type="presParOf" srcId="{E7ACF9BB-4FEF-41DE-9343-23A5A34BE6F7}" destId="{C0D6695A-2B11-4C02-810F-59CCF4B555EE}" srcOrd="9" destOrd="0" presId="urn:microsoft.com/office/officeart/2005/8/layout/list1"/>
    <dgm:cxn modelId="{2B36AC78-5612-4578-9F8A-7685D50E959F}" type="presParOf" srcId="{E7ACF9BB-4FEF-41DE-9343-23A5A34BE6F7}" destId="{1CA508BC-6CCD-48A5-9448-2BBB04F6B38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ata2.xml><?xml version="1.0" encoding="utf-8"?>
<dgm:dataModel xmlns:a="http://schemas.openxmlformats.org/drawingml/2006/main" xmlns:r="http://schemas.openxmlformats.org/officeDocument/2006/relationships" xmlns:dgm="http://schemas.openxmlformats.org/drawingml/2006/diagram">
  <dgm:ptLst>
    <dgm:pt modelId="{8AD9F8FF-F394-4ED2-A243-F1DDF0637273}" type="doc">
      <dgm:prSet loTypeId="urn:microsoft.com/office/officeart/2005/8/layout/arrow4" loCatId="relationship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A7C0AA7B-70AF-4C14-9C3D-1E769B1211C1}" type="parTrans" cxnId="{55FD45FF-EEAB-4513-A06B-830C581CFDD7}">
      <dgm:prSet/>
      <dgm:spPr/>
      <dgm:t>
        <a:bodyPr/>
        <a:lstStyle/>
        <a:p>
          <a:endParaRPr lang="es-ES"/>
        </a:p>
      </dgm:t>
    </dgm:pt>
    <dgm:pt modelId="{F82EAE20-261D-47AE-8009-70A1BDA4E0AD}">
      <dgm:prSet phldrT="[Texto]" custT="1"/>
      <dgm:spPr/>
      <dgm:t>
        <a:bodyPr/>
        <a:lstStyle/>
        <a:p>
          <a:r>
            <a:rPr lang="es-ES" sz="2800" b="1" smtClean="0">
              <a:solidFill>
                <a:schemeClr val="bg1"/>
              </a:solidFill>
            </a:rPr>
            <a:t>Bebidas azucaradas y productos ultraprocesados</a:t>
          </a:r>
          <a:endParaRPr lang="es-ES" sz="2800" b="1">
            <a:solidFill>
              <a:schemeClr val="bg1"/>
            </a:solidFill>
          </a:endParaRPr>
        </a:p>
      </dgm:t>
    </dgm:pt>
    <dgm:pt modelId="{DE4C75D8-A603-4C59-AF7B-12A1AC0605DF}" type="sibTrans" cxnId="{55FD45FF-EEAB-4513-A06B-830C581CFDD7}">
      <dgm:prSet/>
      <dgm:spPr/>
      <dgm:t>
        <a:bodyPr/>
        <a:lstStyle/>
        <a:p>
          <a:endParaRPr lang="es-ES"/>
        </a:p>
      </dgm:t>
    </dgm:pt>
    <dgm:pt modelId="{B32912BC-8C05-4EBF-AE72-8782356AF33D}" type="parTrans" cxnId="{9CB0890D-99E8-4ED8-B3B0-D44B213F56EE}">
      <dgm:prSet/>
      <dgm:spPr/>
      <dgm:t>
        <a:bodyPr/>
        <a:lstStyle/>
        <a:p>
          <a:endParaRPr lang="es-ES"/>
        </a:p>
      </dgm:t>
    </dgm:pt>
    <dgm:pt modelId="{7C5E1910-1C6A-43B9-84AD-C3D2B131ECFD}">
      <dgm:prSet phldrT="[Texto]" custT="1"/>
      <dgm:spPr/>
      <dgm:t>
        <a:bodyPr/>
        <a:lstStyle/>
        <a:p>
          <a:r>
            <a:rPr lang="es-ES" sz="3000" b="1" smtClean="0">
              <a:solidFill>
                <a:schemeClr val="bg1"/>
              </a:solidFill>
            </a:rPr>
            <a:t>Verduras </a:t>
          </a:r>
        </a:p>
        <a:p>
          <a:r>
            <a:rPr lang="es-ES" sz="3000" b="1" smtClean="0">
              <a:solidFill>
                <a:schemeClr val="bg1"/>
              </a:solidFill>
            </a:rPr>
            <a:t>y frutas</a:t>
          </a:r>
          <a:endParaRPr lang="es-ES" sz="3000" b="1">
            <a:solidFill>
              <a:schemeClr val="bg1"/>
            </a:solidFill>
          </a:endParaRPr>
        </a:p>
      </dgm:t>
    </dgm:pt>
    <dgm:pt modelId="{AC2940C1-73F7-49F5-94CE-197CDE13D2D9}" type="sibTrans" cxnId="{9CB0890D-99E8-4ED8-B3B0-D44B213F56EE}">
      <dgm:prSet/>
      <dgm:spPr/>
      <dgm:t>
        <a:bodyPr/>
        <a:lstStyle/>
        <a:p>
          <a:endParaRPr lang="es-ES"/>
        </a:p>
      </dgm:t>
    </dgm:pt>
    <dgm:pt modelId="{756ED021-D4C3-49D4-90EA-FB766187BD1B}" type="pres">
      <dgm:prSet presAssocID="{8AD9F8FF-F394-4ED2-A243-F1DDF0637273}" presName="compositeShape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719A01E-FEE5-42D8-80E6-198C4CA1879A}" type="pres">
      <dgm:prSet presAssocID="{F82EAE20-261D-47AE-8009-70A1BDA4E0AD}" presName="upArrow" presStyleLbl="node1" presStyleCnt="2" custScaleX="66116" custScaleY="78734" custLinFactNeighborX="24274" custLinFactNeighborY="-8571"/>
      <dgm:spPr>
        <a:solidFill>
          <a:srgbClr val="9966FF"/>
        </a:solidFill>
        <a:ln>
          <a:solidFill>
            <a:srgbClr val="9966FF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/>
        </a:p>
      </dgm:t>
    </dgm:pt>
    <dgm:pt modelId="{39DF2AB9-6F07-4F33-9023-E653C04264E3}" type="pres">
      <dgm:prSet presAssocID="{F82EAE20-261D-47AE-8009-70A1BDA4E0AD}" presName="upArrowText" presStyleLbl="revTx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C1620D-A47D-4341-B8BA-AB0202C8CBBB}" type="pres">
      <dgm:prSet presAssocID="{7C5E1910-1C6A-43B9-84AD-C3D2B131ECFD}" presName="downArrow" presStyleLbl="node1" presStyleIdx="1" presStyleCnt="2" custScaleX="66116" custScaleY="78734" custLinFactNeighborX="23618" custLinFactNeighborY="-586"/>
      <dgm:spPr>
        <a:solidFill>
          <a:srgbClr val="9966FF"/>
        </a:solidFill>
        <a:ln>
          <a:solidFill>
            <a:srgbClr val="9966FF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/>
        </a:p>
      </dgm:t>
    </dgm:pt>
    <dgm:pt modelId="{38E03208-5AF0-4A72-B27E-8D491DCBB31C}" type="pres">
      <dgm:prSet presAssocID="{7C5E1910-1C6A-43B9-84AD-C3D2B131ECFD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5FD45FF-EEAB-4513-A06B-830C581CFDD7}" srcId="{8AD9F8FF-F394-4ED2-A243-F1DDF0637273}" destId="{F82EAE20-261D-47AE-8009-70A1BDA4E0AD}" srcOrd="0" destOrd="0" parTransId="{A7C0AA7B-70AF-4C14-9C3D-1E769B1211C1}" sibTransId="{DE4C75D8-A603-4C59-AF7B-12A1AC0605DF}"/>
    <dgm:cxn modelId="{9CB0890D-99E8-4ED8-B3B0-D44B213F56EE}" srcId="{8AD9F8FF-F394-4ED2-A243-F1DDF0637273}" destId="{7C5E1910-1C6A-43B9-84AD-C3D2B131ECFD}" srcOrd="1" destOrd="0" parTransId="{B32912BC-8C05-4EBF-AE72-8782356AF33D}" sibTransId="{AC2940C1-73F7-49F5-94CE-197CDE13D2D9}"/>
    <dgm:cxn modelId="{4B0618E8-22BB-43D2-B10A-571ED0AC4936}" type="presOf" srcId="{8AD9F8FF-F394-4ED2-A243-F1DDF0637273}" destId="{756ED021-D4C3-49D4-90EA-FB766187BD1B}" srcOrd="0" destOrd="0" presId="urn:microsoft.com/office/officeart/2005/8/layout/arrow4"/>
    <dgm:cxn modelId="{C7B7679C-9E58-4D7D-A603-25BFA10B785D}" type="presParOf" srcId="{756ED021-D4C3-49D4-90EA-FB766187BD1B}" destId="{4719A01E-FEE5-42D8-80E6-198C4CA1879A}" srcOrd="0" destOrd="0" presId="urn:microsoft.com/office/officeart/2005/8/layout/arrow4"/>
    <dgm:cxn modelId="{6F0C4EBE-D12B-4A99-8051-96FFC07D4504}" type="presParOf" srcId="{756ED021-D4C3-49D4-90EA-FB766187BD1B}" destId="{39DF2AB9-6F07-4F33-9023-E653C04264E3}" srcOrd="1" destOrd="0" presId="urn:microsoft.com/office/officeart/2005/8/layout/arrow4"/>
    <dgm:cxn modelId="{E3707DB9-0569-4199-AD35-5D11E67ACC1D}" type="presOf" srcId="{F82EAE20-261D-47AE-8009-70A1BDA4E0AD}" destId="{39DF2AB9-6F07-4F33-9023-E653C04264E3}" srcOrd="0" destOrd="0" presId="urn:microsoft.com/office/officeart/2005/8/layout/arrow4"/>
    <dgm:cxn modelId="{9476B91F-3335-4C1F-ADFD-E43776291C0F}" type="presParOf" srcId="{756ED021-D4C3-49D4-90EA-FB766187BD1B}" destId="{BAC1620D-A47D-4341-B8BA-AB0202C8CBBB}" srcOrd="2" destOrd="0" presId="urn:microsoft.com/office/officeart/2005/8/layout/arrow4"/>
    <dgm:cxn modelId="{CAD314A7-43EE-4996-B178-07D84304FB60}" type="presParOf" srcId="{756ED021-D4C3-49D4-90EA-FB766187BD1B}" destId="{38E03208-5AF0-4A72-B27E-8D491DCBB31C}" srcOrd="3" destOrd="0" presId="urn:microsoft.com/office/officeart/2005/8/layout/arrow4"/>
    <dgm:cxn modelId="{E9BF0BF3-19A7-4747-B40C-72D2E38EDC81}" type="presOf" srcId="{7C5E1910-1C6A-43B9-84AD-C3D2B131ECFD}" destId="{38E03208-5AF0-4A72-B27E-8D491DCBB31C}" srcOrd="0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ata3.xml><?xml version="1.0" encoding="utf-8"?>
<dgm:dataModel xmlns:a="http://schemas.openxmlformats.org/drawingml/2006/main" xmlns:r="http://schemas.openxmlformats.org/officeDocument/2006/relationships" xmlns:dgm="http://schemas.openxmlformats.org/drawingml/2006/diagram">
  <dgm:ptLst>
    <dgm:pt modelId="{9EB47D4D-8B6F-426A-AD81-BB6D80C1F121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B72C4D2A-F8AC-4989-B760-91789BE6146D}" type="parTrans" cxnId="{7970BA21-98B5-4A9D-8E29-C3F017741CBA}">
      <dgm:prSet/>
      <dgm:spPr/>
      <dgm:t>
        <a:bodyPr/>
        <a:lstStyle/>
        <a:p>
          <a:endParaRPr lang="es-ES"/>
        </a:p>
      </dgm:t>
    </dgm:pt>
    <dgm:pt modelId="{80FC0BB7-C4A3-4205-BCF2-E18471C18A2F}">
      <dgm:prSet phldrT="[Texto]"/>
      <dgm:spPr/>
      <dgm:t>
        <a:bodyPr/>
        <a:lstStyle/>
        <a:p>
          <a:r>
            <a:rPr lang="es-ES" smtClean="0"/>
            <a:t>Etiquetado frontal de advertencia</a:t>
          </a:r>
          <a:endParaRPr lang="es-ES"/>
        </a:p>
      </dgm:t>
    </dgm:pt>
    <dgm:pt modelId="{E760C3DE-E091-40D3-8765-58F7B9E54C1C}" type="sibTrans" cxnId="{7970BA21-98B5-4A9D-8E29-C3F017741CBA}">
      <dgm:prSet/>
      <dgm:spPr/>
      <dgm:t>
        <a:bodyPr/>
        <a:lstStyle/>
        <a:p>
          <a:endParaRPr lang="es-ES"/>
        </a:p>
      </dgm:t>
    </dgm:pt>
    <dgm:pt modelId="{8896B642-6019-4D6B-B251-4FCF77212DC8}" type="parTrans" cxnId="{E807A6FB-7622-4DFC-A271-F6D86FD8616F}">
      <dgm:prSet/>
      <dgm:spPr/>
      <dgm:t>
        <a:bodyPr/>
        <a:lstStyle/>
        <a:p>
          <a:endParaRPr lang="es-ES"/>
        </a:p>
      </dgm:t>
    </dgm:pt>
    <dgm:pt modelId="{DE5F599C-386F-41B1-B61F-70CEEF6CC80C}">
      <dgm:prSet phldrT="[Texto]"/>
      <dgm:spPr/>
      <dgm:t>
        <a:bodyPr/>
        <a:lstStyle/>
        <a:p>
          <a:r>
            <a:rPr lang="es-ES" smtClean="0"/>
            <a:t>Entornos educativos</a:t>
          </a:r>
          <a:endParaRPr lang="es-ES"/>
        </a:p>
      </dgm:t>
    </dgm:pt>
    <dgm:pt modelId="{3515F768-EFD7-45FA-92D9-22297794D623}" type="sibTrans" cxnId="{E807A6FB-7622-4DFC-A271-F6D86FD8616F}">
      <dgm:prSet/>
      <dgm:spPr/>
      <dgm:t>
        <a:bodyPr/>
        <a:lstStyle/>
        <a:p>
          <a:endParaRPr lang="es-ES"/>
        </a:p>
      </dgm:t>
    </dgm:pt>
    <dgm:pt modelId="{CA86C4CB-7C5E-4EBB-8256-D4D9F89C75E6}" type="parTrans" cxnId="{6E339E82-7889-4678-9CFC-BDBE13AFAFBE}">
      <dgm:prSet/>
      <dgm:spPr/>
      <dgm:t>
        <a:bodyPr/>
        <a:lstStyle/>
        <a:p>
          <a:endParaRPr lang="es-ES"/>
        </a:p>
      </dgm:t>
    </dgm:pt>
    <dgm:pt modelId="{949CA942-57C6-4532-91A8-46F4E9B0E5C1}">
      <dgm:prSet phldrT="[Texto]"/>
      <dgm:spPr/>
      <dgm:t>
        <a:bodyPr/>
        <a:lstStyle/>
        <a:p>
          <a:r>
            <a:rPr lang="es-ES" smtClean="0"/>
            <a:t>Publicidad, promoción y patrocinio</a:t>
          </a:r>
          <a:endParaRPr lang="es-ES"/>
        </a:p>
      </dgm:t>
    </dgm:pt>
    <dgm:pt modelId="{B51A1E26-4170-4493-B9C5-3A40FE7AA161}" type="sibTrans" cxnId="{6E339E82-7889-4678-9CFC-BDBE13AFAFBE}">
      <dgm:prSet/>
      <dgm:spPr/>
      <dgm:t>
        <a:bodyPr/>
        <a:lstStyle/>
        <a:p>
          <a:endParaRPr lang="es-ES"/>
        </a:p>
      </dgm:t>
    </dgm:pt>
    <dgm:pt modelId="{44A5EFA6-C072-4FFB-87C6-B0A94C6C804C}" type="pres">
      <dgm:prSet presAssocID="{9EB47D4D-8B6F-426A-AD81-BB6D80C1F121}" presName="Name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25C19BB5-DE8A-4117-97BC-01184C01E4C0}" type="pres">
      <dgm:prSet presAssocID="{9EB47D4D-8B6F-426A-AD81-BB6D80C1F121}" presName="Name1"/>
      <dgm:spPr/>
      <dgm:t>
        <a:bodyPr/>
        <a:lstStyle/>
        <a:p/>
      </dgm:t>
    </dgm:pt>
    <dgm:pt modelId="{12281D40-584C-4E70-8A95-754F89422821}" type="pres">
      <dgm:prSet presAssocID="{9EB47D4D-8B6F-426A-AD81-BB6D80C1F121}" presName="cycle"/>
      <dgm:spPr/>
      <dgm:t>
        <a:bodyPr/>
        <a:lstStyle/>
        <a:p/>
      </dgm:t>
    </dgm:pt>
    <dgm:pt modelId="{94FB5545-2EF7-4AD3-8EB5-DB965D00885C}" type="pres">
      <dgm:prSet presAssocID="{9EB47D4D-8B6F-426A-AD81-BB6D80C1F121}" presName="srcNode" presStyleLbl="node1" presStyleCnt="5"/>
      <dgm:spPr/>
      <dgm:t>
        <a:bodyPr/>
        <a:lstStyle/>
        <a:p/>
      </dgm:t>
    </dgm:pt>
    <dgm:pt modelId="{00E4FA81-D020-4BB0-B0F3-BD4BFF5AE363}" type="pres">
      <dgm:prSet presAssocID="{9EB47D4D-8B6F-426A-AD81-BB6D80C1F121}" presName="conn" presStyleLbl="parChTrans1D2" presStyleCnt="1"/>
      <dgm:spPr/>
      <dgm:t>
        <a:bodyPr/>
        <a:lstStyle/>
        <a:p>
          <a:endParaRPr lang="es-ES"/>
        </a:p>
      </dgm:t>
    </dgm:pt>
    <dgm:pt modelId="{C7A87147-118B-4AF9-A77B-7DB3F7972E82}" type="pres">
      <dgm:prSet presAssocID="{9EB47D4D-8B6F-426A-AD81-BB6D80C1F121}" presName="extraNode" presStyleLbl="node1" presStyleIdx="1" presStyleCnt="5"/>
      <dgm:spPr/>
      <dgm:t>
        <a:bodyPr/>
        <a:lstStyle/>
        <a:p/>
      </dgm:t>
    </dgm:pt>
    <dgm:pt modelId="{DBB4F46F-826F-49FF-A63F-CD4BB7AFC956}" type="pres">
      <dgm:prSet presAssocID="{9EB47D4D-8B6F-426A-AD81-BB6D80C1F121}" presName="dstNode" presStyleLbl="node1" presStyleIdx="1" presStyleCnt="5"/>
      <dgm:spPr/>
      <dgm:t>
        <a:bodyPr/>
        <a:lstStyle/>
        <a:p/>
      </dgm:t>
    </dgm:pt>
    <dgm:pt modelId="{1C6A3CD2-40F5-40F4-8A63-527D0656D9C7}" type="pres">
      <dgm:prSet presAssocID="{80FC0BB7-C4A3-4205-BCF2-E18471C18A2F}" presName="text_1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E82F866-DE2E-44DD-9395-9F7340A869F7}" type="pres">
      <dgm:prSet presAssocID="{80FC0BB7-C4A3-4205-BCF2-E18471C18A2F}" presName="accent_1"/>
      <dgm:spPr/>
      <dgm:t>
        <a:bodyPr/>
        <a:lstStyle/>
        <a:p/>
      </dgm:t>
    </dgm:pt>
    <dgm:pt modelId="{93F002A6-69EC-436F-BD81-75B27E97B47E}" type="pres">
      <dgm:prSet presAssocID="{80FC0BB7-C4A3-4205-BCF2-E18471C18A2F}" presName="accentRepeatNode" presStyleLbl="solidFgAcc1" presStyleCnt="3"/>
      <dgm:spPr>
        <a:solidFill>
          <a:srgbClr val="9966FF"/>
        </a:solidFill>
        <a:ln>
          <a:solidFill>
            <a:srgbClr val="9966FF"/>
          </a:solidFill>
        </a:ln>
      </dgm:spPr>
      <dgm:t>
        <a:bodyPr/>
        <a:lstStyle/>
        <a:p>
          <a:endParaRPr lang="es-ES"/>
        </a:p>
      </dgm:t>
    </dgm:pt>
    <dgm:pt modelId="{E25E7E7A-68F1-4B35-A84A-F7ABBB12A7C0}" type="pres">
      <dgm:prSet presAssocID="{DE5F599C-386F-41B1-B61F-70CEEF6CC80C}" presName="text_2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BCD219F-BEA6-42BA-9DBB-E16F13641754}" type="pres">
      <dgm:prSet presAssocID="{DE5F599C-386F-41B1-B61F-70CEEF6CC80C}" presName="accent_2"/>
      <dgm:spPr/>
      <dgm:t>
        <a:bodyPr/>
        <a:lstStyle/>
        <a:p/>
      </dgm:t>
    </dgm:pt>
    <dgm:pt modelId="{37AAD131-8863-4F5F-9E90-92A3901FDAF5}" type="pres">
      <dgm:prSet presAssocID="{DE5F599C-386F-41B1-B61F-70CEEF6CC80C}" presName="accentRepeatNode" presStyleLbl="solidFgAcc1" presStyleIdx="1" presStyleCnt="3"/>
      <dgm:spPr>
        <a:solidFill>
          <a:srgbClr val="9966FF"/>
        </a:solidFill>
        <a:ln>
          <a:solidFill>
            <a:srgbClr val="9966FF"/>
          </a:solidFill>
        </a:ln>
      </dgm:spPr>
      <dgm:t>
        <a:bodyPr/>
        <a:lstStyle/>
        <a:p>
          <a:endParaRPr lang="es-ES"/>
        </a:p>
      </dgm:t>
    </dgm:pt>
    <dgm:pt modelId="{9072CEF2-99C4-4F1F-8247-16365255308A}" type="pres">
      <dgm:prSet presAssocID="{949CA942-57C6-4532-91A8-46F4E9B0E5C1}" presName="text_3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26305C7-612C-4FBF-9510-D8DEADBBA89A}" type="pres">
      <dgm:prSet presAssocID="{949CA942-57C6-4532-91A8-46F4E9B0E5C1}" presName="accent_3"/>
      <dgm:spPr/>
      <dgm:t>
        <a:bodyPr/>
        <a:lstStyle/>
        <a:p/>
      </dgm:t>
    </dgm:pt>
    <dgm:pt modelId="{5B07AC1C-922C-4DAB-86DE-351B3B1F66AA}" type="pres">
      <dgm:prSet presAssocID="{949CA942-57C6-4532-91A8-46F4E9B0E5C1}" presName="accentRepeatNode" presStyleLbl="solidFgAcc1" presStyleIdx="2" presStyleCnt="3"/>
      <dgm:spPr>
        <a:solidFill>
          <a:srgbClr val="9966FF"/>
        </a:solidFill>
        <a:ln>
          <a:solidFill>
            <a:srgbClr val="9966FF"/>
          </a:solidFill>
        </a:ln>
      </dgm:spPr>
      <dgm:t>
        <a:bodyPr/>
        <a:lstStyle/>
        <a:p>
          <a:endParaRPr lang="es-ES"/>
        </a:p>
      </dgm:t>
    </dgm:pt>
  </dgm:ptLst>
  <dgm:cxnLst>
    <dgm:cxn modelId="{7970BA21-98B5-4A9D-8E29-C3F017741CBA}" srcId="{9EB47D4D-8B6F-426A-AD81-BB6D80C1F121}" destId="{80FC0BB7-C4A3-4205-BCF2-E18471C18A2F}" srcOrd="0" destOrd="0" parTransId="{B72C4D2A-F8AC-4989-B760-91789BE6146D}" sibTransId="{E760C3DE-E091-40D3-8765-58F7B9E54C1C}"/>
    <dgm:cxn modelId="{E807A6FB-7622-4DFC-A271-F6D86FD8616F}" srcId="{9EB47D4D-8B6F-426A-AD81-BB6D80C1F121}" destId="{DE5F599C-386F-41B1-B61F-70CEEF6CC80C}" srcOrd="1" destOrd="0" parTransId="{8896B642-6019-4D6B-B251-4FCF77212DC8}" sibTransId="{3515F768-EFD7-45FA-92D9-22297794D623}"/>
    <dgm:cxn modelId="{6E339E82-7889-4678-9CFC-BDBE13AFAFBE}" srcId="{9EB47D4D-8B6F-426A-AD81-BB6D80C1F121}" destId="{949CA942-57C6-4532-91A8-46F4E9B0E5C1}" srcOrd="2" destOrd="0" parTransId="{CA86C4CB-7C5E-4EBB-8256-D4D9F89C75E6}" sibTransId="{B51A1E26-4170-4493-B9C5-3A40FE7AA161}"/>
    <dgm:cxn modelId="{49B03D85-1104-4AF7-93B8-5C5AB7513FCA}" type="presOf" srcId="{9EB47D4D-8B6F-426A-AD81-BB6D80C1F121}" destId="{44A5EFA6-C072-4FFB-87C6-B0A94C6C804C}" srcOrd="0" destOrd="0" presId="urn:microsoft.com/office/officeart/2008/layout/VerticalCurvedList"/>
    <dgm:cxn modelId="{ECB0998C-156F-4A58-BE1D-B053EB1B0499}" type="presParOf" srcId="{44A5EFA6-C072-4FFB-87C6-B0A94C6C804C}" destId="{25C19BB5-DE8A-4117-97BC-01184C01E4C0}" srcOrd="0" destOrd="0" presId="urn:microsoft.com/office/officeart/2008/layout/VerticalCurvedList"/>
    <dgm:cxn modelId="{E921EC07-8F1A-4517-A9F7-587329C21405}" type="presParOf" srcId="{25C19BB5-DE8A-4117-97BC-01184C01E4C0}" destId="{12281D40-584C-4E70-8A95-754F89422821}" srcOrd="0" destOrd="0" presId="urn:microsoft.com/office/officeart/2008/layout/VerticalCurvedList"/>
    <dgm:cxn modelId="{31CF2CF4-32CB-401F-815D-09DECF154AC6}" type="presParOf" srcId="{12281D40-584C-4E70-8A95-754F89422821}" destId="{94FB5545-2EF7-4AD3-8EB5-DB965D00885C}" srcOrd="0" destOrd="0" presId="urn:microsoft.com/office/officeart/2008/layout/VerticalCurvedList"/>
    <dgm:cxn modelId="{56B35AB5-7CEE-489A-B025-591E8384C850}" type="presParOf" srcId="{12281D40-584C-4E70-8A95-754F89422821}" destId="{00E4FA81-D020-4BB0-B0F3-BD4BFF5AE363}" srcOrd="1" destOrd="0" presId="urn:microsoft.com/office/officeart/2008/layout/VerticalCurvedList"/>
    <dgm:cxn modelId="{4DC18E77-C63A-45DC-9054-A28419C6C97E}" type="presOf" srcId="{E760C3DE-E091-40D3-8765-58F7B9E54C1C}" destId="{00E4FA81-D020-4BB0-B0F3-BD4BFF5AE363}" srcOrd="0" destOrd="0" presId="urn:microsoft.com/office/officeart/2008/layout/VerticalCurvedList"/>
    <dgm:cxn modelId="{F2BFD87F-72F3-4AF2-979E-267E775536F6}" type="presParOf" srcId="{12281D40-584C-4E70-8A95-754F89422821}" destId="{C7A87147-118B-4AF9-A77B-7DB3F7972E82}" srcOrd="2" destOrd="0" presId="urn:microsoft.com/office/officeart/2008/layout/VerticalCurvedList"/>
    <dgm:cxn modelId="{02A5F4A7-CF6E-4262-87B0-B6FB9325EA22}" type="presParOf" srcId="{12281D40-584C-4E70-8A95-754F89422821}" destId="{DBB4F46F-826F-49FF-A63F-CD4BB7AFC956}" srcOrd="3" destOrd="0" presId="urn:microsoft.com/office/officeart/2008/layout/VerticalCurvedList"/>
    <dgm:cxn modelId="{CFDBB885-13D8-4F35-B178-94379DA4B227}" type="presParOf" srcId="{25C19BB5-DE8A-4117-97BC-01184C01E4C0}" destId="{1C6A3CD2-40F5-40F4-8A63-527D0656D9C7}" srcOrd="1" destOrd="0" presId="urn:microsoft.com/office/officeart/2008/layout/VerticalCurvedList"/>
    <dgm:cxn modelId="{E7A425A3-E7CF-453D-85DD-34F3C2152641}" type="presOf" srcId="{80FC0BB7-C4A3-4205-BCF2-E18471C18A2F}" destId="{1C6A3CD2-40F5-40F4-8A63-527D0656D9C7}" srcOrd="0" destOrd="0" presId="urn:microsoft.com/office/officeart/2008/layout/VerticalCurvedList"/>
    <dgm:cxn modelId="{B8560751-2F1D-413D-916D-AD59837CBA8F}" type="presParOf" srcId="{25C19BB5-DE8A-4117-97BC-01184C01E4C0}" destId="{FE82F866-DE2E-44DD-9395-9F7340A869F7}" srcOrd="2" destOrd="0" presId="urn:microsoft.com/office/officeart/2008/layout/VerticalCurvedList"/>
    <dgm:cxn modelId="{958178B5-1819-493C-9619-B9F5BFEEDBCF}" type="presParOf" srcId="{FE82F866-DE2E-44DD-9395-9F7340A869F7}" destId="{93F002A6-69EC-436F-BD81-75B27E97B47E}" srcOrd="0" destOrd="0" presId="urn:microsoft.com/office/officeart/2008/layout/VerticalCurvedList"/>
    <dgm:cxn modelId="{D722B7B3-21E9-4F30-8C75-73372C0BF166}" type="presParOf" srcId="{25C19BB5-DE8A-4117-97BC-01184C01E4C0}" destId="{E25E7E7A-68F1-4B35-A84A-F7ABBB12A7C0}" srcOrd="3" destOrd="0" presId="urn:microsoft.com/office/officeart/2008/layout/VerticalCurvedList"/>
    <dgm:cxn modelId="{8E0FFF1E-FE13-4584-951E-64CBBB0CA9F7}" type="presOf" srcId="{DE5F599C-386F-41B1-B61F-70CEEF6CC80C}" destId="{E25E7E7A-68F1-4B35-A84A-F7ABBB12A7C0}" srcOrd="0" destOrd="0" presId="urn:microsoft.com/office/officeart/2008/layout/VerticalCurvedList"/>
    <dgm:cxn modelId="{951F94C9-2B12-49BD-BD62-F03C0DEA9EC3}" type="presParOf" srcId="{25C19BB5-DE8A-4117-97BC-01184C01E4C0}" destId="{BBCD219F-BEA6-42BA-9DBB-E16F13641754}" srcOrd="4" destOrd="0" presId="urn:microsoft.com/office/officeart/2008/layout/VerticalCurvedList"/>
    <dgm:cxn modelId="{25E886B7-1DB1-4128-93B5-232E24CAF901}" type="presParOf" srcId="{BBCD219F-BEA6-42BA-9DBB-E16F13641754}" destId="{37AAD131-8863-4F5F-9E90-92A3901FDAF5}" srcOrd="0" destOrd="0" presId="urn:microsoft.com/office/officeart/2008/layout/VerticalCurvedList"/>
    <dgm:cxn modelId="{13B1A706-EEDF-4133-8123-2370D8667721}" type="presParOf" srcId="{25C19BB5-DE8A-4117-97BC-01184C01E4C0}" destId="{9072CEF2-99C4-4F1F-8247-16365255308A}" srcOrd="5" destOrd="0" presId="urn:microsoft.com/office/officeart/2008/layout/VerticalCurvedList"/>
    <dgm:cxn modelId="{3967B81A-9E8D-47A1-94D3-357B4AABC927}" type="presOf" srcId="{949CA942-57C6-4532-91A8-46F4E9B0E5C1}" destId="{9072CEF2-99C4-4F1F-8247-16365255308A}" srcOrd="0" destOrd="0" presId="urn:microsoft.com/office/officeart/2008/layout/VerticalCurvedList"/>
    <dgm:cxn modelId="{2A9ACDCB-47C1-4C1C-9A01-594838231C6A}" type="presParOf" srcId="{25C19BB5-DE8A-4117-97BC-01184C01E4C0}" destId="{426305C7-612C-4FBF-9510-D8DEADBBA89A}" srcOrd="6" destOrd="0" presId="urn:microsoft.com/office/officeart/2008/layout/VerticalCurvedList"/>
    <dgm:cxn modelId="{B0B91374-733C-467E-BF25-DC0652D9B1A0}" type="presParOf" srcId="{426305C7-612C-4FBF-9510-D8DEADBBA89A}" destId="{5B07AC1C-922C-4DAB-86DE-351B3B1F66A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rawing1.xml><?xml version="1.0" encoding="utf-8"?>
<dsp:drawing xmlns:a="http://schemas.openxmlformats.org/drawingml/2006/main" xmlns:r="http://schemas.openxmlformats.org/officeDocument/2006/relationships" xmlns:dsp="http://schemas.microsoft.com/office/drawing/2008/diagram">
  <dsp:spTree>
    <dsp:nvGrpSpPr>
      <dsp:cNvPr id="9" name=""/>
      <dsp:cNvGrpSpPr/>
    </dsp:nvGrpSpPr>
    <dsp:grpSpPr/>
    <dsp:sp modelId="{BCE3B93C-AA7E-47B2-B002-2BF1E25015B2}">
      <dsp:nvSpPr>
        <dsp:cNvPr id="10" name=""/>
        <dsp:cNvSpPr/>
      </dsp:nvSpPr>
      <dsp:spPr>
        <a:xfrm>
          <a:off x="0" y="581178"/>
          <a:ext cx="931877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1AF05FD5-0CAB-4421-A9D8-DCAFA1382146}">
      <dsp:nvSpPr>
        <dsp:cNvPr id="11" name=""/>
        <dsp:cNvSpPr/>
      </dsp:nvSpPr>
      <dsp:spPr>
        <a:xfrm>
          <a:off x="465938" y="35058"/>
          <a:ext cx="8260185" cy="1092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559" tIns="0" rIns="24655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kern="1200" smtClean="0">
              <a:solidFill>
                <a:schemeClr val="bg1"/>
              </a:solidFill>
              <a:effectLst/>
            </a:rPr>
            <a:t>6 de cada 10 personas adultas tienen exceso de peso</a:t>
          </a:r>
          <a:endParaRPr lang="es-ES" sz="2200" b="1" kern="1200">
            <a:solidFill>
              <a:schemeClr val="bg1"/>
            </a:solidFill>
            <a:effectLst/>
          </a:endParaRPr>
        </a:p>
      </dsp:txBody>
      <dsp:txXfrm>
        <a:off x="519257" y="88377"/>
        <a:ext cx="8153547" cy="985602"/>
      </dsp:txXfrm>
    </dsp:sp>
    <dsp:sp modelId="{32B7FB8D-B4F7-4B28-AB22-6BB84705C65F}">
      <dsp:nvSpPr>
        <dsp:cNvPr id="12" name=""/>
        <dsp:cNvSpPr/>
      </dsp:nvSpPr>
      <dsp:spPr>
        <a:xfrm>
          <a:off x="0" y="2259498"/>
          <a:ext cx="931877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022B9367-14B6-412A-A192-401DDC49CD86}">
      <dsp:nvSpPr>
        <dsp:cNvPr id="13" name=""/>
        <dsp:cNvSpPr/>
      </dsp:nvSpPr>
      <dsp:spPr>
        <a:xfrm>
          <a:off x="465938" y="1713378"/>
          <a:ext cx="8260185" cy="1092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559" tIns="0" rIns="24655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kern="1200" smtClean="0">
              <a:solidFill>
                <a:schemeClr val="bg1"/>
              </a:solidFill>
              <a:effectLst/>
            </a:rPr>
            <a:t>5 de cada 10 niños presentan exceso de peso al finalizar la escuela primaria</a:t>
          </a:r>
          <a:endParaRPr lang="es-ES" sz="2200" b="1" kern="1200">
            <a:solidFill>
              <a:schemeClr val="bg1"/>
            </a:solidFill>
            <a:effectLst/>
          </a:endParaRPr>
        </a:p>
      </dsp:txBody>
      <dsp:txXfrm>
        <a:off x="519257" y="1766697"/>
        <a:ext cx="8153547" cy="985602"/>
      </dsp:txXfrm>
    </dsp:sp>
    <dsp:sp modelId="{1CA508BC-6CCD-48A5-9448-2BBB04F6B38D}">
      <dsp:nvSpPr>
        <dsp:cNvPr id="14" name=""/>
        <dsp:cNvSpPr/>
      </dsp:nvSpPr>
      <dsp:spPr>
        <a:xfrm>
          <a:off x="0" y="3937818"/>
          <a:ext cx="931877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5F5EF0F5-18B2-494C-B276-C5C1CD449A57}">
      <dsp:nvSpPr>
        <dsp:cNvPr id="15" name=""/>
        <dsp:cNvSpPr/>
      </dsp:nvSpPr>
      <dsp:spPr>
        <a:xfrm>
          <a:off x="465938" y="3391698"/>
          <a:ext cx="8186735" cy="1092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559" tIns="0" rIns="24655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kern="1200" smtClean="0">
              <a:solidFill>
                <a:schemeClr val="bg1"/>
              </a:solidFill>
              <a:effectLst/>
            </a:rPr>
            <a:t>En menores de 5 años, casi 2 de cada 10 presentan exceso de peso</a:t>
          </a:r>
          <a:endParaRPr lang="es-ES" sz="2200" b="1" kern="1200">
            <a:solidFill>
              <a:schemeClr val="bg1"/>
            </a:solidFill>
            <a:effectLst/>
          </a:endParaRPr>
        </a:p>
      </dsp:txBody>
      <dsp:txXfrm>
        <a:off x="519257" y="3445017"/>
        <a:ext cx="8080097" cy="985602"/>
      </dsp:txXfrm>
    </dsp:sp>
  </dsp:spTree>
</dsp:drawing>
</file>

<file path=ppt/diagrams/drawing2.xml><?xml version="1.0" encoding="utf-8"?>
<dsp:drawing xmlns:a="http://schemas.openxmlformats.org/drawingml/2006/main" xmlns:r="http://schemas.openxmlformats.org/officeDocument/2006/relationships" xmlns:dsp="http://schemas.microsoft.com/office/drawing/2008/diagram">
  <dsp:spTree>
    <dsp:nvGrpSpPr>
      <dsp:cNvPr id="13" name=""/>
      <dsp:cNvGrpSpPr/>
    </dsp:nvGrpSpPr>
    <dsp:grpSpPr/>
    <dsp:sp modelId="{4719A01E-FEE5-42D8-80E6-198C4CA1879A}">
      <dsp:nvSpPr>
        <dsp:cNvPr id="14" name=""/>
        <dsp:cNvSpPr/>
      </dsp:nvSpPr>
      <dsp:spPr>
        <a:xfrm>
          <a:off x="695019" y="36664"/>
          <a:ext cx="1396218" cy="1399985"/>
        </a:xfrm>
        <a:prstGeom prst="upArrow">
          <a:avLst/>
        </a:prstGeom>
        <a:solidFill>
          <a:srgbClr val="9966FF"/>
        </a:solidFill>
        <a:ln w="12700" cap="flat" cmpd="sng" algn="ctr">
          <a:solidFill>
            <a:srgbClr val="9966FF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/>
        <a:lstStyle/>
        <a:p/>
      </dsp:txBody>
    </dsp:sp>
    <dsp:sp modelId="{39DF2AB9-6F07-4F33-9023-E653C04264E3}">
      <dsp:nvSpPr>
        <dsp:cNvPr id="15" name=""/>
        <dsp:cNvSpPr/>
      </dsp:nvSpPr>
      <dsp:spPr>
        <a:xfrm>
          <a:off x="1999755" y="0"/>
          <a:ext cx="3583611" cy="1778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0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smtClean="0">
              <a:solidFill>
                <a:schemeClr val="bg1"/>
              </a:solidFill>
            </a:rPr>
            <a:t>Bebidas azucaradas y productos ultraprocesados</a:t>
          </a:r>
          <a:endParaRPr lang="es-ES" sz="2800" b="1" kern="1200">
            <a:solidFill>
              <a:schemeClr val="bg1"/>
            </a:solidFill>
          </a:endParaRPr>
        </a:p>
      </dsp:txBody>
      <dsp:txXfrm>
        <a:off x="1999755" y="0"/>
        <a:ext cx="3583611" cy="1778120"/>
      </dsp:txXfrm>
    </dsp:sp>
    <dsp:sp modelId="{BAC1620D-A47D-4341-B8BA-AB0202C8CBBB}">
      <dsp:nvSpPr>
        <dsp:cNvPr id="16" name=""/>
        <dsp:cNvSpPr/>
      </dsp:nvSpPr>
      <dsp:spPr>
        <a:xfrm>
          <a:off x="1314697" y="2104944"/>
          <a:ext cx="1396218" cy="1399985"/>
        </a:xfrm>
        <a:prstGeom prst="downArrow">
          <a:avLst/>
        </a:prstGeom>
        <a:solidFill>
          <a:srgbClr val="9966FF"/>
        </a:solidFill>
        <a:ln w="12700" cap="flat" cmpd="sng" algn="ctr">
          <a:solidFill>
            <a:srgbClr val="9966FF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/>
        <a:lstStyle/>
        <a:p/>
      </dsp:txBody>
    </dsp:sp>
    <dsp:sp modelId="{38E03208-5AF0-4A72-B27E-8D491DCBB31C}">
      <dsp:nvSpPr>
        <dsp:cNvPr id="17" name=""/>
        <dsp:cNvSpPr/>
      </dsp:nvSpPr>
      <dsp:spPr>
        <a:xfrm>
          <a:off x="2633286" y="1926296"/>
          <a:ext cx="3583611" cy="1778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b="1" kern="1200" smtClean="0">
              <a:solidFill>
                <a:schemeClr val="bg1"/>
              </a:solidFill>
            </a:rPr>
            <a:t>Verduras </a:t>
          </a: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b="1" kern="1200" smtClean="0">
              <a:solidFill>
                <a:schemeClr val="bg1"/>
              </a:solidFill>
            </a:rPr>
            <a:t>y frutas</a:t>
          </a:r>
          <a:endParaRPr lang="es-ES" sz="3000" b="1" kern="1200">
            <a:solidFill>
              <a:schemeClr val="bg1"/>
            </a:solidFill>
          </a:endParaRPr>
        </a:p>
      </dsp:txBody>
      <dsp:txXfrm>
        <a:off x="2633286" y="1926296"/>
        <a:ext cx="3583611" cy="1778120"/>
      </dsp:txXfrm>
    </dsp:sp>
  </dsp:spTree>
</dsp:drawing>
</file>

<file path=ppt/diagrams/drawing3.xml><?xml version="1.0" encoding="utf-8"?>
<dsp:drawing xmlns:a="http://schemas.openxmlformats.org/drawingml/2006/main" xmlns:r="http://schemas.openxmlformats.org/officeDocument/2006/relationships" xmlns:dsp="http://schemas.microsoft.com/office/drawing/2008/diagram">
  <dsp:spTree>
    <dsp:nvGrpSpPr>
      <dsp:cNvPr id="10" name=""/>
      <dsp:cNvGrpSpPr/>
    </dsp:nvGrpSpPr>
    <dsp:grpSpPr/>
    <dsp:sp modelId="{00E4FA81-D020-4BB0-B0F3-BD4BFF5AE363}">
      <dsp:nvSpPr>
        <dsp:cNvPr id="11" name=""/>
        <dsp:cNvSpPr/>
      </dsp:nvSpPr>
      <dsp:spPr>
        <a:xfrm>
          <a:off x="-5295008" y="-810980"/>
          <a:ext cx="6305567" cy="6305567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1C6A3CD2-40F5-40F4-8A63-527D0656D9C7}">
      <dsp:nvSpPr>
        <dsp:cNvPr id="12" name=""/>
        <dsp:cNvSpPr/>
      </dsp:nvSpPr>
      <dsp:spPr>
        <a:xfrm>
          <a:off x="650084" y="468360"/>
          <a:ext cx="6743645" cy="93672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4352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smtClean="0"/>
            <a:t>Etiquetado frontal de advertencia</a:t>
          </a:r>
          <a:endParaRPr lang="es-ES" sz="3200" kern="1200"/>
        </a:p>
      </dsp:txBody>
      <dsp:txXfrm>
        <a:off x="650084" y="468360"/>
        <a:ext cx="6743645" cy="936721"/>
      </dsp:txXfrm>
    </dsp:sp>
    <dsp:sp modelId="{93F002A6-69EC-436F-BD81-75B27E97B47E}">
      <dsp:nvSpPr>
        <dsp:cNvPr id="13" name=""/>
        <dsp:cNvSpPr/>
      </dsp:nvSpPr>
      <dsp:spPr>
        <a:xfrm>
          <a:off x="64633" y="351270"/>
          <a:ext cx="1170901" cy="1170901"/>
        </a:xfrm>
        <a:prstGeom prst="ellipse">
          <a:avLst/>
        </a:prstGeom>
        <a:solidFill>
          <a:srgbClr val="9966FF"/>
        </a:solidFill>
        <a:ln w="6350" cap="flat" cmpd="sng" algn="ctr">
          <a:solidFill>
            <a:srgbClr val="9966FF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E25E7E7A-68F1-4B35-A84A-F7ABBB12A7C0}">
      <dsp:nvSpPr>
        <dsp:cNvPr id="14" name=""/>
        <dsp:cNvSpPr/>
      </dsp:nvSpPr>
      <dsp:spPr>
        <a:xfrm>
          <a:off x="990582" y="1873442"/>
          <a:ext cx="6403147" cy="936721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4352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smtClean="0"/>
            <a:t>Entornos educativos</a:t>
          </a:r>
          <a:endParaRPr lang="es-ES" sz="3200" kern="1200"/>
        </a:p>
      </dsp:txBody>
      <dsp:txXfrm>
        <a:off x="990582" y="1873442"/>
        <a:ext cx="6403147" cy="936721"/>
      </dsp:txXfrm>
    </dsp:sp>
    <dsp:sp modelId="{37AAD131-8863-4F5F-9E90-92A3901FDAF5}">
      <dsp:nvSpPr>
        <dsp:cNvPr id="15" name=""/>
        <dsp:cNvSpPr/>
      </dsp:nvSpPr>
      <dsp:spPr>
        <a:xfrm>
          <a:off x="405132" y="1756352"/>
          <a:ext cx="1170901" cy="1170901"/>
        </a:xfrm>
        <a:prstGeom prst="ellipse">
          <a:avLst/>
        </a:prstGeom>
        <a:solidFill>
          <a:srgbClr val="9966FF"/>
        </a:solidFill>
        <a:ln w="6350" cap="flat" cmpd="sng" algn="ctr">
          <a:solidFill>
            <a:srgbClr val="9966FF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9072CEF2-99C4-4F1F-8247-16365255308A}">
      <dsp:nvSpPr>
        <dsp:cNvPr id="16" name=""/>
        <dsp:cNvSpPr/>
      </dsp:nvSpPr>
      <dsp:spPr>
        <a:xfrm>
          <a:off x="650084" y="3278524"/>
          <a:ext cx="6743645" cy="936721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4352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smtClean="0"/>
            <a:t>Publicidad, promoción y patrocinio</a:t>
          </a:r>
          <a:endParaRPr lang="es-ES" sz="3200" kern="1200"/>
        </a:p>
      </dsp:txBody>
      <dsp:txXfrm>
        <a:off x="650084" y="3278524"/>
        <a:ext cx="6743645" cy="936721"/>
      </dsp:txXfrm>
    </dsp:sp>
    <dsp:sp modelId="{5B07AC1C-922C-4DAB-86DE-351B3B1F66AA}">
      <dsp:nvSpPr>
        <dsp:cNvPr id="17" name=""/>
        <dsp:cNvSpPr/>
      </dsp:nvSpPr>
      <dsp:spPr>
        <a:xfrm>
          <a:off x="64633" y="3161434"/>
          <a:ext cx="1170901" cy="1170901"/>
        </a:xfrm>
        <a:prstGeom prst="ellipse">
          <a:avLst/>
        </a:prstGeom>
        <a:solidFill>
          <a:srgbClr val="9966FF"/>
        </a:solidFill>
        <a:ln w="6350" cap="flat" cmpd="sng" algn="ctr">
          <a:solidFill>
            <a:srgbClr val="9966FF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</dsp:spTree>
</dsp:drawing>
</file>

<file path=ppt/diagrams/layout1.xml><?xml version="1.0" encoding="utf-8"?>
<dgm:layoutDef xmlns:a="http://schemas.openxmlformats.org/drawingml/2006/main" xmlns:r="http://schemas.openxmlformats.org/officeDocument/2006/relationships" xmlns:dgm="http://schemas.openxmlformats.org/drawingml/2006/diagram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r:blip="">
          <dgm:adjLst/>
        </dgm:shape>
        <dgm:presOf/>
        <dgm:constrLst/>
        <dgm:ruleLst/>
        <dgm:layoutNode name="parentLeftMargin">
          <dgm:alg type="sp"/>
          <dgm:shape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/>
        </dgm:ruleLst>
      </dgm:layoutNode>
      <dgm:forEach name="Name10" axis="followSib" ptType="sibTrans" cnt="1">
        <dgm:layoutNode name="spaceBetweenRectangles">
          <dgm:alg type="sp"/>
          <dgm:shape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a="http://schemas.openxmlformats.org/drawingml/2006/main" xmlns:r="http://schemas.openxmlformats.org/officeDocument/2006/relationships" xmlns:dgm="http://schemas.openxmlformats.org/drawingml/2006/diagram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type="rect" r:blip="">
          <dgm:adjLst/>
        </dgm:shape>
        <dgm:presOf axis="desOrSelf" ptType="node"/>
        <dgm:constrLst>
          <dgm:constr type="tMarg"/>
        </dgm:constrLst>
        <dgm:ruleLst>
          <dgm:rule type="primFontSz" val="5"/>
        </dgm:ruleLst>
      </dgm:layoutNode>
    </dgm:forEach>
    <dgm:forEach name="Name16" axis="ch" ptType="node" st="2" cnt="1">
      <dgm:layoutNode name="downArrow" styleLbl="node1">
        <dgm:alg type="sp"/>
        <dgm:shape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type="rect" r:blip="">
          <dgm:adjLst/>
        </dgm:shape>
        <dgm:presOf axis="desOrSelf" ptType="node"/>
        <dgm:constrLst>
          <dgm:constr type="tMarg"/>
        </dgm:constrLst>
        <dgm:ruleLst>
          <dgm:rule type="primFontSz" val="5"/>
        </dgm:ruleLst>
      </dgm:layoutNode>
    </dgm:forEach>
  </dgm:layoutNode>
</dgm:layoutDef>
</file>

<file path=ppt/diagrams/layout3.xml><?xml version="1.0" encoding="utf-8"?>
<dgm:layoutDef xmlns:a="http://schemas.openxmlformats.org/drawingml/2006/main" xmlns:r="http://schemas.openxmlformats.org/officeDocument/2006/relationships" xmlns:dgm="http://schemas.openxmlformats.org/drawingml/2006/diagram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r:blip="">
      <dgm:adjLst/>
    </dgm:shape>
    <dgm:constrLst>
      <dgm:constr type="w" for="ch" refType="h" refFor="ch" op="gte" fact="0.8"/>
    </dgm:constrLst>
    <dgm:layoutNode name="Name1">
      <dgm:alg type="composite"/>
      <dgm:shape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type="rect" r:blip="" hideGeom="1">
            <dgm:adjLst/>
          </dgm:shape>
          <dgm:presOf/>
        </dgm:layoutNode>
        <dgm:layoutNode name="dstNode">
          <dgm:alg type="sp"/>
          <dgm:shape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/>
          </dgm:ruleLst>
        </dgm:layoutNode>
        <dgm:layoutNode name="accent_1">
          <dgm:alg type="sp"/>
          <dgm:shape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/>
          </dgm:ruleLst>
        </dgm:layoutNode>
        <dgm:layoutNode name="accent_2">
          <dgm:alg type="sp"/>
          <dgm:shape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/>
          </dgm:ruleLst>
        </dgm:layoutNode>
        <dgm:layoutNode name="accent_3">
          <dgm:alg type="sp"/>
          <dgm:shape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/>
          </dgm:ruleLst>
        </dgm:layoutNode>
        <dgm:layoutNode name="accent_4">
          <dgm:alg type="sp"/>
          <dgm:shape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/>
          </dgm:ruleLst>
        </dgm:layoutNode>
        <dgm:layoutNode name="accent_5">
          <dgm:alg type="sp"/>
          <dgm:shape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/>
          </dgm:ruleLst>
        </dgm:layoutNode>
        <dgm:layoutNode name="accent_6">
          <dgm:alg type="sp"/>
          <dgm:shape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/>
          </dgm:ruleLst>
        </dgm:layoutNode>
        <dgm:layoutNode name="accent_7">
          <dgm:alg type="sp"/>
          <dgm:shape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a="http://schemas.openxmlformats.org/drawingml/2006/main" xmlns:dgm="http://schemas.openxmlformats.org/drawingml/2006/diagram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62F2-80E0-49FE-B149-B5A458425890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A484-F25E-4B94-8B4B-AFFE7ABEF1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809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62F2-80E0-49FE-B149-B5A458425890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A484-F25E-4B94-8B4B-AFFE7ABEF1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6363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62F2-80E0-49FE-B149-B5A458425890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A484-F25E-4B94-8B4B-AFFE7ABEF1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1114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62F2-80E0-49FE-B149-B5A458425890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A484-F25E-4B94-8B4B-AFFE7ABEF1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5041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B6307C">
            <a:alpha val="9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262F2-80E0-49FE-B149-B5A458425890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1A484-F25E-4B94-8B4B-AFFE7ABEF1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721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8" r:id="rId3"/>
    <p:sldLayoutId id="2147483799" r:id="rId4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6.jpeg" /><Relationship Id="rId3" Type="http://schemas.openxmlformats.org/officeDocument/2006/relationships/image" Target="../media/image17.jpeg" /><Relationship Id="rId4" Type="http://schemas.openxmlformats.org/officeDocument/2006/relationships/image" Target="../media/image1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8.jpeg" /><Relationship Id="rId3" Type="http://schemas.openxmlformats.org/officeDocument/2006/relationships/image" Target="../media/image19.jpeg" /><Relationship Id="rId4" Type="http://schemas.openxmlformats.org/officeDocument/2006/relationships/image" Target="../media/image1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0.jpeg" /><Relationship Id="rId3" Type="http://schemas.openxmlformats.org/officeDocument/2006/relationships/image" Target="../media/image21.jpeg" /><Relationship Id="rId4" Type="http://schemas.openxmlformats.org/officeDocument/2006/relationships/image" Target="../media/image22.jpeg" /><Relationship Id="rId5" Type="http://schemas.openxmlformats.org/officeDocument/2006/relationships/image" Target="../media/image23.jpeg" /><Relationship Id="rId6" Type="http://schemas.openxmlformats.org/officeDocument/2006/relationships/image" Target="../media/image1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4.jpeg" /><Relationship Id="rId3" Type="http://schemas.openxmlformats.org/officeDocument/2006/relationships/image" Target="../media/image1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4.jpeg" /><Relationship Id="rId3" Type="http://schemas.openxmlformats.org/officeDocument/2006/relationships/image" Target="../media/image1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5.jpeg" /><Relationship Id="rId3" Type="http://schemas.openxmlformats.org/officeDocument/2006/relationships/image" Target="../media/image1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6.jpeg" /><Relationship Id="rId3" Type="http://schemas.openxmlformats.org/officeDocument/2006/relationships/image" Target="../media/image27.jpeg" /><Relationship Id="rId4" Type="http://schemas.openxmlformats.org/officeDocument/2006/relationships/image" Target="../media/image28.jpeg" /><Relationship Id="rId5" Type="http://schemas.openxmlformats.org/officeDocument/2006/relationships/image" Target="../media/image29.jpeg" /><Relationship Id="rId6" Type="http://schemas.openxmlformats.org/officeDocument/2006/relationships/image" Target="../media/image1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30.jpeg" /><Relationship Id="rId3" Type="http://schemas.openxmlformats.org/officeDocument/2006/relationships/image" Target="../media/image31.jpeg" /><Relationship Id="rId4" Type="http://schemas.openxmlformats.org/officeDocument/2006/relationships/image" Target="../media/image32.jpeg" /><Relationship Id="rId5" Type="http://schemas.openxmlformats.org/officeDocument/2006/relationships/image" Target="../media/image33.jpeg" /><Relationship Id="rId6" Type="http://schemas.openxmlformats.org/officeDocument/2006/relationships/image" Target="../media/image34.jpeg" /><Relationship Id="rId7" Type="http://schemas.openxmlformats.org/officeDocument/2006/relationships/image" Target="../media/image35.jpeg" /><Relationship Id="rId8" Type="http://schemas.openxmlformats.org/officeDocument/2006/relationships/image" Target="../media/image36.jpeg" /><Relationship Id="rId9" Type="http://schemas.openxmlformats.org/officeDocument/2006/relationships/image" Target="../media/image1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microsoft.com/office/2007/relationships/diagramDrawing" Target="../diagrams/drawing1.xml" /><Relationship Id="rId3" Type="http://schemas.openxmlformats.org/officeDocument/2006/relationships/diagramData" Target="../diagrams/data1.xml" /><Relationship Id="rId4" Type="http://schemas.openxmlformats.org/officeDocument/2006/relationships/diagramLayout" Target="../diagrams/layout1.xml" /><Relationship Id="rId5" Type="http://schemas.openxmlformats.org/officeDocument/2006/relationships/diagramQuickStyle" Target="../diagrams/quickStyle1.xml" /><Relationship Id="rId6" Type="http://schemas.openxmlformats.org/officeDocument/2006/relationships/diagramColors" Target="../diagrams/colors1.xml" /><Relationship Id="rId7" Type="http://schemas.openxmlformats.org/officeDocument/2006/relationships/image" Target="../media/image1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10" Type="http://schemas.openxmlformats.org/officeDocument/2006/relationships/image" Target="../media/image1.png" /><Relationship Id="rId2" Type="http://schemas.microsoft.com/office/2007/relationships/diagramDrawing" Target="../diagrams/drawing2.xml" /><Relationship Id="rId3" Type="http://schemas.openxmlformats.org/officeDocument/2006/relationships/diagramData" Target="../diagrams/data2.xml" /><Relationship Id="rId4" Type="http://schemas.openxmlformats.org/officeDocument/2006/relationships/diagramLayout" Target="../diagrams/layout2.xml" /><Relationship Id="rId5" Type="http://schemas.openxmlformats.org/officeDocument/2006/relationships/diagramQuickStyle" Target="../diagrams/quickStyle2.xml" /><Relationship Id="rId6" Type="http://schemas.openxmlformats.org/officeDocument/2006/relationships/diagramColors" Target="../diagrams/colors2.xml" /><Relationship Id="rId7" Type="http://schemas.openxmlformats.org/officeDocument/2006/relationships/image" Target="../media/image2.png" /><Relationship Id="rId8" Type="http://schemas.openxmlformats.org/officeDocument/2006/relationships/image" Target="../media/image3.png" /><Relationship Id="rId9" Type="http://schemas.openxmlformats.org/officeDocument/2006/relationships/image" Target="../media/image4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microsoft.com/office/2007/relationships/diagramDrawing" Target="../diagrams/drawing3.xml" /><Relationship Id="rId3" Type="http://schemas.openxmlformats.org/officeDocument/2006/relationships/diagramData" Target="../diagrams/data3.xml" /><Relationship Id="rId4" Type="http://schemas.openxmlformats.org/officeDocument/2006/relationships/diagramLayout" Target="../diagrams/layout3.xml" /><Relationship Id="rId5" Type="http://schemas.openxmlformats.org/officeDocument/2006/relationships/diagramQuickStyle" Target="../diagrams/quickStyle3.xml" /><Relationship Id="rId6" Type="http://schemas.openxmlformats.org/officeDocument/2006/relationships/diagramColors" Target="../diagrams/colors3.xml" /><Relationship Id="rId7" Type="http://schemas.openxmlformats.org/officeDocument/2006/relationships/image" Target="../media/image1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Relationship Id="rId3" Type="http://schemas.openxmlformats.org/officeDocument/2006/relationships/image" Target="../media/image1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6.jpeg" /><Relationship Id="rId3" Type="http://schemas.openxmlformats.org/officeDocument/2006/relationships/image" Target="../media/image7.jpeg" /><Relationship Id="rId4" Type="http://schemas.openxmlformats.org/officeDocument/2006/relationships/image" Target="../media/image8.jpeg" /><Relationship Id="rId5" Type="http://schemas.openxmlformats.org/officeDocument/2006/relationships/image" Target="../media/image1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9.png" /><Relationship Id="rId3" Type="http://schemas.openxmlformats.org/officeDocument/2006/relationships/image" Target="../media/image10.png" /><Relationship Id="rId4" Type="http://schemas.openxmlformats.org/officeDocument/2006/relationships/image" Target="../media/image11.jpeg" /><Relationship Id="rId5" Type="http://schemas.openxmlformats.org/officeDocument/2006/relationships/image" Target="../media/image12.png" /><Relationship Id="rId6" Type="http://schemas.openxmlformats.org/officeDocument/2006/relationships/image" Target="../media/image13.jpeg" /><Relationship Id="rId7" Type="http://schemas.openxmlformats.org/officeDocument/2006/relationships/image" Target="../media/image14.jpeg" /><Relationship Id="rId8" Type="http://schemas.openxmlformats.org/officeDocument/2006/relationships/image" Target="../media/image15.jpeg" /><Relationship Id="rId9" Type="http://schemas.openxmlformats.org/officeDocument/2006/relationships/image" Target="../media/image1.pn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AutoShape 2" descr="76 Screen Beans clipart ideas | clip art, beans, clip art microsoft"/>
          <p:cNvSpPr>
            <a:spLocks noChangeAspect="1" noChangeArrowheads="1"/>
          </p:cNvSpPr>
          <p:nvPr/>
        </p:nvSpPr>
        <p:spPr bwMode="auto">
          <a:xfrm>
            <a:off x="4713720" y="4330555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92885" y="1688714"/>
            <a:ext cx="9279370" cy="19134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ES" sz="5000" b="1" i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ETIQUETADO FRONTAL, HÁBITOS Y ENTORNO ESCOLAR</a:t>
            </a:r>
            <a:endParaRPr lang="en-US" sz="50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7121230" y="4682839"/>
            <a:ext cx="35329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Lic. Karina Solis</a:t>
            </a:r>
          </a:p>
          <a:p>
            <a:pPr algn="ctr"/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Dirección de Nutrición</a:t>
            </a:r>
          </a:p>
        </p:txBody>
      </p:sp>
      <p:sp>
        <p:nvSpPr>
          <p:cNvPr id="11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Lágrima 20"/>
          <p:cNvSpPr/>
          <p:nvPr/>
        </p:nvSpPr>
        <p:spPr>
          <a:xfrm>
            <a:off x="9850580" y="-666555"/>
            <a:ext cx="2743200" cy="2646218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46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 txBox="1"/>
          <p:nvPr/>
        </p:nvSpPr>
        <p:spPr>
          <a:xfrm>
            <a:off x="6600103" y="789712"/>
            <a:ext cx="4552806" cy="69272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Rotulado nutricional</a:t>
            </a:r>
            <a:endParaRPr lang="en-US" sz="2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ítulo 1"/>
          <p:cNvSpPr txBox="1"/>
          <p:nvPr/>
        </p:nvSpPr>
        <p:spPr>
          <a:xfrm>
            <a:off x="628794" y="789712"/>
            <a:ext cx="4552806" cy="69272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Etiquetado frontal</a:t>
            </a:r>
            <a:endParaRPr lang="en-US" sz="2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Cómo evitar sellos de advertencia en los alimentos? | Granotec Argentina">
            <a:extLst>
              <a:ext uri="{FF2B5EF4-FFF2-40B4-BE49-F238E27FC236}">
                <a16:creationId xmlns:a16="http://schemas.microsoft.com/office/drawing/2014/main" id="{2A395252-1C7E-8091-82F1-B1922657F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575" y="2461494"/>
            <a:ext cx="4985244" cy="170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838" y="1646962"/>
            <a:ext cx="3097403" cy="3784020"/>
          </a:xfrm>
          <a:prstGeom prst="rect">
            <a:avLst/>
          </a:prstGeom>
        </p:spPr>
      </p:pic>
      <p:sp>
        <p:nvSpPr>
          <p:cNvPr id="8" name="Lágrima 7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33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ítulo 1"/>
          <p:cNvSpPr txBox="1"/>
          <p:nvPr/>
        </p:nvSpPr>
        <p:spPr>
          <a:xfrm>
            <a:off x="476394" y="414097"/>
            <a:ext cx="9318770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LEYENDAS PRECAUTORIAS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430" y="1364614"/>
            <a:ext cx="4468483" cy="124220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600" y="1364614"/>
            <a:ext cx="4416725" cy="124220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233041" y="3269657"/>
            <a:ext cx="45581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Alteraciones del apetito.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Preferencia por sabor dulce.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Alteración de la microbiota</a:t>
            </a:r>
            <a:r>
              <a:rPr lang="es-ES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" sz="2000" b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Alteración en funciones neuronales.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426956" y="3269656"/>
            <a:ext cx="49891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Ansiedad.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Hiperactividad.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Problemas de sueño.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Aumento de la tensión arterial.</a:t>
            </a:r>
          </a:p>
        </p:txBody>
      </p:sp>
      <p:sp>
        <p:nvSpPr>
          <p:cNvPr id="10" name="Flecha abajo 9"/>
          <p:cNvSpPr/>
          <p:nvPr/>
        </p:nvSpPr>
        <p:spPr>
          <a:xfrm>
            <a:off x="2978728" y="2648383"/>
            <a:ext cx="526473" cy="662838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echa abajo 10"/>
          <p:cNvSpPr/>
          <p:nvPr/>
        </p:nvSpPr>
        <p:spPr>
          <a:xfrm>
            <a:off x="8340434" y="2648383"/>
            <a:ext cx="526473" cy="662838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ágrima 12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15" name="Rectángulo 14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66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 txBox="1"/>
          <p:nvPr/>
        </p:nvSpPr>
        <p:spPr>
          <a:xfrm>
            <a:off x="476394" y="372533"/>
            <a:ext cx="9318770" cy="11896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REGULACIÓN DE ENTORNOS EDUCATIVOS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6636" y="2577711"/>
            <a:ext cx="2143017" cy="160519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531" y="1070644"/>
            <a:ext cx="2340168" cy="175286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091" y="2577711"/>
            <a:ext cx="2261521" cy="134447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049" y="4088467"/>
            <a:ext cx="2195477" cy="10245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26" name="Conector recto 25"/>
          <p:cNvCxnSpPr>
            <a:stCxn id="11" idx="1"/>
            <a:endCxn id="11" idx="5"/>
          </p:cNvCxnSpPr>
          <p:nvPr/>
        </p:nvCxnSpPr>
        <p:spPr>
          <a:xfrm>
            <a:off x="8541569" y="4238510"/>
            <a:ext cx="1552437" cy="72447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>
            <a:stCxn id="11" idx="3"/>
            <a:endCxn id="11" idx="7"/>
          </p:cNvCxnSpPr>
          <p:nvPr/>
        </p:nvCxnSpPr>
        <p:spPr>
          <a:xfrm flipV="1">
            <a:off x="8541569" y="4238510"/>
            <a:ext cx="1552437" cy="72447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>
            <a:stCxn id="7" idx="1"/>
            <a:endCxn id="7" idx="5"/>
          </p:cNvCxnSpPr>
          <p:nvPr/>
        </p:nvCxnSpPr>
        <p:spPr>
          <a:xfrm>
            <a:off x="9890474" y="2812786"/>
            <a:ext cx="1515341" cy="1135044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>
            <a:stCxn id="7" idx="3"/>
            <a:endCxn id="7" idx="7"/>
          </p:cNvCxnSpPr>
          <p:nvPr/>
        </p:nvCxnSpPr>
        <p:spPr>
          <a:xfrm flipV="1">
            <a:off x="9890474" y="2812786"/>
            <a:ext cx="1515341" cy="1135044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7351860" y="2787146"/>
            <a:ext cx="1515341" cy="1135044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 flipV="1">
            <a:off x="7351860" y="2787146"/>
            <a:ext cx="1515341" cy="1135044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8541569" y="1339795"/>
            <a:ext cx="1515341" cy="1135044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 flipV="1">
            <a:off x="8541569" y="1339795"/>
            <a:ext cx="1515341" cy="1135044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CuadroTexto 50"/>
          <p:cNvSpPr txBox="1"/>
          <p:nvPr/>
        </p:nvSpPr>
        <p:spPr>
          <a:xfrm>
            <a:off x="484909" y="1330038"/>
            <a:ext cx="598011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los 3 niveles del sistema educativo nacional: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</a:t>
            </a:r>
            <a:r>
              <a:rPr lang="es-ES" sz="2600" b="1" u="sng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prohíbe</a:t>
            </a:r>
            <a:r>
              <a:rPr lang="es-ES" sz="2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comercialización y ofrecimiento.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Incorporación de </a:t>
            </a:r>
            <a:r>
              <a:rPr lang="es-ES" sz="2600" b="1" u="sng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alimentaria nutricional</a:t>
            </a:r>
            <a:r>
              <a:rPr lang="es-ES" sz="2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Regulación de </a:t>
            </a:r>
            <a:r>
              <a:rPr lang="es-ES" sz="2600" b="1" u="sng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compras públicas</a:t>
            </a:r>
            <a:r>
              <a:rPr lang="es-ES" sz="2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18" name="Lágrima 17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20" name="Rectángulo 19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43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9ECDFD1-E47B-4EA5-938C-3F35B786FE47}"/>
              </a:ext>
            </a:extLst>
          </p:cNvPr>
          <p:cNvSpPr txBox="1"/>
          <p:nvPr/>
        </p:nvSpPr>
        <p:spPr>
          <a:xfrm>
            <a:off x="0" y="4433915"/>
            <a:ext cx="18272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400" b="1">
                <a:solidFill>
                  <a:schemeClr val="bg1"/>
                </a:solidFill>
              </a:rPr>
              <a:t>INVESTIGACIÓN PUBLICIDAD DE ALIMENTOS DIRIGIDA A NIÑOS Y NIÑAS EN LA TV ARGENTINA. (FIC, 2015)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635" y="496801"/>
            <a:ext cx="3310213" cy="2202796"/>
          </a:xfrm>
          <a:prstGeom prst="rect">
            <a:avLst/>
          </a:prstGeom>
        </p:spPr>
      </p:pic>
      <p:sp>
        <p:nvSpPr>
          <p:cNvPr id="6" name="Flecha derecha 5"/>
          <p:cNvSpPr/>
          <p:nvPr/>
        </p:nvSpPr>
        <p:spPr>
          <a:xfrm>
            <a:off x="136802" y="827761"/>
            <a:ext cx="4114800" cy="202798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ES" sz="160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Exposición a mas de 60 publicidades de comida chatarra</a:t>
            </a:r>
            <a:endParaRPr lang="en-US" sz="160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Flecha izquierda 6"/>
          <p:cNvSpPr/>
          <p:nvPr/>
        </p:nvSpPr>
        <p:spPr>
          <a:xfrm>
            <a:off x="7879881" y="842009"/>
            <a:ext cx="4312119" cy="2013736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ES" sz="150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Casi 9 de cada 10 alimentos que se publicitan en programas infantiles tenían bajo valor nutritivo</a:t>
            </a:r>
            <a:endParaRPr lang="en-US" sz="150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8" name="Flecha arriba 7"/>
          <p:cNvSpPr/>
          <p:nvPr/>
        </p:nvSpPr>
        <p:spPr>
          <a:xfrm>
            <a:off x="4844607" y="2720722"/>
            <a:ext cx="2426077" cy="3114955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ES" sz="150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Alimentos con regalos, premios, personajes infantiles o famosos</a:t>
            </a:r>
            <a:endParaRPr lang="en-US" sz="150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Lágrima 8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33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ítulo 1"/>
          <p:cNvSpPr txBox="1"/>
          <p:nvPr/>
        </p:nvSpPr>
        <p:spPr>
          <a:xfrm>
            <a:off x="476394" y="369269"/>
            <a:ext cx="9318770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categorías publicitadas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046471"/>
            <a:ext cx="3626623" cy="2821361"/>
          </a:xfrm>
          <a:prstGeom prst="rect">
            <a:avLst/>
          </a:prstGeom>
        </p:spPr>
      </p:pic>
      <p:sp>
        <p:nvSpPr>
          <p:cNvPr id="6" name="Flecha derecha 5"/>
          <p:cNvSpPr/>
          <p:nvPr/>
        </p:nvSpPr>
        <p:spPr>
          <a:xfrm>
            <a:off x="4760259" y="2164974"/>
            <a:ext cx="1506070" cy="40341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adroTexto 6"/>
          <p:cNvSpPr txBox="1"/>
          <p:nvPr/>
        </p:nvSpPr>
        <p:spPr>
          <a:xfrm>
            <a:off x="6723529" y="2046472"/>
            <a:ext cx="4034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smtClean="0">
                <a:solidFill>
                  <a:schemeClr val="bg1"/>
                </a:solidFill>
              </a:rPr>
              <a:t>Yogures y postres lácteos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8" name="Flecha derecha 7"/>
          <p:cNvSpPr/>
          <p:nvPr/>
        </p:nvSpPr>
        <p:spPr>
          <a:xfrm>
            <a:off x="4778189" y="2882148"/>
            <a:ext cx="1506070" cy="40341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echa derecha 8"/>
          <p:cNvSpPr/>
          <p:nvPr/>
        </p:nvSpPr>
        <p:spPr>
          <a:xfrm>
            <a:off x="4791636" y="3621733"/>
            <a:ext cx="1506070" cy="40341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echa derecha 9"/>
          <p:cNvSpPr/>
          <p:nvPr/>
        </p:nvSpPr>
        <p:spPr>
          <a:xfrm>
            <a:off x="4778189" y="4401660"/>
            <a:ext cx="1506070" cy="40341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/>
          <p:cNvSpPr txBox="1"/>
          <p:nvPr/>
        </p:nvSpPr>
        <p:spPr>
          <a:xfrm>
            <a:off x="6714565" y="2898116"/>
            <a:ext cx="4034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smtClean="0">
                <a:solidFill>
                  <a:schemeClr val="bg1"/>
                </a:solidFill>
              </a:rPr>
              <a:t>Bebidas azucaradas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6714565" y="3624255"/>
            <a:ext cx="480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smtClean="0">
                <a:solidFill>
                  <a:schemeClr val="bg1"/>
                </a:solidFill>
              </a:rPr>
              <a:t>Cadenas de comidas rápidas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6714565" y="4417631"/>
            <a:ext cx="4034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smtClean="0">
                <a:solidFill>
                  <a:schemeClr val="bg1"/>
                </a:solidFill>
              </a:rPr>
              <a:t>Snacks salados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9ECDFD1-E47B-4EA5-938C-3F35B786FE47}"/>
              </a:ext>
            </a:extLst>
          </p:cNvPr>
          <p:cNvSpPr txBox="1"/>
          <p:nvPr/>
        </p:nvSpPr>
        <p:spPr>
          <a:xfrm>
            <a:off x="10600245" y="4206731"/>
            <a:ext cx="159175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400" b="1">
                <a:solidFill>
                  <a:schemeClr val="bg1"/>
                </a:solidFill>
              </a:rPr>
              <a:t>INVESTIGACIÓN PUBLICIDAD DE ALIMENTOS DIRIGIDA A NIÑOS Y NIÑAS EN LA TV ARGENTINA. (FIC, 2015)</a:t>
            </a:r>
          </a:p>
        </p:txBody>
      </p:sp>
      <p:sp>
        <p:nvSpPr>
          <p:cNvPr id="14" name="Lágrima 13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18" name="Rectángulo 17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33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BEE83FB-DBA1-4FCD-A56B-E3B59A719CA6}"/>
              </a:ext>
            </a:extLst>
          </p:cNvPr>
          <p:cNvSpPr txBox="1"/>
          <p:nvPr/>
        </p:nvSpPr>
        <p:spPr>
          <a:xfrm>
            <a:off x="10438850" y="3961463"/>
            <a:ext cx="18166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400" b="1">
                <a:solidFill>
                  <a:schemeClr val="bg1"/>
                </a:solidFill>
              </a:rPr>
              <a:t>TECNICAS DE MARKETING DIRIGIDA A NIÑOS Y NIÑAS EN ENVASES DE ALIMENTOS PROCESADOS EN ARGENTINA. (FIC , 2017)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1B116CE-52F9-4810-830E-727C9236C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391" y="312796"/>
            <a:ext cx="6052859" cy="54645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Lágrima 4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49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 txBox="1"/>
          <p:nvPr/>
        </p:nvSpPr>
        <p:spPr>
          <a:xfrm>
            <a:off x="476394" y="358678"/>
            <a:ext cx="11216842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REGULACIÓN DE Publicidad, promoción y patrocinio</a:t>
            </a:r>
            <a:endParaRPr lang="en-US" sz="3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37309" y="1191484"/>
            <a:ext cx="107649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alimentos con, al menos, 1 sello de advertencia o leyenda precautoria:</a:t>
            </a:r>
          </a:p>
          <a:p>
            <a:pPr marL="900113" lvl="1" algn="just">
              <a:lnSpc>
                <a:spcPct val="200000"/>
              </a:lnSpc>
            </a:pPr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se pueden publicitar en establecimientos escolares</a:t>
            </a:r>
          </a:p>
          <a:p>
            <a:pPr marL="900113" lvl="1" algn="just">
              <a:lnSpc>
                <a:spcPct val="200000"/>
              </a:lnSpc>
            </a:pPr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 en medios de comunicación masiva.</a:t>
            </a:r>
          </a:p>
          <a:p>
            <a:pPr marL="900113" lvl="1" algn="just">
              <a:lnSpc>
                <a:spcPct val="200000"/>
              </a:lnSpc>
            </a:pPr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pueden patrocinar eventos.</a:t>
            </a:r>
          </a:p>
          <a:p>
            <a:pPr marL="900113" lvl="1" algn="just">
              <a:lnSpc>
                <a:spcPct val="200000"/>
              </a:lnSpc>
            </a:pPr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pueden entregarse de manera gratuita.</a:t>
            </a:r>
            <a:endParaRPr lang="en-US" sz="22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Conector recto 13"/>
          <p:cNvCxnSpPr/>
          <p:nvPr/>
        </p:nvCxnSpPr>
        <p:spPr>
          <a:xfrm>
            <a:off x="914400" y="1860473"/>
            <a:ext cx="13854" cy="248985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914400" y="2331527"/>
            <a:ext cx="581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914400" y="3677802"/>
            <a:ext cx="581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 flipV="1">
            <a:off x="928255" y="4350327"/>
            <a:ext cx="581891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21" name="Imagen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795" y="3531911"/>
            <a:ext cx="1691441" cy="1691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446" y="3755554"/>
            <a:ext cx="1867138" cy="18671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Google Shape;487;g2ecb2bae855_0_25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40819" y="2333388"/>
            <a:ext cx="1497691" cy="1269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477;g2ecb2bae855_0_177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882912" y="1338323"/>
            <a:ext cx="1763781" cy="1175523"/>
          </a:xfrm>
          <a:prstGeom prst="roundRect">
            <a:avLst>
              <a:gd name="adj" fmla="val 8594"/>
            </a:avLst>
          </a:prstGeom>
          <a:solidFill>
            <a:srgbClr val="ECECEC"/>
          </a:solidFill>
          <a:ln>
            <a:noFill/>
          </a:ln>
          <a:effectLst>
            <a:reflection stA="38000" endPos="28000" dist="5000" dir="5400000" fadeDir="5400012" sy="-100000" algn="bl" rotWithShape="0"/>
          </a:effectLst>
        </p:spPr>
      </p:pic>
      <p:sp>
        <p:nvSpPr>
          <p:cNvPr id="17" name="Lágrima 16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23" name="Rectángulo 22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21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uadroTexto 2"/>
          <p:cNvSpPr txBox="1"/>
          <p:nvPr/>
        </p:nvSpPr>
        <p:spPr>
          <a:xfrm>
            <a:off x="551328" y="1159342"/>
            <a:ext cx="107649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alimentos con, al menos, 1 sello de advertencia o leyenda precautoria tienen prohibido:</a:t>
            </a: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7FD31EBA-B567-5766-F66D-672A6FEB9548}"/>
              </a:ext>
            </a:extLst>
          </p:cNvPr>
          <p:cNvSpPr/>
          <p:nvPr/>
        </p:nvSpPr>
        <p:spPr>
          <a:xfrm>
            <a:off x="4873017" y="2240598"/>
            <a:ext cx="1712928" cy="101521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12">
            <a:extLst>
              <a:ext uri="{FF2B5EF4-FFF2-40B4-BE49-F238E27FC236}">
                <a16:creationId xmlns:a16="http://schemas.microsoft.com/office/drawing/2014/main" id="{D1A628D7-0685-A53E-3D43-85440EE312C4}"/>
              </a:ext>
            </a:extLst>
          </p:cNvPr>
          <p:cNvSpPr/>
          <p:nvPr/>
        </p:nvSpPr>
        <p:spPr>
          <a:xfrm>
            <a:off x="2054269" y="2248430"/>
            <a:ext cx="1844520" cy="105958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5">
            <a:extLst>
              <a:ext uri="{FF2B5EF4-FFF2-40B4-BE49-F238E27FC236}">
                <a16:creationId xmlns:a16="http://schemas.microsoft.com/office/drawing/2014/main" id="{62EDF4D2-3549-71AE-A7BD-F9393431E5B2}"/>
              </a:ext>
            </a:extLst>
          </p:cNvPr>
          <p:cNvSpPr/>
          <p:nvPr/>
        </p:nvSpPr>
        <p:spPr>
          <a:xfrm>
            <a:off x="2329125" y="3986895"/>
            <a:ext cx="3139328" cy="1286802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9">
            <a:extLst>
              <a:ext uri="{FF2B5EF4-FFF2-40B4-BE49-F238E27FC236}">
                <a16:creationId xmlns:a16="http://schemas.microsoft.com/office/drawing/2014/main" id="{58BE7D85-CBFB-9D21-D49A-FF33698693AE}"/>
              </a:ext>
            </a:extLst>
          </p:cNvPr>
          <p:cNvSpPr/>
          <p:nvPr/>
        </p:nvSpPr>
        <p:spPr>
          <a:xfrm>
            <a:off x="8534401" y="2217500"/>
            <a:ext cx="969818" cy="107447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24">
            <a:extLst>
              <a:ext uri="{FF2B5EF4-FFF2-40B4-BE49-F238E27FC236}">
                <a16:creationId xmlns:a16="http://schemas.microsoft.com/office/drawing/2014/main" id="{5E74345F-D9C4-2012-9E98-CBCA37A78118}"/>
              </a:ext>
            </a:extLst>
          </p:cNvPr>
          <p:cNvSpPr/>
          <p:nvPr/>
        </p:nvSpPr>
        <p:spPr>
          <a:xfrm>
            <a:off x="6424100" y="3986895"/>
            <a:ext cx="1639245" cy="1286802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3" name="object 17">
            <a:extLst>
              <a:ext uri="{FF2B5EF4-FFF2-40B4-BE49-F238E27FC236}">
                <a16:creationId xmlns:a16="http://schemas.microsoft.com/office/drawing/2014/main" id="{0BA5045C-0E60-B9A7-0BC7-0B42B207C2C3}"/>
              </a:ext>
            </a:extLst>
          </p:cNvPr>
          <p:cNvSpPr/>
          <p:nvPr/>
        </p:nvSpPr>
        <p:spPr>
          <a:xfrm>
            <a:off x="7555763" y="2240598"/>
            <a:ext cx="978638" cy="1015218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45" y="3993431"/>
            <a:ext cx="2022764" cy="1280265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1981198" y="3338942"/>
            <a:ext cx="2008909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smtClean="0">
                <a:solidFill>
                  <a:schemeClr val="bg1"/>
                </a:solidFill>
              </a:rPr>
              <a:t>Celebridades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3991832" y="3217919"/>
            <a:ext cx="3525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smtClean="0">
                <a:solidFill>
                  <a:schemeClr val="bg1"/>
                </a:solidFill>
              </a:rPr>
              <a:t>Información nutricional complementaria </a:t>
            </a:r>
            <a:r>
              <a:rPr lang="es-ES" sz="2200" b="1" smtClean="0">
                <a:solidFill>
                  <a:srgbClr val="FF0000"/>
                </a:solidFill>
              </a:rPr>
              <a:t>*</a:t>
            </a:r>
            <a:endParaRPr lang="en-US" sz="2200" b="1">
              <a:solidFill>
                <a:srgbClr val="FF000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7162796" y="3327011"/>
            <a:ext cx="2909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smtClean="0">
                <a:solidFill>
                  <a:schemeClr val="bg1"/>
                </a:solidFill>
              </a:rPr>
              <a:t>Avales sociedades científicas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967343" y="5372358"/>
            <a:ext cx="417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smtClean="0">
                <a:solidFill>
                  <a:schemeClr val="bg1"/>
                </a:solidFill>
              </a:rPr>
              <a:t>Juegos, promociones, obsequios…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627510" y="5374965"/>
            <a:ext cx="30202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smtClean="0">
                <a:solidFill>
                  <a:schemeClr val="bg1"/>
                </a:solidFill>
              </a:rPr>
              <a:t>Personajes infantiles </a:t>
            </a:r>
            <a:r>
              <a:rPr lang="es-ES" sz="2200" b="1" smtClean="0">
                <a:solidFill>
                  <a:srgbClr val="FF0000"/>
                </a:solidFill>
              </a:rPr>
              <a:t>*</a:t>
            </a:r>
            <a:endParaRPr lang="en-US" sz="2200" b="1">
              <a:solidFill>
                <a:srgbClr val="FF0000"/>
              </a:solidFill>
            </a:endParaRPr>
          </a:p>
        </p:txBody>
      </p:sp>
      <p:sp>
        <p:nvSpPr>
          <p:cNvPr id="21" name="Título 1"/>
          <p:cNvSpPr txBox="1"/>
          <p:nvPr/>
        </p:nvSpPr>
        <p:spPr>
          <a:xfrm>
            <a:off x="476394" y="358678"/>
            <a:ext cx="11216842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REGULACIÓN DE Publicidad, promoción y patrocinio</a:t>
            </a:r>
            <a:endParaRPr lang="en-US" sz="3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Lágrima 21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20" name="Rectángulo 19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320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Rectángulo redondeado 8"/>
          <p:cNvSpPr/>
          <p:nvPr/>
        </p:nvSpPr>
        <p:spPr>
          <a:xfrm>
            <a:off x="858982" y="4194834"/>
            <a:ext cx="10543309" cy="148243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ítulo 1"/>
          <p:cNvSpPr txBox="1"/>
          <p:nvPr/>
        </p:nvSpPr>
        <p:spPr>
          <a:xfrm>
            <a:off x="476394" y="317111"/>
            <a:ext cx="9318770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sabemos que esto funciona?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37309" y="1413164"/>
            <a:ext cx="1076498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200" b="1" smtClean="0">
                <a:solidFill>
                  <a:schemeClr val="bg1"/>
                </a:solidFill>
              </a:rPr>
              <a:t>Se aplicó en otros países de la región.</a:t>
            </a:r>
          </a:p>
          <a:p>
            <a:pPr algn="ctr">
              <a:lnSpc>
                <a:spcPct val="150000"/>
              </a:lnSpc>
            </a:pPr>
            <a:r>
              <a:rPr lang="es-ES" sz="2200" b="1" smtClean="0">
                <a:solidFill>
                  <a:schemeClr val="bg1"/>
                </a:solidFill>
              </a:rPr>
              <a:t>En estos países, los consumidores eligen, cada vez, alimentos con menos sellos.</a:t>
            </a:r>
          </a:p>
          <a:p>
            <a:pPr algn="just">
              <a:lnSpc>
                <a:spcPct val="150000"/>
              </a:lnSpc>
            </a:pPr>
            <a:endParaRPr lang="es-ES" sz="2200" b="1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endParaRPr lang="es-ES" sz="2200" b="1" smtClean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s-ES" sz="2200" b="1" smtClean="0">
                <a:solidFill>
                  <a:schemeClr val="bg1"/>
                </a:solidFill>
              </a:rPr>
              <a:t>La industria produce, cada vez, alimentos con menos sellos.</a:t>
            </a:r>
          </a:p>
          <a:p>
            <a:pPr algn="ctr">
              <a:lnSpc>
                <a:spcPct val="150000"/>
              </a:lnSpc>
            </a:pPr>
            <a:endParaRPr lang="es-ES" sz="2200" b="1" smtClean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s-ES" sz="2200" b="1" i="1" smtClean="0">
                <a:solidFill>
                  <a:schemeClr val="bg1"/>
                </a:solidFill>
              </a:rPr>
              <a:t>En Argentina, se han contemplado los errores o faltantes de las leyes de estos países</a:t>
            </a:r>
            <a:r>
              <a:rPr lang="es-ES" sz="2200" b="1" i="1" smtClean="0">
                <a:solidFill>
                  <a:srgbClr val="FF0000"/>
                </a:solidFill>
              </a:rPr>
              <a:t>*</a:t>
            </a:r>
            <a:r>
              <a:rPr lang="es-ES" sz="2200" b="1" i="1" smtClean="0">
                <a:solidFill>
                  <a:schemeClr val="bg1"/>
                </a:solidFill>
              </a:rPr>
              <a:t>.</a:t>
            </a:r>
            <a:endParaRPr lang="es-ES" sz="2200" b="1" i="1" smtClean="0">
              <a:solidFill>
                <a:schemeClr val="bg1"/>
              </a:solidFill>
            </a:endParaRPr>
          </a:p>
        </p:txBody>
      </p:sp>
      <p:sp>
        <p:nvSpPr>
          <p:cNvPr id="8" name="Flecha abajo 7"/>
          <p:cNvSpPr/>
          <p:nvPr/>
        </p:nvSpPr>
        <p:spPr>
          <a:xfrm>
            <a:off x="5748925" y="2539220"/>
            <a:ext cx="680299" cy="940572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Lágrima 10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854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uadroTexto 1"/>
          <p:cNvSpPr txBox="1"/>
          <p:nvPr/>
        </p:nvSpPr>
        <p:spPr>
          <a:xfrm>
            <a:off x="900545" y="2133604"/>
            <a:ext cx="104878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¡MUCHAS GRACIAS!</a:t>
            </a:r>
            <a:endParaRPr lang="en-US" sz="4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Lágrima 3"/>
          <p:cNvSpPr/>
          <p:nvPr/>
        </p:nvSpPr>
        <p:spPr>
          <a:xfrm>
            <a:off x="9850580" y="-666555"/>
            <a:ext cx="2743200" cy="2646218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7121230" y="4682839"/>
            <a:ext cx="35329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Lic. Karina Solis</a:t>
            </a:r>
          </a:p>
          <a:p>
            <a:pPr algn="ctr"/>
            <a:r>
              <a:rPr lang="es-ES" sz="2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Dirección de Nutrición</a:t>
            </a:r>
          </a:p>
        </p:txBody>
      </p:sp>
      <p:sp>
        <p:nvSpPr>
          <p:cNvPr id="8" name="Rectángulo 7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85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788502039"/>
              </p:ext>
            </p:extLst>
          </p:nvPr>
        </p:nvGraphicFramePr>
        <p:xfrm>
          <a:off x="1463964" y="955196"/>
          <a:ext cx="9318770" cy="4905277"/>
        </p:xfrm>
        <a:graphic>
          <a:graphicData uri="http://schemas.openxmlformats.org/drawingml/2006/diagram">
            <dgm:relIds xmlns:dgm="http://schemas.openxmlformats.org/drawingml/2006/diagram" r:dm="rId3" r:lo="rId4" r:qs="rId5" r:cs="rId6"/>
          </a:graphicData>
        </a:graphic>
      </p:graphicFrame>
      <p:sp>
        <p:nvSpPr>
          <p:cNvPr id="3" name="Título 1"/>
          <p:cNvSpPr txBox="1"/>
          <p:nvPr/>
        </p:nvSpPr>
        <p:spPr>
          <a:xfrm>
            <a:off x="476394" y="289403"/>
            <a:ext cx="9318770" cy="88746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ENCUESTAS NACIONALES</a:t>
            </a:r>
            <a:endParaRPr lang="en-US" sz="30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Lágrima 4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78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 txBox="1"/>
          <p:nvPr/>
        </p:nvSpPr>
        <p:spPr>
          <a:xfrm>
            <a:off x="476394" y="289403"/>
            <a:ext cx="8680359" cy="77988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los últimos 20 años…</a:t>
            </a:r>
            <a:endParaRPr lang="en-US" sz="30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239649488"/>
              </p:ext>
            </p:extLst>
          </p:nvPr>
        </p:nvGraphicFramePr>
        <p:xfrm>
          <a:off x="1036919" y="1351677"/>
          <a:ext cx="6399306" cy="3704417"/>
        </p:xfrm>
        <a:graphic>
          <a:graphicData uri="http://schemas.openxmlformats.org/drawingml/2006/diagram">
            <dgm:relIds xmlns:dgm="http://schemas.openxmlformats.org/drawingml/2006/diagram" r:dm="rId3" r:lo="rId4" r:qs="rId5" r:cs="rId6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640" y="1009372"/>
            <a:ext cx="2439927" cy="162366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7015" y="2298451"/>
            <a:ext cx="2105356" cy="129109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483" y="3589541"/>
            <a:ext cx="3133504" cy="1988997"/>
          </a:xfrm>
          <a:prstGeom prst="rect">
            <a:avLst/>
          </a:prstGeom>
        </p:spPr>
      </p:pic>
      <p:sp>
        <p:nvSpPr>
          <p:cNvPr id="12" name="Lágrima 11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77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DE PROMOCION DE LA ALIMENTACION SALUDABLE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ítulo 2"/>
          <p:cNvSpPr txBox="1"/>
          <p:nvPr/>
        </p:nvSpPr>
        <p:spPr>
          <a:xfrm>
            <a:off x="836612" y="3996267"/>
            <a:ext cx="6400800" cy="19473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Etiquetado Frontal de Alimentos</a:t>
            </a:r>
            <a:endParaRPr lang="en-US" sz="2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Lágrima 5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11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688108018"/>
              </p:ext>
            </p:extLst>
          </p:nvPr>
        </p:nvGraphicFramePr>
        <p:xfrm>
          <a:off x="2336800" y="1190721"/>
          <a:ext cx="7458364" cy="4683607"/>
        </p:xfrm>
        <a:graphic>
          <a:graphicData uri="http://schemas.openxmlformats.org/drawingml/2006/diagram">
            <dgm:relIds xmlns:dgm="http://schemas.openxmlformats.org/drawingml/2006/diagram" r:dm="rId3" r:lo="rId4" r:qs="rId5" r:cs="rId6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76394" y="247838"/>
            <a:ext cx="9318770" cy="1091162"/>
          </a:xfrm>
        </p:spPr>
        <p:txBody>
          <a:bodyPr/>
          <a:lstStyle/>
          <a:p>
            <a:r>
              <a:rPr lang="es-ES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EJES DE LA LEY PAS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Lágrima 5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11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6394" y="289402"/>
            <a:ext cx="9318770" cy="1507067"/>
          </a:xfrm>
        </p:spPr>
        <p:txBody>
          <a:bodyPr/>
          <a:lstStyle/>
          <a:p>
            <a:r>
              <a:rPr lang="es-ES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ETIQUETADO FRONTAL DE ADVERTENCIA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196" y="2385204"/>
            <a:ext cx="9799608" cy="2087592"/>
          </a:xfrm>
          <a:prstGeom prst="rect">
            <a:avLst/>
          </a:prstGeom>
        </p:spPr>
      </p:pic>
      <p:sp>
        <p:nvSpPr>
          <p:cNvPr id="7" name="Lágrima 6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1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 txBox="1"/>
          <p:nvPr/>
        </p:nvSpPr>
        <p:spPr>
          <a:xfrm>
            <a:off x="476394" y="289402"/>
            <a:ext cx="9318770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Productos alcanzados por la ley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37309" y="1482439"/>
            <a:ext cx="107649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ES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Alimentos y bebidas no alcohólicas:</a:t>
            </a:r>
            <a:endParaRPr lang="es-ES" sz="2400" b="1" baseline="30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s-ES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laborados y envasados en ausencia del cliente.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Tengan azúcar y/o sodio y/o grasas agregados a los alimentos de base.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Cuyo agregado de nutrientes y/o calorías supere/n estándares definidos por la reglamentación.</a:t>
            </a:r>
          </a:p>
        </p:txBody>
      </p:sp>
      <p:sp>
        <p:nvSpPr>
          <p:cNvPr id="5" name="Lágrima 4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25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Google Shape;239;g2ecb2bae855_0_1247"/>
          <p:cNvSpPr/>
          <p:nvPr/>
        </p:nvSpPr>
        <p:spPr>
          <a:xfrm>
            <a:off x="4686728" y="1747524"/>
            <a:ext cx="2803870" cy="2606253"/>
          </a:xfrm>
          <a:prstGeom prst="ellipse">
            <a:avLst/>
          </a:prstGeom>
          <a:noFill/>
          <a:ln w="19050" cap="flat" cmpd="sng">
            <a:solidFill>
              <a:srgbClr val="B2B2B2">
                <a:alpha val="6392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4275" tIns="34275" rIns="342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rgbClr val="000000"/>
              </a:solidFill>
              <a:latin typeface="Open Sans"/>
              <a:sym typeface="Arial"/>
            </a:endParaRPr>
          </a:p>
        </p:txBody>
      </p:sp>
      <p:sp>
        <p:nvSpPr>
          <p:cNvPr id="4" name="Google Shape;240;g2ecb2bae855_0_1247"/>
          <p:cNvSpPr/>
          <p:nvPr/>
        </p:nvSpPr>
        <p:spPr>
          <a:xfrm>
            <a:off x="4238772" y="1543584"/>
            <a:ext cx="1643200" cy="1614293"/>
          </a:xfrm>
          <a:custGeom>
            <a:rect l="l" t="t" r="r" b="b"/>
            <a:pathLst>
              <a:path w="1147239" h="1147239" extrusionOk="0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rgbClr val="4D5299"/>
          </a:solidFill>
          <a:ln>
            <a:solidFill>
              <a:srgbClr val="4D5299"/>
            </a:solidFill>
          </a:ln>
        </p:spPr>
        <p:txBody>
          <a:bodyPr spcFirstLastPara="1" wrap="square" lIns="225100" tIns="225100" rIns="225100" bIns="2251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FFFFFF"/>
              </a:solidFill>
              <a:latin typeface="Open Sans"/>
              <a:ea typeface="Montserrat Light"/>
              <a:cs typeface="Montserrat Light"/>
              <a:sym typeface="Montserrat Light"/>
            </a:endParaRPr>
          </a:p>
        </p:txBody>
      </p:sp>
      <p:sp>
        <p:nvSpPr>
          <p:cNvPr id="5" name="Google Shape;241;g2ecb2bae855_0_1247"/>
          <p:cNvSpPr/>
          <p:nvPr/>
        </p:nvSpPr>
        <p:spPr>
          <a:xfrm>
            <a:off x="6723788" y="2435576"/>
            <a:ext cx="1643200" cy="1614293"/>
          </a:xfrm>
          <a:custGeom>
            <a:rect l="l" t="t" r="r" b="b"/>
            <a:pathLst>
              <a:path w="1147239" h="1147239" extrusionOk="0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rgbClr val="4D5299"/>
          </a:solidFill>
          <a:ln>
            <a:solidFill>
              <a:srgbClr val="4D5299"/>
            </a:solidFill>
          </a:ln>
        </p:spPr>
        <p:txBody>
          <a:bodyPr spcFirstLastPara="1" wrap="square" lIns="225100" tIns="225100" rIns="225100" bIns="2251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FFFFFF"/>
              </a:solidFill>
              <a:latin typeface="Open Sans"/>
              <a:ea typeface="Montserrat Light"/>
              <a:cs typeface="Montserrat Light"/>
              <a:sym typeface="Montserrat Light"/>
            </a:endParaRPr>
          </a:p>
        </p:txBody>
      </p:sp>
      <p:sp>
        <p:nvSpPr>
          <p:cNvPr id="6" name="Google Shape;242;g2ecb2bae855_0_1247"/>
          <p:cNvSpPr/>
          <p:nvPr/>
        </p:nvSpPr>
        <p:spPr>
          <a:xfrm>
            <a:off x="4843709" y="3454637"/>
            <a:ext cx="1643200" cy="1614293"/>
          </a:xfrm>
          <a:custGeom>
            <a:rect l="l" t="t" r="r" b="b"/>
            <a:pathLst>
              <a:path w="1147239" h="1147239" extrusionOk="0">
                <a:moveTo>
                  <a:pt x="0" y="573620"/>
                </a:moveTo>
                <a:cubicBezTo>
                  <a:pt x="0" y="256818"/>
                  <a:pt x="256818" y="0"/>
                  <a:pt x="573620" y="0"/>
                </a:cubicBezTo>
                <a:cubicBezTo>
                  <a:pt x="890422" y="0"/>
                  <a:pt x="1147240" y="256818"/>
                  <a:pt x="1147240" y="573620"/>
                </a:cubicBezTo>
                <a:cubicBezTo>
                  <a:pt x="1147240" y="890422"/>
                  <a:pt x="890422" y="1147240"/>
                  <a:pt x="573620" y="1147240"/>
                </a:cubicBezTo>
                <a:cubicBezTo>
                  <a:pt x="256818" y="1147240"/>
                  <a:pt x="0" y="890422"/>
                  <a:pt x="0" y="573620"/>
                </a:cubicBezTo>
                <a:close/>
              </a:path>
            </a:pathLst>
          </a:custGeom>
          <a:solidFill>
            <a:srgbClr val="4D5299"/>
          </a:solidFill>
          <a:ln>
            <a:solidFill>
              <a:srgbClr val="4D5299"/>
            </a:solidFill>
          </a:ln>
        </p:spPr>
        <p:txBody>
          <a:bodyPr spcFirstLastPara="1" wrap="square" lIns="225100" tIns="225100" rIns="225100" bIns="2251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FFFFFF"/>
              </a:solidFill>
              <a:latin typeface="Open Sans"/>
              <a:ea typeface="Montserrat Light"/>
              <a:cs typeface="Montserrat Light"/>
              <a:sym typeface="Montserrat Light"/>
            </a:endParaRPr>
          </a:p>
        </p:txBody>
      </p:sp>
      <p:grpSp>
        <p:nvGrpSpPr>
          <p:cNvPr id="8" name="Google Shape;244;g2ecb2bae855_0_1247"/>
          <p:cNvGrpSpPr/>
          <p:nvPr/>
        </p:nvGrpSpPr>
        <p:grpSpPr>
          <a:xfrm>
            <a:off x="8270003" y="1927932"/>
            <a:ext cx="2641391" cy="831494"/>
            <a:chOff x="14989266" y="3509952"/>
            <a:chExt cx="7043709" cy="2217316"/>
          </a:xfrm>
        </p:grpSpPr>
        <p:sp>
          <p:nvSpPr>
            <p:cNvPr id="9" name="Google Shape;245;g2ecb2bae855_0_1247"/>
            <p:cNvSpPr/>
            <p:nvPr/>
          </p:nvSpPr>
          <p:spPr>
            <a:xfrm>
              <a:off x="14989266" y="5117058"/>
              <a:ext cx="6655994" cy="610210"/>
            </a:xfrm>
            <a:custGeom>
              <a:rect l="l" t="t" r="r" b="b"/>
              <a:pathLst>
                <a:path w="3444240" h="568960" extrusionOk="0">
                  <a:moveTo>
                    <a:pt x="0" y="568960"/>
                  </a:moveTo>
                  <a:lnTo>
                    <a:pt x="690880" y="0"/>
                  </a:lnTo>
                  <a:lnTo>
                    <a:pt x="3444240" y="0"/>
                  </a:lnTo>
                </a:path>
              </a:pathLst>
            </a:custGeom>
            <a:noFill/>
            <a:ln w="9525" cap="flat" cmpd="sng">
              <a:solidFill>
                <a:schemeClr val="dk1">
                  <a:alpha val="47450"/>
                </a:schemeClr>
              </a:solidFill>
              <a:prstDash val="solid"/>
              <a:miter lim="800000"/>
              <a:headEnd type="none" w="sm" len="sm"/>
              <a:tailEnd type="oval" w="lg" len="lg"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1900" b="0" i="0" u="none" strike="noStrike" cap="none">
                <a:solidFill>
                  <a:schemeClr val="dk1"/>
                </a:solidFill>
                <a:latin typeface="Open Sans"/>
                <a:ea typeface="Montserrat Light"/>
                <a:cs typeface="Montserrat Light"/>
                <a:sym typeface="Montserrat Light"/>
              </a:endParaRPr>
            </a:p>
          </p:txBody>
        </p:sp>
        <p:sp>
          <p:nvSpPr>
            <p:cNvPr id="10" name="Google Shape;246;g2ecb2bae855_0_1247"/>
            <p:cNvSpPr txBox="1"/>
            <p:nvPr/>
          </p:nvSpPr>
          <p:spPr>
            <a:xfrm>
              <a:off x="15261938" y="3509952"/>
              <a:ext cx="6771037" cy="1686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00" tIns="34275" rIns="91400" bIns="342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ko" sz="1500" b="1" i="0" u="none" strike="noStrike" cap="none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/>
                  <a:ea typeface="Montserrat"/>
                  <a:cs typeface="Montserrat"/>
                  <a:sym typeface="Montserrat"/>
                </a:rPr>
                <a:t>EXCESO DE GRASAS TOTALES Y SATURADAS</a:t>
              </a:r>
              <a:br>
                <a:rPr lang="ko" sz="1500" b="1" i="0" u="none" strike="noStrike" cap="none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/>
                  <a:ea typeface="Montserrat"/>
                  <a:cs typeface="Montserrat"/>
                  <a:sym typeface="Montserrat"/>
                </a:rPr>
              </a:br>
              <a:br>
                <a:rPr lang="ko" sz="1500" b="1" i="0" u="none" strike="noStrike" cap="none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/>
                  <a:ea typeface="Montserrat"/>
                  <a:cs typeface="Montserrat"/>
                  <a:sym typeface="Montserrat"/>
                </a:rPr>
              </a:br>
              <a:endParaRPr sz="1500" b="0" i="0" u="none" strike="noStrike" cap="none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14" name="Google Shape;250;g2ecb2bae855_0_1247"/>
          <p:cNvGrpSpPr/>
          <p:nvPr/>
        </p:nvGrpSpPr>
        <p:grpSpPr>
          <a:xfrm>
            <a:off x="1708846" y="1888369"/>
            <a:ext cx="2537053" cy="524582"/>
            <a:chOff x="1220805" y="3840464"/>
            <a:chExt cx="7368729" cy="1625100"/>
          </a:xfrm>
        </p:grpSpPr>
        <p:sp>
          <p:nvSpPr>
            <p:cNvPr id="15" name="Google Shape;251;g2ecb2bae855_0_1247"/>
            <p:cNvSpPr/>
            <p:nvPr/>
          </p:nvSpPr>
          <p:spPr>
            <a:xfrm flipH="1">
              <a:off x="2243522" y="4851413"/>
              <a:ext cx="6346012" cy="610210"/>
            </a:xfrm>
            <a:custGeom>
              <a:rect l="l" t="t" r="r" b="b"/>
              <a:pathLst>
                <a:path w="3444240" h="568960" extrusionOk="0">
                  <a:moveTo>
                    <a:pt x="0" y="568960"/>
                  </a:moveTo>
                  <a:lnTo>
                    <a:pt x="690880" y="0"/>
                  </a:lnTo>
                  <a:lnTo>
                    <a:pt x="3444240" y="0"/>
                  </a:lnTo>
                </a:path>
              </a:pathLst>
            </a:custGeom>
            <a:noFill/>
            <a:ln w="9525" cap="flat" cmpd="sng">
              <a:solidFill>
                <a:schemeClr val="dk1">
                  <a:alpha val="47450"/>
                </a:schemeClr>
              </a:solidFill>
              <a:prstDash val="solid"/>
              <a:miter lim="800000"/>
              <a:headEnd type="none" w="sm" len="sm"/>
              <a:tailEnd type="oval" w="lg" len="lg"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1500" b="1" i="0" u="none" strike="noStrike" cap="none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ea typeface="Montserrat Light"/>
                <a:cs typeface="Montserrat Light"/>
                <a:sym typeface="Montserrat Light"/>
              </a:endParaRPr>
            </a:p>
          </p:txBody>
        </p:sp>
        <p:sp>
          <p:nvSpPr>
            <p:cNvPr id="16" name="Google Shape;252;g2ecb2bae855_0_1247"/>
            <p:cNvSpPr txBox="1"/>
            <p:nvPr/>
          </p:nvSpPr>
          <p:spPr>
            <a:xfrm>
              <a:off x="1220805" y="3840464"/>
              <a:ext cx="6503100" cy="162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00" tIns="34275" rIns="91400" bIns="34275" anchor="t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ko" sz="1500" b="1" i="0" u="none" strike="noStrike" cap="none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/>
                  <a:ea typeface="Montserrat"/>
                  <a:cs typeface="Montserrat"/>
                  <a:sym typeface="Montserrat"/>
                </a:rPr>
                <a:t> EXCESO DE AZÚCAR</a:t>
              </a:r>
              <a:br>
                <a:rPr lang="ko" sz="1500" b="1" i="0" u="none" strike="noStrike" cap="none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/>
                  <a:ea typeface="Montserrat"/>
                  <a:cs typeface="Montserrat"/>
                  <a:sym typeface="Montserrat"/>
                </a:rPr>
              </a:br>
              <a:br>
                <a:rPr lang="ko" sz="1500" b="1" i="0" u="none" strike="noStrike" cap="none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/>
                  <a:ea typeface="Montserrat"/>
                  <a:cs typeface="Montserrat"/>
                  <a:sym typeface="Montserrat"/>
                </a:rPr>
              </a:br>
              <a:endParaRPr sz="1500" b="1" i="0" u="none" strike="noStrike" cap="none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17" name="Google Shape;253;g2ecb2bae855_0_1247"/>
          <p:cNvGrpSpPr/>
          <p:nvPr/>
        </p:nvGrpSpPr>
        <p:grpSpPr>
          <a:xfrm>
            <a:off x="2228479" y="4261783"/>
            <a:ext cx="2619753" cy="709400"/>
            <a:chOff x="1233652" y="8836119"/>
            <a:chExt cx="6731635" cy="1625100"/>
          </a:xfrm>
        </p:grpSpPr>
        <p:sp>
          <p:nvSpPr>
            <p:cNvPr id="18" name="Google Shape;254;g2ecb2bae855_0_1247"/>
            <p:cNvSpPr/>
            <p:nvPr/>
          </p:nvSpPr>
          <p:spPr>
            <a:xfrm rot="10800000">
              <a:off x="1619275" y="9092719"/>
              <a:ext cx="6346012" cy="610210"/>
            </a:xfrm>
            <a:custGeom>
              <a:rect l="l" t="t" r="r" b="b"/>
              <a:pathLst>
                <a:path w="3444240" h="568960" extrusionOk="0">
                  <a:moveTo>
                    <a:pt x="0" y="568960"/>
                  </a:moveTo>
                  <a:lnTo>
                    <a:pt x="690880" y="0"/>
                  </a:lnTo>
                  <a:lnTo>
                    <a:pt x="3444240" y="0"/>
                  </a:lnTo>
                </a:path>
              </a:pathLst>
            </a:custGeom>
            <a:noFill/>
            <a:ln w="9525" cap="flat" cmpd="sng">
              <a:solidFill>
                <a:schemeClr val="dk1">
                  <a:alpha val="47450"/>
                </a:schemeClr>
              </a:solidFill>
              <a:prstDash val="solid"/>
              <a:miter lim="800000"/>
              <a:headEnd type="none" w="sm" len="sm"/>
              <a:tailEnd type="oval" w="lg" len="lg"/>
            </a:ln>
          </p:spPr>
          <p:txBody>
            <a:bodyPr spcFirstLastPara="1" wrap="square" lIns="68550" tIns="34275" rIns="68550" bIns="34275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1900" b="0" i="0" u="none" strike="noStrike" cap="none">
                <a:solidFill>
                  <a:schemeClr val="dk1"/>
                </a:solidFill>
                <a:latin typeface="Open Sans"/>
                <a:ea typeface="Montserrat Light"/>
                <a:cs typeface="Montserrat Light"/>
                <a:sym typeface="Montserrat Light"/>
              </a:endParaRPr>
            </a:p>
          </p:txBody>
        </p:sp>
        <p:sp>
          <p:nvSpPr>
            <p:cNvPr id="19" name="Google Shape;255;g2ecb2bae855_0_1247"/>
            <p:cNvSpPr txBox="1"/>
            <p:nvPr/>
          </p:nvSpPr>
          <p:spPr>
            <a:xfrm>
              <a:off x="1233652" y="8836119"/>
              <a:ext cx="5529000" cy="162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00" tIns="34275" rIns="91400" bIns="34275" anchor="t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ko" sz="1500" b="1" i="0" u="none" strike="noStrike" cap="none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/>
                  <a:ea typeface="Montserrat"/>
                  <a:cs typeface="Montserrat"/>
                  <a:sym typeface="Montserrat"/>
                </a:rPr>
                <a:t>EXCESO DE SODIO</a:t>
              </a:r>
              <a:br>
                <a:rPr lang="ko" sz="1500" b="1" i="0" u="none" strike="noStrike" cap="none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/>
                  <a:ea typeface="Montserrat"/>
                  <a:cs typeface="Montserrat"/>
                  <a:sym typeface="Montserrat"/>
                </a:rPr>
              </a:br>
              <a:br>
                <a:rPr lang="ko" sz="1500" b="1" i="0" u="none" strike="noStrike" cap="none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/>
                  <a:ea typeface="Montserrat"/>
                  <a:cs typeface="Montserrat"/>
                  <a:sym typeface="Montserrat"/>
                </a:rPr>
              </a:br>
              <a:endParaRPr sz="1500" b="0" i="0" u="none" strike="noStrike" cap="none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  <a:ea typeface="Montserrat"/>
                <a:cs typeface="Montserrat"/>
                <a:sym typeface="Montserrat"/>
              </a:endParaRPr>
            </a:p>
          </p:txBody>
        </p:sp>
      </p:grpSp>
      <p:cxnSp>
        <p:nvCxnSpPr>
          <p:cNvPr id="20" name="Google Shape;256;g2ecb2bae855_0_1247"/>
          <p:cNvCxnSpPr>
            <a:endCxn id="3" idx="4"/>
          </p:cNvCxnSpPr>
          <p:nvPr/>
        </p:nvCxnSpPr>
        <p:spPr>
          <a:xfrm>
            <a:off x="6083287" y="1804859"/>
            <a:ext cx="5376" cy="2548918"/>
          </a:xfrm>
          <a:prstGeom prst="straightConnector1">
            <a:avLst/>
          </a:prstGeom>
          <a:noFill/>
          <a:ln w="9525" cap="flat" cmpd="sng">
            <a:solidFill>
              <a:srgbClr val="B2B2B2">
                <a:alpha val="63921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" name="Google Shape;258;g2ecb2bae855_0_1247"/>
          <p:cNvSpPr txBox="1"/>
          <p:nvPr/>
        </p:nvSpPr>
        <p:spPr>
          <a:xfrm>
            <a:off x="1220723" y="2432004"/>
            <a:ext cx="3068638" cy="4333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275" tIns="17125" rIns="34275" bIns="17125" rtlCol="0" anchor="t" anchorCtr="0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ES" altLang="ko" sz="1500" b="1" smtClean="0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Su exceso aumenta el riesgo de DBT, malnutrición, ECV, cáncer, enf. bucodentales, alteraciones microbiota.</a:t>
            </a:r>
            <a:endParaRPr lang="es-ES" sz="1500" b="1">
              <a:solidFill>
                <a:schemeClr val="bg1"/>
              </a:solidFill>
              <a:latin typeface="Open Sans"/>
              <a:ea typeface="Montserrat"/>
              <a:cs typeface="Montserrat"/>
              <a:sym typeface="Montserrat"/>
            </a:endParaRPr>
          </a:p>
        </p:txBody>
      </p:sp>
      <p:sp>
        <p:nvSpPr>
          <p:cNvPr id="23" name="Google Shape;269;g2ecb2bae855_0_1247"/>
          <p:cNvSpPr txBox="1"/>
          <p:nvPr/>
        </p:nvSpPr>
        <p:spPr>
          <a:xfrm>
            <a:off x="2455544" y="4833160"/>
            <a:ext cx="2600325" cy="50641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275" tIns="17125" rIns="34275" bIns="17125" rtlCol="0" anchor="t" anchorCtr="0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ES" altLang="ko" sz="1500" b="1" err="1" smtClean="0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Ppal factor de HTA y aumenta el riesgo de ECV, ACV y enf. Renales.</a:t>
            </a:r>
            <a:endParaRPr lang="es-ES" sz="1500" b="1">
              <a:solidFill>
                <a:schemeClr val="bg1"/>
              </a:solidFill>
              <a:latin typeface="Open Sans"/>
              <a:ea typeface="Montserrat"/>
              <a:cs typeface="Montserrat"/>
              <a:sym typeface="Montserrat"/>
            </a:endParaRPr>
          </a:p>
        </p:txBody>
      </p:sp>
      <p:pic>
        <p:nvPicPr>
          <p:cNvPr id="28" name="Google Shape;261;g2ecb2bae855_0_124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22771" y="1840344"/>
            <a:ext cx="1143737" cy="8936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62;g2ecb2bae855_0_12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55869" y="3843656"/>
            <a:ext cx="1261806" cy="8114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263;g2ecb2bae855_0_124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64" y="2733961"/>
            <a:ext cx="1114745" cy="988275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272;g2ecb2bae855_0_1247"/>
          <p:cNvSpPr/>
          <p:nvPr/>
        </p:nvSpPr>
        <p:spPr>
          <a:xfrm>
            <a:off x="8509273" y="2641150"/>
            <a:ext cx="3146277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ko" sz="1500" b="1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Su exceso aumenta el riesgo Enf. Vasculares </a:t>
            </a:r>
            <a:r>
              <a:rPr lang="es-ES" altLang="ko" sz="1500" b="1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(</a:t>
            </a:r>
            <a:r>
              <a:rPr lang="ko" sz="1500" b="1" smtClean="0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ACV</a:t>
            </a:r>
            <a:r>
              <a:rPr lang="ko" sz="1500" b="1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) 2,5 veces + posibilidades de </a:t>
            </a:r>
            <a:r>
              <a:rPr lang="ko" sz="1500" b="1" smtClean="0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ENT </a:t>
            </a:r>
            <a:r>
              <a:rPr lang="ko" sz="1500" b="1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3 </a:t>
            </a:r>
            <a:r>
              <a:rPr lang="ko" sz="1500" b="1" smtClean="0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veces</a:t>
            </a:r>
            <a:r>
              <a:rPr lang="es-ES" altLang="ko" sz="1500" b="1" smtClean="0">
                <a:solidFill>
                  <a:schemeClr val="bg1"/>
                </a:solidFill>
                <a:latin typeface="Open Sans"/>
                <a:ea typeface="Montserrat"/>
                <a:cs typeface="Montserrat"/>
                <a:sym typeface="Montserrat"/>
              </a:rPr>
              <a:t>.</a:t>
            </a:r>
            <a:endParaRPr sz="1500" b="1">
              <a:solidFill>
                <a:schemeClr val="bg1"/>
              </a:solidFill>
              <a:latin typeface="Open Sans"/>
              <a:ea typeface="Montserrat"/>
              <a:cs typeface="Montserrat"/>
              <a:sym typeface="Montserrat"/>
            </a:endParaRPr>
          </a:p>
        </p:txBody>
      </p:sp>
      <p:sp>
        <p:nvSpPr>
          <p:cNvPr id="39" name="Título 1"/>
          <p:cNvSpPr txBox="1"/>
          <p:nvPr/>
        </p:nvSpPr>
        <p:spPr>
          <a:xfrm>
            <a:off x="476393" y="330968"/>
            <a:ext cx="11383097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¿Por qué se consideran críticos estos nutrientes?</a:t>
            </a:r>
            <a:endParaRPr lang="en-US" sz="3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Lágrima 41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26" name="Rectángulo 25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62941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ítulo 1"/>
          <p:cNvSpPr txBox="1"/>
          <p:nvPr/>
        </p:nvSpPr>
        <p:spPr>
          <a:xfrm>
            <a:off x="476394" y="289402"/>
            <a:ext cx="9318770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Alimentos exceptuados por la ley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097" y="1182396"/>
            <a:ext cx="1795674" cy="119493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65" y="1326365"/>
            <a:ext cx="2087454" cy="116897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822" y="1380330"/>
            <a:ext cx="1984451" cy="11150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265" y="1365816"/>
            <a:ext cx="1901377" cy="126528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282148" y="2252156"/>
            <a:ext cx="1018138" cy="37894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s-ES" b="1" smtClean="0">
                <a:solidFill>
                  <a:schemeClr val="bg1"/>
                </a:solidFill>
              </a:rPr>
              <a:t>AZÚCAR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848107" y="2310673"/>
            <a:ext cx="767885" cy="369332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s-ES" b="1" smtClean="0">
                <a:solidFill>
                  <a:schemeClr val="bg1"/>
                </a:solidFill>
              </a:rPr>
              <a:t>SAL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9598953" y="2472271"/>
            <a:ext cx="953085" cy="369332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s-ES" b="1" smtClean="0">
                <a:solidFill>
                  <a:schemeClr val="bg1"/>
                </a:solidFill>
              </a:rPr>
              <a:t>ACEITE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6538927" y="2416789"/>
            <a:ext cx="1593923" cy="353943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s-ES" sz="1700" b="1" smtClean="0">
                <a:solidFill>
                  <a:schemeClr val="bg1"/>
                </a:solidFill>
              </a:rPr>
              <a:t>FRUTOS SECOS</a:t>
            </a:r>
            <a:endParaRPr lang="en-US" sz="1700" b="1">
              <a:solidFill>
                <a:schemeClr val="bg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95" y="3158560"/>
            <a:ext cx="2143125" cy="150495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413" y="3173126"/>
            <a:ext cx="2361634" cy="1541936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542" y="3158560"/>
            <a:ext cx="2490949" cy="1571068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1652657" y="4746751"/>
            <a:ext cx="2135863" cy="78483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1500" b="1" smtClean="0">
                <a:solidFill>
                  <a:schemeClr val="bg1"/>
                </a:solidFill>
              </a:rPr>
              <a:t>ALIMENTOS PARA PROPÓSITOS MÉDICOS ESPECÍFICOS</a:t>
            </a:r>
            <a:endParaRPr lang="en-US" sz="1500" b="1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4582645" y="4785223"/>
            <a:ext cx="2566295" cy="553998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1500" b="1" smtClean="0">
                <a:solidFill>
                  <a:schemeClr val="bg1"/>
                </a:solidFill>
              </a:rPr>
              <a:t>FÓRMULAS PARA LACTANTES HASTA 36 MESES</a:t>
            </a:r>
            <a:endParaRPr lang="en-US" sz="1500" b="1">
              <a:solidFill>
                <a:schemeClr val="bg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7858397" y="4811942"/>
            <a:ext cx="2477094" cy="584775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1600" b="1" smtClean="0">
                <a:solidFill>
                  <a:schemeClr val="bg1"/>
                </a:solidFill>
              </a:rPr>
              <a:t>SUPLEMENTOS DIETARIOS</a:t>
            </a:r>
            <a:endParaRPr lang="en-US" sz="1600" b="1">
              <a:solidFill>
                <a:schemeClr val="bg1"/>
              </a:solidFill>
            </a:endParaRPr>
          </a:p>
        </p:txBody>
      </p:sp>
      <p:sp>
        <p:nvSpPr>
          <p:cNvPr id="18" name="Lágrima 17"/>
          <p:cNvSpPr/>
          <p:nvPr/>
        </p:nvSpPr>
        <p:spPr>
          <a:xfrm>
            <a:off x="10699606" y="-666555"/>
            <a:ext cx="1894174" cy="1843422"/>
          </a:xfrm>
          <a:prstGeom prst="teardrop">
            <a:avLst/>
          </a:prstGeom>
          <a:solidFill>
            <a:srgbClr val="4D52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ject 15"/>
          <p:cNvSpPr/>
          <p:nvPr/>
        </p:nvSpPr>
        <p:spPr>
          <a:xfrm>
            <a:off x="0" y="5777345"/>
            <a:ext cx="12192000" cy="1080655"/>
          </a:xfrm>
          <a:custGeom>
            <a:rect l="l" t="t" r="r" b="b"/>
            <a:pathLst>
              <a:path w="18288000" h="1592592">
                <a:moveTo>
                  <a:pt x="0" y="1592592"/>
                </a:moveTo>
                <a:lnTo>
                  <a:pt x="18288000" y="1592592"/>
                </a:lnTo>
                <a:lnTo>
                  <a:pt x="18288000" y="0"/>
                </a:lnTo>
                <a:lnTo>
                  <a:pt x="0" y="0"/>
                </a:lnTo>
                <a:lnTo>
                  <a:pt x="0" y="1592592"/>
                </a:lnTo>
                <a:close/>
              </a:path>
            </a:pathLst>
          </a:custGeom>
          <a:solidFill>
            <a:srgbClr val="001F3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324" y="5777345"/>
            <a:ext cx="3816848" cy="1048826"/>
          </a:xfrm>
          <a:prstGeom prst="rect">
            <a:avLst/>
          </a:prstGeom>
        </p:spPr>
      </p:pic>
      <p:sp>
        <p:nvSpPr>
          <p:cNvPr id="21" name="Rectángulo 20"/>
          <p:cNvSpPr/>
          <p:nvPr/>
        </p:nvSpPr>
        <p:spPr>
          <a:xfrm>
            <a:off x="0" y="5777345"/>
            <a:ext cx="12192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26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Panorámica</PresentationFormat>
  <Paragraphs>86</Paragraphs>
  <Slides>19</Slides>
  <Notes>0</Notes>
  <TotalTime>7987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baseType="lpstr" size="27">
      <vt:lpstr>Arial</vt:lpstr>
      <vt:lpstr>Calibri Light</vt:lpstr>
      <vt:lpstr>Calibri</vt:lpstr>
      <vt:lpstr>Wingdings 3</vt:lpstr>
      <vt:lpstr>Open Sans</vt:lpstr>
      <vt:lpstr>Montserrat Light</vt:lpstr>
      <vt:lpstr>Montserrat</vt:lpstr>
      <vt:lpstr>Tema de Office</vt:lpstr>
      <vt:lpstr>ETIQUETADO FRONTAL, HÁBITOS Y ENTORNO ESCOLAR</vt:lpstr>
      <vt:lpstr>PowerPoint Presentation</vt:lpstr>
      <vt:lpstr>PowerPoint Presentation</vt:lpstr>
      <vt:lpstr>LEY DE PROMOCION DE LA ALIMENTACION SALUDABLE</vt:lpstr>
      <vt:lpstr>EJES DE LA LEY PAS</vt:lpstr>
      <vt:lpstr>ETIQUETADO FRONTAL DE ADVERTENCIA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LEY DE PROMOCION DE LA ALIMENTACION SALUDABLE</dc:title>
  <dc:creator>Karina</dc:creator>
  <cp:lastModifiedBy>Karina</cp:lastModifiedBy>
  <cp:revision>155</cp:revision>
  <dcterms:created xsi:type="dcterms:W3CDTF">2024-05-19T12:12:30Z</dcterms:created>
  <dcterms:modified xsi:type="dcterms:W3CDTF">2025-05-07T12:19:22Z</dcterms:modified>
</cp:coreProperties>
</file>