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Montserrat Medium" panose="020B0604020202020204" charset="0"/>
      <p:regular r:id="rId36"/>
      <p:bold r:id="rId37"/>
      <p:italic r:id="rId38"/>
      <p:boldItalic r:id="rId39"/>
    </p:embeddedFont>
    <p:embeddedFont>
      <p:font typeface="Baloo 2" panose="020B0604020202020204" charset="0"/>
      <p:regular r:id="rId40"/>
      <p:bold r:id="rId41"/>
    </p:embeddedFont>
    <p:embeddedFont>
      <p:font typeface="Bebas Neue" panose="020B0604020202020204" charset="0"/>
      <p:regular r:id="rId42"/>
    </p:embeddedFont>
    <p:embeddedFont>
      <p:font typeface="Sigmar One" panose="020B0604020202020204" charset="0"/>
      <p:regular r:id="rId43"/>
    </p:embeddedFont>
    <p:embeddedFont>
      <p:font typeface="Manrope Medium" panose="020B0604020202020204" charset="0"/>
      <p:regular r:id="rId44"/>
      <p:bold r:id="rId45"/>
    </p:embeddedFont>
    <p:embeddedFont>
      <p:font typeface="Montserrat" panose="020B0604020202020204" charset="0"/>
      <p:regular r:id="rId46"/>
      <p:bold r:id="rId47"/>
      <p:italic r:id="rId48"/>
      <p:boldItalic r:id="rId49"/>
    </p:embeddedFont>
    <p:embeddedFont>
      <p:font typeface="Manrope" panose="020B0604020202020204" charset="0"/>
      <p:regular r:id="rId50"/>
      <p:bold r:id="rId51"/>
    </p:embeddedFont>
    <p:embeddedFont>
      <p:font typeface="Baloo 2 ExtraBold" panose="020B0604020202020204" charset="0"/>
      <p:bold r:id="rId52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.xml" /><Relationship Id="rId36" Type="http://schemas.openxmlformats.org/officeDocument/2006/relationships/font" Target="fonts/font1.fntdata" /><Relationship Id="rId37" Type="http://schemas.openxmlformats.org/officeDocument/2006/relationships/font" Target="fonts/font2.fntdata" /><Relationship Id="rId38" Type="http://schemas.openxmlformats.org/officeDocument/2006/relationships/font" Target="fonts/font3.fntdata" /><Relationship Id="rId39" Type="http://schemas.openxmlformats.org/officeDocument/2006/relationships/font" Target="fonts/font4.fntdata" /><Relationship Id="rId4" Type="http://schemas.openxmlformats.org/officeDocument/2006/relationships/slide" Target="slides/slide2.xml" /><Relationship Id="rId40" Type="http://schemas.openxmlformats.org/officeDocument/2006/relationships/font" Target="fonts/font5.fntdata" /><Relationship Id="rId41" Type="http://schemas.openxmlformats.org/officeDocument/2006/relationships/font" Target="fonts/font6.fntdata" /><Relationship Id="rId42" Type="http://schemas.openxmlformats.org/officeDocument/2006/relationships/font" Target="fonts/font7.fntdata" /><Relationship Id="rId43" Type="http://schemas.openxmlformats.org/officeDocument/2006/relationships/font" Target="fonts/font8.fntdata" /><Relationship Id="rId44" Type="http://schemas.openxmlformats.org/officeDocument/2006/relationships/font" Target="fonts/font9.fntdata" /><Relationship Id="rId45" Type="http://schemas.openxmlformats.org/officeDocument/2006/relationships/font" Target="fonts/font10.fntdata" /><Relationship Id="rId46" Type="http://schemas.openxmlformats.org/officeDocument/2006/relationships/font" Target="fonts/font11.fntdata" /><Relationship Id="rId47" Type="http://schemas.openxmlformats.org/officeDocument/2006/relationships/font" Target="fonts/font12.fntdata" /><Relationship Id="rId48" Type="http://schemas.openxmlformats.org/officeDocument/2006/relationships/font" Target="fonts/font13.fntdata" /><Relationship Id="rId49" Type="http://schemas.openxmlformats.org/officeDocument/2006/relationships/font" Target="fonts/font14.fntdata" /><Relationship Id="rId5" Type="http://schemas.openxmlformats.org/officeDocument/2006/relationships/slide" Target="slides/slide3.xml" /><Relationship Id="rId50" Type="http://schemas.openxmlformats.org/officeDocument/2006/relationships/font" Target="fonts/font15.fntdata" /><Relationship Id="rId51" Type="http://schemas.openxmlformats.org/officeDocument/2006/relationships/font" Target="fonts/font16.fntdata" /><Relationship Id="rId52" Type="http://schemas.openxmlformats.org/officeDocument/2006/relationships/font" Target="fonts/font17.fntdata" /><Relationship Id="rId53" Type="http://schemas.openxmlformats.org/officeDocument/2006/relationships/presProps" Target="presProps.xml" /><Relationship Id="rId54" Type="http://schemas.openxmlformats.org/officeDocument/2006/relationships/viewProps" Target="viewProps.xml" /><Relationship Id="rId55" Type="http://schemas.openxmlformats.org/officeDocument/2006/relationships/theme" Target="theme/theme1.xml" /><Relationship Id="rId56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52"/>
        <p:cNvGrpSpPr/>
        <p:nvPr/>
      </p:nvGrpSpPr>
      <p:grpSpPr>
        <a:xfrm>
          <a:off x="0" y="0"/>
          <a:ext cx="0" cy="0"/>
        </a:xfrm>
      </p:grpSpPr>
      <p:sp>
        <p:nvSpPr>
          <p:cNvPr id="2453" name="Google Shape;2453;g1511cd28a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1511cd28a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54"/>
        <p:cNvGrpSpPr/>
        <p:nvPr/>
      </p:nvGrpSpPr>
      <p:grpSpPr>
        <a:xfrm>
          <a:off x="0" y="0"/>
          <a:ext cx="0" cy="0"/>
        </a:xfrm>
      </p:grpSpPr>
      <p:sp>
        <p:nvSpPr>
          <p:cNvPr id="2555" name="Google Shape;2555;g356b6ee54b2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6" name="Google Shape;2556;g356b6ee54b2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</a:xfrm>
      </p:grpSpPr>
      <p:sp>
        <p:nvSpPr>
          <p:cNvPr id="2563" name="Google Shape;2563;g356b6ee54b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356b6ee54b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</a:xfrm>
      </p:grpSpPr>
      <p:sp>
        <p:nvSpPr>
          <p:cNvPr id="2571" name="Google Shape;2571;g356b6ee54b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356b6ee54b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78"/>
        <p:cNvGrpSpPr/>
        <p:nvPr/>
      </p:nvGrpSpPr>
      <p:grpSpPr>
        <a:xfrm>
          <a:off x="0" y="0"/>
          <a:ext cx="0" cy="0"/>
        </a:xfrm>
      </p:grpSpPr>
      <p:sp>
        <p:nvSpPr>
          <p:cNvPr id="2579" name="Google Shape;2579;g356b6ee54b2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0" name="Google Shape;2580;g356b6ee54b2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86"/>
        <p:cNvGrpSpPr/>
        <p:nvPr/>
      </p:nvGrpSpPr>
      <p:grpSpPr>
        <a:xfrm>
          <a:off x="0" y="0"/>
          <a:ext cx="0" cy="0"/>
        </a:xfrm>
      </p:grpSpPr>
      <p:sp>
        <p:nvSpPr>
          <p:cNvPr id="2587" name="Google Shape;2587;g356b6ee54b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8" name="Google Shape;2588;g356b6ee54b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</a:xfrm>
      </p:grpSpPr>
      <p:sp>
        <p:nvSpPr>
          <p:cNvPr id="2595" name="Google Shape;2595;g356b6ee54b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356b6ee54b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</a:xfrm>
      </p:grpSpPr>
      <p:sp>
        <p:nvSpPr>
          <p:cNvPr id="2603" name="Google Shape;2603;g356b6ee54b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356b6ee54b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10"/>
        <p:cNvGrpSpPr/>
        <p:nvPr/>
      </p:nvGrpSpPr>
      <p:grpSpPr>
        <a:xfrm>
          <a:off x="0" y="0"/>
          <a:ext cx="0" cy="0"/>
        </a:xfrm>
      </p:grpSpPr>
      <p:sp>
        <p:nvSpPr>
          <p:cNvPr id="2611" name="Google Shape;2611;g356b6ee54b2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2" name="Google Shape;2612;g356b6ee54b2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</a:xfrm>
      </p:grpSpPr>
      <p:sp>
        <p:nvSpPr>
          <p:cNvPr id="2619" name="Google Shape;2619;g356b6ee54b2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356b6ee54b2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26"/>
        <p:cNvGrpSpPr/>
        <p:nvPr/>
      </p:nvGrpSpPr>
      <p:grpSpPr>
        <a:xfrm>
          <a:off x="0" y="0"/>
          <a:ext cx="0" cy="0"/>
        </a:xfrm>
      </p:grpSpPr>
      <p:sp>
        <p:nvSpPr>
          <p:cNvPr id="2627" name="Google Shape;2627;g356b6ee54b2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8" name="Google Shape;2628;g356b6ee54b2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66"/>
        <p:cNvGrpSpPr/>
        <p:nvPr/>
      </p:nvGrpSpPr>
      <p:grpSpPr>
        <a:xfrm>
          <a:off x="0" y="0"/>
          <a:ext cx="0" cy="0"/>
        </a:xfrm>
      </p:grpSpPr>
      <p:sp>
        <p:nvSpPr>
          <p:cNvPr id="2467" name="Google Shape;2467;g356b6ee54b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8" name="Google Shape;2468;g356b6ee54b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</a:xfrm>
      </p:grpSpPr>
      <p:sp>
        <p:nvSpPr>
          <p:cNvPr id="2635" name="Google Shape;2635;g356b6ee54b2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356b6ee54b2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</a:xfrm>
      </p:grpSpPr>
      <p:sp>
        <p:nvSpPr>
          <p:cNvPr id="2643" name="Google Shape;2643;g356b6ee54b2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356b6ee54b2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</a:xfrm>
      </p:grpSpPr>
      <p:sp>
        <p:nvSpPr>
          <p:cNvPr id="2651" name="Google Shape;2651;g356b6ee54b2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356b6ee54b2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</a:xfrm>
      </p:grpSpPr>
      <p:sp>
        <p:nvSpPr>
          <p:cNvPr id="2659" name="Google Shape;2659;g356b6ee54b2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356b6ee54b2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66"/>
        <p:cNvGrpSpPr/>
        <p:nvPr/>
      </p:nvGrpSpPr>
      <p:grpSpPr>
        <a:xfrm>
          <a:off x="0" y="0"/>
          <a:ext cx="0" cy="0"/>
        </a:xfrm>
      </p:grpSpPr>
      <p:sp>
        <p:nvSpPr>
          <p:cNvPr id="2667" name="Google Shape;2667;g356b6ee54b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8" name="Google Shape;2668;g356b6ee54b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</a:xfrm>
      </p:grpSpPr>
      <p:sp>
        <p:nvSpPr>
          <p:cNvPr id="2675" name="Google Shape;2675;g356b6ee54b2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6" name="Google Shape;2676;g356b6ee54b2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</a:xfrm>
      </p:grpSpPr>
      <p:sp>
        <p:nvSpPr>
          <p:cNvPr id="2684" name="Google Shape;2684;g356b6ee54b2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356b6ee54b2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</a:xfrm>
      </p:grpSpPr>
      <p:sp>
        <p:nvSpPr>
          <p:cNvPr id="2691" name="Google Shape;2691;g356b6ee54b2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356b6ee54b2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96"/>
        <p:cNvGrpSpPr/>
        <p:nvPr/>
      </p:nvGrpSpPr>
      <p:grpSpPr>
        <a:xfrm>
          <a:off x="0" y="0"/>
          <a:ext cx="0" cy="0"/>
        </a:xfrm>
      </p:grpSpPr>
      <p:sp>
        <p:nvSpPr>
          <p:cNvPr id="2697" name="Google Shape;2697;g356b6ee54b2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356b6ee54b2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</a:xfrm>
      </p:grpSpPr>
      <p:sp>
        <p:nvSpPr>
          <p:cNvPr id="2703" name="Google Shape;2703;g356b6ee54b2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4" name="Google Shape;2704;g356b6ee54b2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</a:xfrm>
      </p:grpSpPr>
      <p:sp>
        <p:nvSpPr>
          <p:cNvPr id="2476" name="Google Shape;2476;g356b6ee54b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356b6ee54b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710"/>
        <p:cNvGrpSpPr/>
        <p:nvPr/>
      </p:nvGrpSpPr>
      <p:grpSpPr>
        <a:xfrm>
          <a:off x="0" y="0"/>
          <a:ext cx="0" cy="0"/>
        </a:xfrm>
      </p:grpSpPr>
      <p:sp>
        <p:nvSpPr>
          <p:cNvPr id="2711" name="Google Shape;2711;g356b6ee54b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2" name="Google Shape;2712;g356b6ee54b2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</a:xfrm>
      </p:grpSpPr>
      <p:sp>
        <p:nvSpPr>
          <p:cNvPr id="2721" name="Google Shape;2721;g13934c222c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3934c222c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</a:xfrm>
      </p:grpSpPr>
      <p:sp>
        <p:nvSpPr>
          <p:cNvPr id="2729" name="Google Shape;2729;g356b6ee54b2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356b6ee54b2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95"/>
        <p:cNvGrpSpPr/>
        <p:nvPr/>
      </p:nvGrpSpPr>
      <p:grpSpPr>
        <a:xfrm>
          <a:off x="0" y="0"/>
          <a:ext cx="0" cy="0"/>
        </a:xfrm>
      </p:grpSpPr>
      <p:sp>
        <p:nvSpPr>
          <p:cNvPr id="2496" name="Google Shape;2496;g356b6ee54b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7" name="Google Shape;2497;g356b6ee54b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</a:xfrm>
      </p:grpSpPr>
      <p:sp>
        <p:nvSpPr>
          <p:cNvPr id="2507" name="Google Shape;2507;g356b6ee54b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356b6ee54b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22"/>
        <p:cNvGrpSpPr/>
        <p:nvPr/>
      </p:nvGrpSpPr>
      <p:grpSpPr>
        <a:xfrm>
          <a:off x="0" y="0"/>
          <a:ext cx="0" cy="0"/>
        </a:xfrm>
      </p:grpSpPr>
      <p:sp>
        <p:nvSpPr>
          <p:cNvPr id="2523" name="Google Shape;2523;g356b6ee54b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4" name="Google Shape;2524;g356b6ee54b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</a:xfrm>
      </p:grpSpPr>
      <p:sp>
        <p:nvSpPr>
          <p:cNvPr id="2531" name="Google Shape;2531;g356b6ee54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356b6ee54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38"/>
        <p:cNvGrpSpPr/>
        <p:nvPr/>
      </p:nvGrpSpPr>
      <p:grpSpPr>
        <a:xfrm>
          <a:off x="0" y="0"/>
          <a:ext cx="0" cy="0"/>
        </a:xfrm>
      </p:grpSpPr>
      <p:sp>
        <p:nvSpPr>
          <p:cNvPr id="2539" name="Google Shape;2539;g356b6ee54b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0" name="Google Shape;2540;g356b6ee54b2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46"/>
        <p:cNvGrpSpPr/>
        <p:nvPr/>
      </p:nvGrpSpPr>
      <p:grpSpPr>
        <a:xfrm>
          <a:off x="0" y="0"/>
          <a:ext cx="0" cy="0"/>
        </a:xfrm>
      </p:grpSpPr>
      <p:sp>
        <p:nvSpPr>
          <p:cNvPr id="2547" name="Google Shape;2547;g356b6ee54b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8" name="Google Shape;2548;g356b6ee54b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10" Type="http://schemas.openxmlformats.org/officeDocument/2006/relationships/image" Target="../media/image4.png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6.png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3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5.png" /><Relationship Id="rId3" Type="http://schemas.openxmlformats.org/officeDocument/2006/relationships/image" Target="../media/image1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3.png" /><Relationship Id="rId7" Type="http://schemas.openxmlformats.org/officeDocument/2006/relationships/image" Target="../media/image9.png" /><Relationship Id="rId8" Type="http://schemas.openxmlformats.org/officeDocument/2006/relationships/image" Target="../media/image4.png" /><Relationship Id="rId9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6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10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image" Target="../media/image11.png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Relationship Id="rId8" Type="http://schemas.openxmlformats.org/officeDocument/2006/relationships/image" Target="../media/image4.png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5.png" /><Relationship Id="rId3" Type="http://schemas.openxmlformats.org/officeDocument/2006/relationships/image" Target="../media/image1.png" /><Relationship Id="rId4" Type="http://schemas.openxmlformats.org/officeDocument/2006/relationships/image" Target="../media/image6.png" /><Relationship Id="rId5" Type="http://schemas.openxmlformats.org/officeDocument/2006/relationships/image" Target="../media/image11.png" /><Relationship Id="rId6" Type="http://schemas.openxmlformats.org/officeDocument/2006/relationships/image" Target="../media/image8.png" /><Relationship Id="rId7" Type="http://schemas.openxmlformats.org/officeDocument/2006/relationships/image" Target="../media/image3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10" Type="http://schemas.openxmlformats.org/officeDocument/2006/relationships/image" Target="../media/image4.png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11.png" /><Relationship Id="rId3" Type="http://schemas.openxmlformats.org/officeDocument/2006/relationships/image" Target="../media/image2.png" /><Relationship Id="rId4" Type="http://schemas.openxmlformats.org/officeDocument/2006/relationships/image" Target="../media/image1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3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5200"/>
              <a:buNone/>
              <a:defRPr sz="6100"/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ctrTitle" idx="2"/>
          </p:nvPr>
        </p:nvSpPr>
        <p:spPr>
          <a:xfrm>
            <a:off x="715100" y="987725"/>
            <a:ext cx="48093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6" name="Google Shape;76;p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only" type="titleOnly">
  <p:cSld name="TITLE_ONLY">
    <p:spTree>
      <p:nvGrpSpPr>
        <p:cNvPr id="1" name="Shape 315"/>
        <p:cNvGrpSpPr/>
        <p:nvPr/>
      </p:nvGrpSpPr>
      <p:grpSpPr>
        <a:xfrm>
          <a:off x="0" y="0"/>
          <a: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7" name="Google Shape;317;p6"/>
            <p:cNvSpPr/>
            <p:nvPr/>
          </p:nvSpPr>
          <p:spPr>
            <a:xfrm>
              <a:off x="360060" y="469084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447937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426959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405984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8483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63858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342713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321735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300588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796542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25850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237531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216384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95406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74428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153283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132305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1111578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60060" y="90182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0060" y="69035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0060" y="48057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5590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5173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949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44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340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584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3165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92705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12455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31995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1576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71116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0697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237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29990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49527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1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8651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8232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7771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475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67103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86643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062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257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453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65054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84637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04174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23758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43298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62879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82588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02169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21709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41290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60830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804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00161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19701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39285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588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81" name="Google Shape;381;p6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Main point">
  <p:cSld name="MAIN_POINT">
    <p:spTree>
      <p:nvGrpSpPr>
        <p:cNvPr id="1" name="Shape 466"/>
        <p:cNvGrpSpPr/>
        <p:nvPr/>
      </p:nvGrpSpPr>
      <p:grpSpPr>
        <a:xfrm>
          <a:off x="0" y="0"/>
          <a: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68" name="Google Shape;468;p8"/>
            <p:cNvSpPr/>
            <p:nvPr/>
          </p:nvSpPr>
          <p:spPr>
            <a:xfrm>
              <a:off x="360060" y="469084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60060" y="447937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60060" y="426959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05984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38483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363858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42713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21735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00588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2796542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25850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37531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16384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195406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174428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53283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32305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111578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90182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69035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48057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5590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5173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49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144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340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3584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73165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2705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12455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31995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576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71116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90697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10237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9990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9527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691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88651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8232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27771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475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7103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86643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062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257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453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65054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84637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604174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23758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3298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62879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2588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702169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21709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41290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0830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804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0161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19701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39285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588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531" name="Google Shape;531;p8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800"/>
            </a:lvl1pPr>
            <a:lvl2pPr lvl="1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2pPr>
            <a:lvl3pPr lvl="2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3pPr>
            <a:lvl4pPr lvl="3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4pPr>
            <a:lvl5pPr lvl="4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5pPr>
            <a:lvl6pPr lvl="5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6pPr>
            <a:lvl7pPr lvl="6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7pPr>
            <a:lvl8pPr lvl="7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8pPr>
            <a:lvl9pPr lvl="8" algn="ctr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532" name="Google Shape;532;p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title and description">
  <p:cSld name="SECTION_TITLE_AND_DESCRIPTION">
    <p:spTree>
      <p:nvGrpSpPr>
        <p:cNvPr id="1" name="Shape 541"/>
        <p:cNvGrpSpPr/>
        <p:nvPr/>
      </p:nvGrpSpPr>
      <p:grpSpPr>
        <a:xfrm>
          <a:off x="0" y="0"/>
          <a:ext cx="0" cy="0"/>
        </a:xfrm>
      </p:grpSpPr>
      <p:grpSp>
        <p:nvGrpSpPr>
          <p:cNvPr id="542" name="Google Shape;542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3" name="Google Shape;543;p9"/>
            <p:cNvSpPr/>
            <p:nvPr/>
          </p:nvSpPr>
          <p:spPr>
            <a:xfrm>
              <a:off x="360060" y="469084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60060" y="447937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60060" y="426959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05984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38483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363858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42713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21735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00588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2796542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25850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37531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16384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195406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174428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53283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32305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111578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90182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69035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48057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5590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5173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49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144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340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53584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3165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2705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2455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31995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51576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71116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0697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0237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9990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9527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691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8651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08232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27771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475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7103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6643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62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257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453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5054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84637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4174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3758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43298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2879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82588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02169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709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41290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0830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804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800161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19701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9285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588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06" name="Google Shape;606;p9"/>
          <p:cNvSpPr txBox="1">
            <a:spLocks noGrp="1"/>
          </p:cNvSpPr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45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7" name="Google Shape;607;p9"/>
          <p:cNvSpPr txBox="1">
            <a:spLocks noGrp="1"/>
          </p:cNvSpPr>
          <p:nvPr>
            <p:ph type="subTitle" idx="1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8" name="Google Shape;608;p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Caption">
  <p:cSld name="CAPTION_ONLY">
    <p:spTree>
      <p:nvGrpSpPr>
        <p:cNvPr id="1" name="Shape 616"/>
        <p:cNvGrpSpPr/>
        <p:nvPr/>
      </p:nvGrpSpPr>
      <p:grpSpPr>
        <a:xfrm>
          <a:off x="0" y="0"/>
          <a:ext cx="0" cy="0"/>
        </a:xfrm>
      </p:grpSpPr>
      <p:sp>
        <p:nvSpPr>
          <p:cNvPr id="617" name="Google Shape;617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2D4">
              <a:alpha val="321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18" name="Google Shape;618;p10"/>
          <p:cNvSpPr txBox="1">
            <a:spLocks noGrp="1"/>
          </p:cNvSpPr>
          <p:nvPr>
            <p:ph type="title"/>
          </p:nvPr>
        </p:nvSpPr>
        <p:spPr>
          <a:xfrm>
            <a:off x="966125" y="1243100"/>
            <a:ext cx="5180700" cy="8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619" name="Google Shape;619;p1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 rot="604261">
            <a:off x="-690102" y="3574795"/>
            <a:ext cx="2151277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8145200" y="-15465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3862" y="8430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6113" y="4090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607" y="25249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09890" y="91193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Quote">
  <p:cSld name="BLANK_1_1">
    <p:spTree>
      <p:nvGrpSpPr>
        <p:cNvPr id="1" name="Shape 794"/>
        <p:cNvGrpSpPr/>
        <p:nvPr/>
      </p:nvGrpSpPr>
      <p:grpSpPr>
        <a:xfrm>
          <a:off x="0" y="0"/>
          <a:ext cx="0" cy="0"/>
        </a:xfrm>
      </p:grpSpPr>
      <p:grpSp>
        <p:nvGrpSpPr>
          <p:cNvPr id="795" name="Google Shape;795;p1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96" name="Google Shape;796;p14"/>
            <p:cNvSpPr/>
            <p:nvPr/>
          </p:nvSpPr>
          <p:spPr>
            <a:xfrm>
              <a:off x="360060" y="469084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360060" y="447937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360060" y="426959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360060" y="405984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360060" y="38483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360060" y="363858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360060" y="342713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360060" y="321735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360060" y="300588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360060" y="2796542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360060" y="25850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360060" y="237531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360060" y="216384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360060" y="195406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360060" y="174428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360060" y="153283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360060" y="132305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360060" y="1111578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360060" y="90182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360060" y="69035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360060" y="48057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5590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75173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949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1144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1340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153584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173165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192705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212455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231995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251576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271116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290697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310237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329990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349527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3691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388651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408232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27771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4475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67103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486643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5062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5257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5453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565054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584637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604174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623758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643298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662879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682588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702169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721709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741290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760830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7804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800161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819701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839285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8588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859" name="Google Shape;859;p14"/>
          <p:cNvSpPr txBox="1">
            <a:spLocks noGrp="1"/>
          </p:cNvSpPr>
          <p:nvPr>
            <p:ph type="title"/>
          </p:nvPr>
        </p:nvSpPr>
        <p:spPr>
          <a:xfrm>
            <a:off x="1028700" y="3129551"/>
            <a:ext cx="7086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60" name="Google Shape;860;p14"/>
          <p:cNvSpPr txBox="1">
            <a:spLocks noGrp="1"/>
          </p:cNvSpPr>
          <p:nvPr>
            <p:ph type="subTitle" idx="1"/>
          </p:nvPr>
        </p:nvSpPr>
        <p:spPr>
          <a:xfrm>
            <a:off x="1028755" y="1382150"/>
            <a:ext cx="70866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31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861" name="Google Shape;861;p1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088550" y="-21406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291826" y="15554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74032">
            <a:off x="759504" y="-319587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92869">
            <a:off x="6670491" y="44532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91201"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7737" y="41213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90287" y="-78519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32570" y="10603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two columns 1">
  <p:cSld name="TITLE_AND_TWO_COLUMNS_1">
    <p:spTree>
      <p:nvGrpSpPr>
        <p:cNvPr id="1" name="Shape 1562"/>
        <p:cNvGrpSpPr/>
        <p:nvPr/>
      </p:nvGrpSpPr>
      <p:grpSpPr>
        <a:xfrm>
          <a:off x="0" y="0"/>
          <a:ext cx="0" cy="0"/>
        </a:xfrm>
      </p:grpSpPr>
      <p:grpSp>
        <p:nvGrpSpPr>
          <p:cNvPr id="1563" name="Google Shape;1563;p2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564" name="Google Shape;1564;p24"/>
            <p:cNvSpPr/>
            <p:nvPr/>
          </p:nvSpPr>
          <p:spPr>
            <a:xfrm>
              <a:off x="360060" y="469084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360060" y="447937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60060" y="426959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60060" y="405984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60060" y="38483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60060" y="363858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60060" y="342713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360060" y="3217359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60060" y="3005884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60060" y="2796542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60060" y="2585067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60060" y="237531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60060" y="216384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60060" y="195406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60060" y="174428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60060" y="153283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60060" y="1323053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60060" y="1111578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60060" y="901825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60060" y="690350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60060" y="480571"/>
              <a:ext cx="8424024" cy="27"/>
            </a:xfrm>
            <a:custGeom>
              <a:rect l="l" t="t" r="r" b="b"/>
              <a:pathLst>
                <a:path w="14495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55590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75173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949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144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340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53584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173165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92705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212455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231995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51576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271116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290697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10237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29990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49527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3691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8651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408232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27771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4475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67103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86643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5062240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25763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545344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65054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846378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6041749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623758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643298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662879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6825887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702169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721709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7412904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760830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7804112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001616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8197015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8392851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588223" y="270950"/>
              <a:ext cx="27" cy="4601601"/>
            </a:xfrm>
            <a:custGeom>
              <a:rect l="l" t="t" r="r" b="b"/>
              <a:pathLst>
                <a:path w="1" h="15546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628" name="Google Shape;1628;p2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 rot="-5400000">
            <a:off x="-2039201" y="-741093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904" y="45218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525" y="36144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7871" y="25002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3212" y="4747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57366" y="40635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91163" y="2618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582" y="-16544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05060" y="351450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24"/>
          <p:cNvSpPr txBox="1">
            <a:spLocks noGrp="1"/>
          </p:cNvSpPr>
          <p:nvPr>
            <p:ph type="body" idx="1"/>
          </p:nvPr>
        </p:nvSpPr>
        <p:spPr>
          <a:xfrm>
            <a:off x="1161456" y="1322675"/>
            <a:ext cx="3341700" cy="3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9" name="Google Shape;1639;p24"/>
          <p:cNvSpPr txBox="1">
            <a:spLocks noGrp="1"/>
          </p:cNvSpPr>
          <p:nvPr>
            <p:ph type="body" idx="2"/>
          </p:nvPr>
        </p:nvSpPr>
        <p:spPr>
          <a:xfrm>
            <a:off x="4640844" y="1322675"/>
            <a:ext cx="3341700" cy="3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6" r:id="rId5"/>
    <p:sldLayoutId id="2147483658" r:id="rId6"/>
    <p:sldLayoutId id="2147483660" r:id="rId7"/>
    <p:sldLayoutId id="2147483670" r:id="rId8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openxmlformats.org/officeDocument/2006/relationships/image" Target="../media/image10.png" /><Relationship Id="rId5" Type="http://schemas.openxmlformats.org/officeDocument/2006/relationships/image" Target="../media/image12.png" /><Relationship Id="rId6" Type="http://schemas.openxmlformats.org/officeDocument/2006/relationships/image" Target="../media/image13.jpeg" /><Relationship Id="rId7" Type="http://schemas.openxmlformats.org/officeDocument/2006/relationships/image" Target="../media/image8.png" /><Relationship Id="rId8" Type="http://schemas.openxmlformats.org/officeDocument/2006/relationships/image" Target="../media/image7.png" /><Relationship Id="rId9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3.png" /><Relationship Id="rId6" Type="http://schemas.openxmlformats.org/officeDocument/2006/relationships/image" Target="../media/image1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4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17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4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7.png" /><Relationship Id="rId4" Type="http://schemas.openxmlformats.org/officeDocument/2006/relationships/image" Target="../media/image4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1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Relationship Id="rId4" Type="http://schemas.openxmlformats.org/officeDocument/2006/relationships/image" Target="../media/image16.jpeg" /><Relationship Id="rId5" Type="http://schemas.openxmlformats.org/officeDocument/2006/relationships/image" Target="../media/image7.png" /><Relationship Id="rId6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</a:xfrm>
      </p:grpSpPr>
      <p:pic>
        <p:nvPicPr>
          <p:cNvPr id="2456" name="Google Shape;24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5001416" y="3252400"/>
            <a:ext cx="1290425" cy="125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457" name="Google Shape;2457;p35"/>
          <p:cNvSpPr/>
          <p:nvPr/>
        </p:nvSpPr>
        <p:spPr>
          <a:xfrm>
            <a:off x="804700" y="3024275"/>
            <a:ext cx="2678400" cy="49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58" name="Google Shape;2458;p35"/>
          <p:cNvSpPr txBox="1">
            <a:spLocks noGrp="1"/>
          </p:cNvSpPr>
          <p:nvPr>
            <p:ph type="subTitle" idx="1"/>
          </p:nvPr>
        </p:nvSpPr>
        <p:spPr>
          <a:xfrm>
            <a:off x="873103" y="3047849"/>
            <a:ext cx="2541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Lic. Lucrecia Ferrero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9" name="Google Shape;24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707" y="3488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0" name="Google Shape;2460;p35" title="logo vertica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4587" y="3657600"/>
            <a:ext cx="1634826" cy="11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1" name="Google Shape;2461;p35"/>
          <p:cNvSpPr txBox="1">
            <a:spLocks noGrp="1"/>
          </p:cNvSpPr>
          <p:nvPr>
            <p:ph type="ctrTitle"/>
          </p:nvPr>
        </p:nvSpPr>
        <p:spPr>
          <a:xfrm>
            <a:off x="804700" y="978363"/>
            <a:ext cx="4269600" cy="21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5100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ENTORNOS</a:t>
            </a:r>
            <a:endParaRPr sz="5100"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5100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ESCOLARES</a:t>
            </a:r>
            <a:endParaRPr sz="5100"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5100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SALUDABLES</a:t>
            </a:r>
            <a:endParaRPr sz="5100"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pic>
        <p:nvPicPr>
          <p:cNvPr id="2462" name="Google Shape;2462;p35" title="pexels-hector-joel-akiza-arrazola-3121698-488421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4300" y="1187863"/>
            <a:ext cx="3524100" cy="2348700"/>
          </a:xfrm>
          <a:prstGeom prst="roundRect">
            <a:avLst>
              <a:gd name="adj" fmla="val 16940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463" name="Google Shape;246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6437" y="7337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4" name="Google Shape;246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01979" y="25448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5" name="Google Shape;2465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28438" y="33090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57"/>
        <p:cNvGrpSpPr/>
        <p:nvPr/>
      </p:nvGrpSpPr>
      <p:grpSpPr>
        <a:xfrm>
          <a:off x="0" y="0"/>
          <a:ext cx="0" cy="0"/>
        </a:xfrm>
      </p:grpSpPr>
      <p:sp>
        <p:nvSpPr>
          <p:cNvPr id="2558" name="Google Shape;2558;p45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2 - Alimentación escolar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59" name="Google Shape;2559;p45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87200" cy="3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alimentación escolar debe ser planificada siguiendo las recomendaciones de las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Guías Alimentarias para la Población Argentina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 otro instrumento que emane del Ministerio de Salud Pública que en el futuro las reemplacen y deberá: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800"/>
              <a:buFont typeface="Montserrat Medium"/>
              <a:buChar char="◆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Garantizar la opción de alimentos libres de gluten.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800"/>
              <a:buFont typeface="Montserrat Medium"/>
              <a:buChar char="◆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Fomentar la realización de huertas escolares.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lvl="1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800"/>
              <a:buFont typeface="Montserrat Medium"/>
              <a:buChar char="◆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Priorizar el consumo y la elaboración de las comidas con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productos naturales o mínimamente procesados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prefiriendo la adquisición de producción local de pequeños productores, agricultores familiares o ambos, en al menos el 30%, cuando sea posible.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60" name="Google Shape;256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779" y="6490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1" name="Google Shape;256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59" y="-85826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65"/>
        <p:cNvGrpSpPr/>
        <p:nvPr/>
      </p:nvGrpSpPr>
      <p:grpSpPr>
        <a:xfrm>
          <a:off x="0" y="0"/>
          <a:ext cx="0" cy="0"/>
        </a:xfrm>
      </p:grpSpPr>
      <p:sp>
        <p:nvSpPr>
          <p:cNvPr id="2566" name="Google Shape;2566;p46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2 - Alimentación escolar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67" name="Google Shape;2567;p46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3013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alimentos o bebidas ofrecidos a los alumnos para ser consumidos en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eventos especiales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deberán respetar los </a:t>
            </a:r>
            <a:r>
              <a:rPr lang="en" sz="18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lineamientos de una alimentación saludable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no podrán ser aquellos considerados de consumo opcional por las Guías Alimentarias para la Población Argentina.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Difundir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mediante </a:t>
            </a:r>
            <a:r>
              <a:rPr lang="en" sz="18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cartelería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diferentes espacios del establecimiento escolar, solo mensajes que promuevan el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consumo de alimentos saludables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68" name="Google Shape;25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997" y="3943125"/>
            <a:ext cx="835963" cy="7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9" name="Google Shape;256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82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73"/>
        <p:cNvGrpSpPr/>
        <p:nvPr/>
      </p:nvGrpSpPr>
      <p:grpSpPr>
        <a:xfrm>
          <a:off x="0" y="0"/>
          <a:ext cx="0" cy="0"/>
        </a:xfrm>
      </p:grpSpPr>
      <p:sp>
        <p:nvSpPr>
          <p:cNvPr id="2574" name="Google Shape;2574;p47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2 - Alimentación escolar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75" name="Google Shape;2575;p47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Eliminar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toda forma de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publicidad, promoción y patrocinio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productos, marcas o empresas de alimentos, bebidas y productos y sub-productos elaborados con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tabaco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Limitar el comercio ambulante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alimentos en las puertas de los establecimientos escolares.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76" name="Google Shape;25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174" y="3684264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7" name="Google Shape;257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95" y="414635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81"/>
        <p:cNvGrpSpPr/>
        <p:nvPr/>
      </p:nvGrpSpPr>
      <p:grpSpPr>
        <a:xfrm>
          <a:off x="0" y="0"/>
          <a:ext cx="0" cy="0"/>
        </a:xfrm>
      </p:grpSpPr>
      <p:sp>
        <p:nvSpPr>
          <p:cNvPr id="2582" name="Google Shape;2582;p48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Art. 3 - Kioscos escolares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83" name="Google Shape;2583;p48"/>
          <p:cNvSpPr txBox="1">
            <a:spLocks noGrp="1"/>
          </p:cNvSpPr>
          <p:nvPr>
            <p:ph type="subTitle" idx="4294967295"/>
          </p:nvPr>
        </p:nvSpPr>
        <p:spPr>
          <a:xfrm>
            <a:off x="395750" y="1264426"/>
            <a:ext cx="8287200" cy="3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Deberá brindar de manera exclusiva, una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oferta de alimentos y bebidas saludables de buena calidad nutricional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priorizando aquéllos naturales o mínimamente </a:t>
            </a:r>
            <a:r>
              <a:rPr lang="en" sz="1800" smtClean="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procesados.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Eliminar la venta de alimentos considerados de consumo opcional en las Guías Alimentarias para la Población Argentina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como bebidas azucaradas, golosinas y snacks, entre otros.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84" name="Google Shape;25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779" y="6490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5" name="Google Shape;258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59" y="-85826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89"/>
        <p:cNvGrpSpPr/>
        <p:nvPr/>
      </p:nvGrpSpPr>
      <p:grpSpPr>
        <a:xfrm>
          <a:off x="0" y="0"/>
          <a:ext cx="0" cy="0"/>
        </a:xfrm>
      </p:grpSpPr>
      <p:sp>
        <p:nvSpPr>
          <p:cNvPr id="2590" name="Google Shape;2590;p49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rPr>
              <a:t>Art. 3 - Kioscos escolares</a:t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91" name="Google Shape;2591;p49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87200" cy="3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personas que trabajen en los kioscos escolares deberán poseer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carnet de manipulador de alimentos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según lo establecido en el artículo 21 del Código Alimentario Argentino. 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autoridades escolares velarán para que los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kioscos escolares cumplan con los requisitos de habilitación y condiciones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previstos en la presente normativa.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92" name="Google Shape;259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997" y="3943125"/>
            <a:ext cx="835963" cy="7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3" name="Google Shape;259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82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97"/>
        <p:cNvGrpSpPr/>
        <p:nvPr/>
      </p:nvGrpSpPr>
      <p:grpSpPr>
        <a:xfrm>
          <a:off x="0" y="0"/>
          <a:ext cx="0" cy="0"/>
        </a:xfrm>
      </p:grpSpPr>
      <p:sp>
        <p:nvSpPr>
          <p:cNvPr id="2598" name="Google Shape;2598;p50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4 - Comedores escolares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99" name="Google Shape;2599;p50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comidas ofrecidas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desayuno almuerzo o meriendas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sean estructuradas con la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adecuación nutricional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correspondiente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menús deberán ser confeccionados por Licenciados en Nutrición matriculados.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recomienda incluir, con frecuencia semanal,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alimentos tradicionales, respetando la diversidad cultural y los recursos locales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8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0" name="Google Shape;26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174" y="3684264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1" name="Google Shape;260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95" y="414635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05"/>
        <p:cNvGrpSpPr/>
        <p:nvPr/>
      </p:nvGrpSpPr>
      <p:grpSpPr>
        <a:xfrm>
          <a:off x="0" y="0"/>
          <a:ext cx="0" cy="0"/>
        </a:xfrm>
      </p:grpSpPr>
      <p:sp>
        <p:nvSpPr>
          <p:cNvPr id="2606" name="Google Shape;2606;p51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4 - Comedores escolares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07" name="Google Shape;2607;p51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comedores escolares deberán poseer el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espacio, equipamiento y personal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proporcionar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comidas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realizadas con alimentos naturales o frescos adecuados, tanto desde el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punto de vista nutricional, como desde el punto de vista higiénico y organoléptico.</a:t>
            </a:r>
            <a:endParaRPr sz="18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establecimiento escolar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informará de manera diaria el menú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ofrecido, en un lugar visible como es el ingreso de la institución.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Todo el personal del área de alimentación deberá contar con carnet de manipulador de alimentos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al día, según lo establecido en el artículo 21 del Código Alimentario Argentino.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08" name="Google Shape;26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779" y="6490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9" name="Google Shape;260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59" y="-85826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13"/>
        <p:cNvGrpSpPr/>
        <p:nvPr/>
      </p:nvGrpSpPr>
      <p:grpSpPr>
        <a:xfrm>
          <a:off x="0" y="0"/>
          <a:ext cx="0" cy="0"/>
        </a:xfrm>
      </p:grpSpPr>
      <p:sp>
        <p:nvSpPr>
          <p:cNvPr id="2614" name="Google Shape;2614;p52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4 - Comedores escolares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15" name="Google Shape;2615;p52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El personal operativo del área de alimentación será capacitado anualmente en manipulación y conservación correcta de alimentos,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incluidos los peligros de la contaminación cruzada; así como en temas básicos de alimentación institucional.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espacios físicos donde se concrete el consumo de las comidas, será adecuado para tal fin, evitando, en lo posible las aulas.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16" name="Google Shape;26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997" y="3943125"/>
            <a:ext cx="835963" cy="7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7" name="Google Shape;261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82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</a:xfrm>
      </p:grpSpPr>
      <p:sp>
        <p:nvSpPr>
          <p:cNvPr id="2622" name="Google Shape;2622;p53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rPr>
              <a:t>Art. 5 - Agua segura</a:t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23" name="Google Shape;2623;p53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aquella que por su condición y tratamiento no contiene gérmenes ni sustancias tóxicas que puedan afectar la salud de las personas 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Servir agua segura para acompañar las comidas y ofrecerla como única bebida durante la jornada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Realizar controles bacteriológicos, microbiológicos y químicos, con frecuencia semestral en tanques, agua de bebida y canillas o picos de consumo.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24" name="Google Shape;26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2499" y="3871139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5" name="Google Shape;262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95" y="414635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29"/>
        <p:cNvGrpSpPr/>
        <p:nvPr/>
      </p:nvGrpSpPr>
      <p:grpSpPr>
        <a:xfrm>
          <a:off x="0" y="0"/>
          <a:ext cx="0" cy="0"/>
        </a:xfrm>
      </p:grpSpPr>
      <p:sp>
        <p:nvSpPr>
          <p:cNvPr id="2630" name="Google Shape;2630;p54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6 - Educación alimentaria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31" name="Google Shape;2631;p54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Son aquellos programas de educación alimentaria nutricional en el ámbito escolar, que </a:t>
            </a:r>
            <a:r>
              <a:rPr lang="en" sz="1800" b="1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articula contenidos de distintas áreas curriculares.</a:t>
            </a:r>
            <a:endParaRPr sz="1800" b="1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Realizar capacitación en alimentación y nutrición </a:t>
            </a:r>
            <a:r>
              <a:rPr lang="en" sz="1800" b="1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padres y personal no docente 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los establecimientos escolares, dictada por Licenciados en Nutrición.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32" name="Google Shape;26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779" y="6490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3" name="Google Shape;263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59" y="-85826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469"/>
        <p:cNvGrpSpPr/>
        <p:nvPr/>
      </p:nvGrpSpPr>
      <p:grpSpPr>
        <a:xfrm>
          <a:off x="0" y="0"/>
          <a:ext cx="0" cy="0"/>
        </a:xfrm>
      </p:grpSpPr>
      <p:sp>
        <p:nvSpPr>
          <p:cNvPr id="2470" name="Google Shape;2470;p36"/>
          <p:cNvSpPr/>
          <p:nvPr/>
        </p:nvSpPr>
        <p:spPr>
          <a:xfrm>
            <a:off x="741600" y="1634400"/>
            <a:ext cx="7660800" cy="1874700"/>
          </a:xfrm>
          <a:prstGeom prst="roundRect">
            <a:avLst>
              <a:gd name="adj" fmla="val 50000"/>
            </a:avLst>
          </a:prstGeom>
          <a:solidFill>
            <a:srgbClr val="DCFFA7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71" name="Google Shape;2471;p36"/>
          <p:cNvSpPr txBox="1">
            <a:spLocks noGrp="1"/>
          </p:cNvSpPr>
          <p:nvPr>
            <p:ph type="title"/>
          </p:nvPr>
        </p:nvSpPr>
        <p:spPr>
          <a:xfrm>
            <a:off x="1349275" y="1793425"/>
            <a:ext cx="6560400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4700">
                <a:solidFill>
                  <a:srgbClr val="78BA11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¿En qué nos basamos para implementar EES?</a:t>
            </a:r>
            <a:endParaRPr sz="2700">
              <a:solidFill>
                <a:srgbClr val="78BA11"/>
              </a:solidFill>
            </a:endParaRPr>
          </a:p>
        </p:txBody>
      </p:sp>
      <p:pic>
        <p:nvPicPr>
          <p:cNvPr id="2472" name="Google Shape;24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1009">
            <a:off x="5134766" y="337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3" name="Google Shape;247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5079" y="32409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4" name="Google Shape;247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484" y="1172099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37"/>
        <p:cNvGrpSpPr/>
        <p:nvPr/>
      </p:nvGrpSpPr>
      <p:grpSpPr>
        <a:xfrm>
          <a:off x="0" y="0"/>
          <a:ext cx="0" cy="0"/>
        </a:xfrm>
      </p:grpSpPr>
      <p:sp>
        <p:nvSpPr>
          <p:cNvPr id="2638" name="Google Shape;2638;p55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rPr>
              <a:t>Art. 7 - Lactancia materna</a:t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39" name="Google Shape;2639;p55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deberá garantizar un espacio amigo de la lactancia materna, destinado a: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Las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trabajadoras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la institución que se encuentren en período de lactancia, a las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madres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que llevan a sus bebés a nivel inicial y para las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estudiantes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el nivel secundario.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 los jardines maternales, será fundamental la a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decuada conservación y manipulación de la leche materna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provista por las madres para la alimentación de sus hijos durante la jornada escolar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40" name="Google Shape;264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997" y="3943125"/>
            <a:ext cx="835963" cy="7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1" name="Google Shape;264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82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</a:xfrm>
      </p:grpSpPr>
      <p:sp>
        <p:nvSpPr>
          <p:cNvPr id="2646" name="Google Shape;2646;p56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8 - Actividad física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47" name="Google Shape;2647;p56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sugiere que la escuela promueva una Escuela Abierta y amiga de la actividad física y el deporte.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escuela debe garantizar y fortalecer las acciones de </a:t>
            </a:r>
            <a:r>
              <a:rPr lang="en" sz="18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accesibilidad, flexibilidad y adaptabilidad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las currículas para permitir la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inclusión de alumnos con discapacidad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de diverso sexo y género y de grupos minoritarios o especiales.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48" name="Google Shape;264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174" y="3684264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9" name="Google Shape;264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95" y="414635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53"/>
        <p:cNvGrpSpPr/>
        <p:nvPr/>
      </p:nvGrpSpPr>
      <p:grpSpPr>
        <a:xfrm>
          <a:off x="0" y="0"/>
          <a:ext cx="0" cy="0"/>
        </a:xfrm>
      </p:grpSpPr>
      <p:sp>
        <p:nvSpPr>
          <p:cNvPr id="2654" name="Google Shape;2654;p57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Art. 9 - Formación docente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55" name="Google Shape;2655;p57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87200" cy="3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Fortalecer la realización, regular, de </a:t>
            </a:r>
            <a:r>
              <a:rPr lang="en" sz="18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capacitación en alimentación y nutrición a docentes dictada por Licenciados en Nutrición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para formarlos como multiplicadores.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Incluir las temáticas de actividad física, salud y nutrición dentro de las jornadas de capacitación docente, </a:t>
            </a:r>
            <a:r>
              <a:rPr lang="en" sz="18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obligatoria, estructurada, periódica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"/>
              <a:buChar char="➔"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Incluir y fortalecer en la formación de los profesorados, contenidos que les permitan pensar en una escuela físicamente activa y saludable.</a:t>
            </a:r>
            <a:endParaRPr sz="18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6" name="Google Shape;265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779" y="6490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7" name="Google Shape;265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59" y="-85826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</a:xfrm>
      </p:grpSpPr>
      <p:sp>
        <p:nvSpPr>
          <p:cNvPr id="2662" name="Google Shape;2662;p58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Art. 10 - Prohibición de fumar</a:t>
            </a:r>
            <a:endParaRPr b="1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63" name="Google Shape;2663;p58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Todos los establecimientos e instituciones educativas deberán tener en lugares visibles carteles que indiquen la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prohibición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fumar, vapear o mantener encendido productos elaborados total o parcialmente con tabaco u otros dispositivos electrónicos, mediante la siguiente leyenda: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Este edificio/espacio es libre de humo de tabaco</a:t>
            </a:r>
            <a:endParaRPr sz="18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64" name="Google Shape;266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997" y="3943125"/>
            <a:ext cx="835963" cy="7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5" name="Google Shape;266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82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669"/>
        <p:cNvGrpSpPr/>
        <p:nvPr/>
      </p:nvGrpSpPr>
      <p:grpSpPr>
        <a:xfrm>
          <a:off x="0" y="0"/>
          <a:ext cx="0" cy="0"/>
        </a:xfrm>
      </p:grpSpPr>
      <p:sp>
        <p:nvSpPr>
          <p:cNvPr id="2670" name="Google Shape;2670;p59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rPr>
              <a:t>Art. 11 - Autoridad de aplicación</a:t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671" name="Google Shape;2671;p59"/>
          <p:cNvSpPr txBox="1">
            <a:spLocks noGrp="1"/>
          </p:cNvSpPr>
          <p:nvPr>
            <p:ph type="subTitle" idx="4294967295"/>
          </p:nvPr>
        </p:nvSpPr>
        <p:spPr>
          <a:xfrm>
            <a:off x="395750" y="1011825"/>
            <a:ext cx="82728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Ministerio de Salud Pública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Mediante articulación interministerial entre las áreas técnicas competentes de los ministerios provinciales de Salud Pública, Educación, Cultura, Ciencia y Tecnología y de Desarrollo Social.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72" name="Google Shape;267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2499" y="3871139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3" name="Google Shape;267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95" y="414635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</a:xfrm>
      </p:grpSpPr>
      <p:sp>
        <p:nvSpPr>
          <p:cNvPr id="2678" name="Google Shape;2678;p60"/>
          <p:cNvSpPr txBox="1">
            <a:spLocks noGrp="1"/>
          </p:cNvSpPr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78BA11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Es importante conocer</a:t>
            </a:r>
            <a:endParaRPr>
              <a:solidFill>
                <a:srgbClr val="78BA11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2679" name="Google Shape;2679;p60"/>
          <p:cNvSpPr txBox="1">
            <a:spLocks noGrp="1"/>
          </p:cNvSpPr>
          <p:nvPr>
            <p:ph type="subTitle" idx="1"/>
          </p:nvPr>
        </p:nvSpPr>
        <p:spPr>
          <a:xfrm>
            <a:off x="1406075" y="2439800"/>
            <a:ext cx="6331800" cy="16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Situación alimentaria de niños, niñas</a:t>
            </a:r>
            <a:endParaRPr sz="20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y adolescentes en Argentina.</a:t>
            </a:r>
            <a:endParaRPr sz="20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20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UNICEF – FIC Argentina.</a:t>
            </a:r>
            <a:endParaRPr sz="20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REPORTE DE RESULTADOS 2023</a:t>
            </a:r>
            <a:endParaRPr sz="20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80" name="Google Shape;26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867" y="33731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1" name="Google Shape;268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612" y="41871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2" name="Google Shape;268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613" y="91194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86"/>
        <p:cNvGrpSpPr/>
        <p:nvPr/>
      </p:nvGrpSpPr>
      <p:grpSpPr>
        <a:xfrm>
          <a:off x="0" y="0"/>
          <a:ext cx="0" cy="0"/>
        </a:xfrm>
      </p:grpSpPr>
      <p:sp>
        <p:nvSpPr>
          <p:cNvPr id="2687" name="Google Shape;2687;p6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spcBef>
                <a:spcPts val="44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000" b="1">
                <a:solidFill>
                  <a:srgbClr val="78BA11"/>
                </a:solidFill>
                <a:latin typeface="Montserrat"/>
                <a:ea typeface="Montserrat"/>
                <a:cs typeface="Montserrat"/>
                <a:sym typeface="Montserrat"/>
              </a:rPr>
              <a:t>Este estudio permite conocer el patrón de consumo de alimentos de la población infanto juvenil de Argentina</a:t>
            </a:r>
            <a:endParaRPr sz="2000">
              <a:solidFill>
                <a:srgbClr val="78B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8" name="Google Shape;2688;p61"/>
          <p:cNvSpPr txBox="1">
            <a:spLocks noGrp="1"/>
          </p:cNvSpPr>
          <p:nvPr>
            <p:ph type="body" idx="1"/>
          </p:nvPr>
        </p:nvSpPr>
        <p:spPr>
          <a:xfrm>
            <a:off x="1084338" y="1504128"/>
            <a:ext cx="3341700" cy="3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"/>
              <a:buChar char="➔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Existe una amplia brecha entre el patrón alimentario actual de niños, niñas y adolescentes y las recomendaciones de consumo.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"/>
              <a:buChar char="➔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consume solo el 20% de las cantidades recomendadas de frutas y verduras.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89" name="Google Shape;2689;p61"/>
          <p:cNvSpPr txBox="1">
            <a:spLocks noGrp="1"/>
          </p:cNvSpPr>
          <p:nvPr>
            <p:ph type="body" idx="2"/>
          </p:nvPr>
        </p:nvSpPr>
        <p:spPr>
          <a:xfrm>
            <a:off x="4640844" y="1685581"/>
            <a:ext cx="3341700" cy="2922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➔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observa que </a:t>
            </a:r>
            <a:r>
              <a:rPr lang="en" sz="16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predomina el aporte proveniente del grupo de alimentos de consumo opcional representando un 34,5%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la contribución calórica diaria; </a:t>
            </a:r>
            <a:endParaRPr/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</a:xfrm>
      </p:grpSpPr>
      <p:sp>
        <p:nvSpPr>
          <p:cNvPr id="2694" name="Google Shape;2694;p62"/>
          <p:cNvSpPr txBox="1">
            <a:spLocks noGrp="1"/>
          </p:cNvSpPr>
          <p:nvPr>
            <p:ph type="body" idx="1"/>
          </p:nvPr>
        </p:nvSpPr>
        <p:spPr>
          <a:xfrm>
            <a:off x="868100" y="445025"/>
            <a:ext cx="3635100" cy="42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➔"/>
            </a:pPr>
            <a:r>
              <a:rPr lang="en" sz="1600" smtClean="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Factor 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 entorno que podría estar determinando el comportamiento alimentario inadecuado es la </a:t>
            </a:r>
            <a:r>
              <a:rPr lang="en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elevada exposición a la publicidad de productos alimenticios poco saludables.</a:t>
            </a:r>
            <a:endParaRPr sz="16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6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➔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Investigaciones revelan que </a:t>
            </a:r>
            <a:r>
              <a:rPr lang="en" sz="16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edad promedio del primer acceso a internet es entre los 9 y los 11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años para los niños y las niñas en nuestro país.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95" name="Google Shape;2695;p62"/>
          <p:cNvSpPr txBox="1">
            <a:spLocks noGrp="1"/>
          </p:cNvSpPr>
          <p:nvPr>
            <p:ph type="body" idx="2"/>
          </p:nvPr>
        </p:nvSpPr>
        <p:spPr>
          <a:xfrm>
            <a:off x="4640850" y="445025"/>
            <a:ext cx="3635100" cy="4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➔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exposición a la publicidad de este grupo etario resulta especialmente preocupante ya que existe evidencia que señala que</a:t>
            </a:r>
            <a:r>
              <a:rPr lang="en" sz="1600" u="sng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antes de los 11 años los/as niños/as no tienen una mirada crítica sobre la intención persuasiva de las publicidades.</a:t>
            </a:r>
            <a:endParaRPr sz="1600" u="sng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99"/>
        <p:cNvGrpSpPr/>
        <p:nvPr/>
      </p:nvGrpSpPr>
      <p:grpSpPr>
        <a:xfrm>
          <a:off x="0" y="0"/>
          <a:ext cx="0" cy="0"/>
        </a:xfrm>
      </p:grpSpPr>
      <p:sp>
        <p:nvSpPr>
          <p:cNvPr id="2700" name="Google Shape;2700;p63"/>
          <p:cNvSpPr txBox="1">
            <a:spLocks noGrp="1"/>
          </p:cNvSpPr>
          <p:nvPr>
            <p:ph type="body" idx="1"/>
          </p:nvPr>
        </p:nvSpPr>
        <p:spPr>
          <a:xfrm>
            <a:off x="868100" y="445025"/>
            <a:ext cx="3772750" cy="42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➔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resultados de este trabajo evidencian un </a:t>
            </a:r>
            <a:r>
              <a:rPr lang="en" sz="1600" b="1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patrón alimentario alejado de las recomendaciones de las Guías Alimentarias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la Población Argentina, que atraviesa a </a:t>
            </a:r>
            <a:r>
              <a:rPr lang="en" sz="1600" b="1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todos los estratos sociales y regiones del país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➔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situación alimentaria en NNyA evidenciada en este estudio pone en relieve la </a:t>
            </a:r>
            <a:r>
              <a:rPr lang="en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importancia de implementar acciones efectivas que promuevan un entorno alimentario saludable</a:t>
            </a:r>
            <a:endParaRPr sz="16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01" name="Google Shape;2701;p63"/>
          <p:cNvSpPr txBox="1">
            <a:spLocks noGrp="1"/>
          </p:cNvSpPr>
          <p:nvPr>
            <p:ph type="body" idx="2"/>
          </p:nvPr>
        </p:nvSpPr>
        <p:spPr>
          <a:xfrm>
            <a:off x="4640850" y="445025"/>
            <a:ext cx="3635100" cy="4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 contribuyan a mejorar el patrón de consumo y a cerrar las brechas alimentarias y nutricionales existentes asegurando la accesibilidad, disponibilidad y asequibilidad de los alimentos saludables. 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705"/>
        <p:cNvGrpSpPr/>
        <p:nvPr/>
      </p:nvGrpSpPr>
      <p:grpSpPr>
        <a:xfrm>
          <a:off x="0" y="0"/>
          <a:ext cx="0" cy="0"/>
        </a:xfrm>
      </p:grpSpPr>
      <p:sp>
        <p:nvSpPr>
          <p:cNvPr id="2706" name="Google Shape;2706;p64"/>
          <p:cNvSpPr txBox="1">
            <a:spLocks noGrp="1"/>
          </p:cNvSpPr>
          <p:nvPr>
            <p:ph type="title"/>
          </p:nvPr>
        </p:nvSpPr>
        <p:spPr>
          <a:xfrm>
            <a:off x="1388100" y="1082800"/>
            <a:ext cx="6367800" cy="27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5300">
                <a:solidFill>
                  <a:srgbClr val="78BA11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RECOMENDACIONES GENERALES</a:t>
            </a:r>
            <a:endParaRPr sz="5300">
              <a:solidFill>
                <a:srgbClr val="78BA11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pic>
        <p:nvPicPr>
          <p:cNvPr id="2707" name="Google Shape;270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899" y="4423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8" name="Google Shape;270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107" y="3260084"/>
            <a:ext cx="667305" cy="78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709" name="Google Shape;2709;p64"/>
          <p:cNvSpPr txBox="1">
            <a:spLocks noGrp="1"/>
          </p:cNvSpPr>
          <p:nvPr>
            <p:ph type="subTitle" idx="4294967295"/>
          </p:nvPr>
        </p:nvSpPr>
        <p:spPr>
          <a:xfrm>
            <a:off x="1406075" y="3262600"/>
            <a:ext cx="63318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UNICEF – FIC Argentina.</a:t>
            </a:r>
            <a:endParaRPr sz="20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REPORTE DE RESULTADOS 2023</a:t>
            </a:r>
            <a:endParaRPr sz="20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</a:xfrm>
      </p:grpSpPr>
      <p:pic>
        <p:nvPicPr>
          <p:cNvPr id="2479" name="Google Shape;2479;p37"/>
          <p:cNvPicPr preferRelativeResize="0"/>
          <p:nvPr/>
        </p:nvPicPr>
        <p:blipFill>
          <a:blip r:embed="rId3">
            <a:alphaModFix/>
          </a:blip>
          <a:srcRect l="7758" r="13071"/>
          <a:stretch>
            <a:fillRect/>
          </a:stretch>
        </p:blipFill>
        <p:spPr>
          <a:xfrm>
            <a:off x="1180171" y="1332100"/>
            <a:ext cx="2473800" cy="3145500"/>
          </a:xfrm>
          <a:prstGeom prst="roundRect">
            <a:avLst>
              <a:gd name="adj" fmla="val 9015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480" name="Google Shape;248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8141">
            <a:off x="3327414" y="1809219"/>
            <a:ext cx="1158944" cy="112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1" name="Google Shape;248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225" y="2889981"/>
            <a:ext cx="756239" cy="6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2" name="Google Shape;248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4903" y="1172450"/>
            <a:ext cx="835963" cy="7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2483" name="Google Shape;2483;p37"/>
          <p:cNvSpPr txBox="1">
            <a:spLocks noGrp="1"/>
          </p:cNvSpPr>
          <p:nvPr>
            <p:ph type="subTitle" idx="4294967295"/>
          </p:nvPr>
        </p:nvSpPr>
        <p:spPr>
          <a:xfrm>
            <a:off x="4617000" y="1368550"/>
            <a:ext cx="39522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refiere a la posibilidad de </a:t>
            </a:r>
            <a:r>
              <a:rPr lang="en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tener acceso sin interrupciones 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(a partir de su autoproducción o de la compra) </a:t>
            </a:r>
            <a:r>
              <a:rPr lang="en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 alimentos en cantidad suficiente, calidad adecuada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de acuerdo a la </a:t>
            </a:r>
            <a:r>
              <a:rPr lang="en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cultura y tradiciones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la población, como para </a:t>
            </a:r>
            <a:r>
              <a:rPr lang="en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garantizar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las personas y a las próximas generaciones, no sólo a nivel individual, sino también colectivo, una </a:t>
            </a:r>
            <a:r>
              <a:rPr lang="en"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vida plena y digna</a:t>
            </a: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84" name="Google Shape;2484;p37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¿Qué es el derecho a la alimentación?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713"/>
        <p:cNvGrpSpPr/>
        <p:nvPr/>
      </p:nvGrpSpPr>
      <p:grpSpPr>
        <a:xfrm>
          <a:off x="0" y="0"/>
          <a:ext cx="0" cy="0"/>
        </a:xfrm>
      </p:grpSpPr>
      <p:pic>
        <p:nvPicPr>
          <p:cNvPr id="2714" name="Google Shape;2714;p65" title="pexels-yaroslav-shuraev-8844379.jpg"/>
          <p:cNvPicPr preferRelativeResize="0"/>
          <p:nvPr/>
        </p:nvPicPr>
        <p:blipFill>
          <a:blip r:embed="rId3">
            <a:alphaModFix/>
          </a:blip>
          <a:srcRect l="23791" r="23791"/>
          <a:stretch>
            <a:fillRect/>
          </a:stretch>
        </p:blipFill>
        <p:spPr>
          <a:xfrm>
            <a:off x="1180171" y="1332100"/>
            <a:ext cx="2473800" cy="3145500"/>
          </a:xfrm>
          <a:prstGeom prst="roundRect">
            <a:avLst>
              <a:gd name="adj" fmla="val 9015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715" name="Google Shape;271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8141">
            <a:off x="3327414" y="1809219"/>
            <a:ext cx="1158944" cy="112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6" name="Google Shape;2716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225" y="2889981"/>
            <a:ext cx="756239" cy="6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7" name="Google Shape;2717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4903" y="1172450"/>
            <a:ext cx="835963" cy="7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2718" name="Google Shape;2718;p65"/>
          <p:cNvSpPr txBox="1">
            <a:spLocks noGrp="1"/>
          </p:cNvSpPr>
          <p:nvPr>
            <p:ph type="subTitle" idx="4294967295"/>
          </p:nvPr>
        </p:nvSpPr>
        <p:spPr>
          <a:xfrm>
            <a:off x="4617000" y="1368550"/>
            <a:ext cx="39522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✓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necesario asegurar la implementación adecuada de la Ley Nº 27.642 denominada “Ley de Promoción de la Alimentación Saludable” (PAS).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600"/>
              <a:buFont typeface="Montserrat Medium"/>
              <a:buChar char="✓"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Promover políticas que garanticen Entornos escolares saludables a través de la Reglamentación de la Ley.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19" name="Google Shape;2719;p65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Recomendaciones generales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723"/>
        <p:cNvGrpSpPr/>
        <p:nvPr/>
      </p:nvGrpSpPr>
      <p:grpSpPr>
        <a:xfrm>
          <a:off x="0" y="0"/>
          <a:ext cx="0" cy="0"/>
        </a:xfrm>
      </p:grpSpPr>
      <p:sp>
        <p:nvSpPr>
          <p:cNvPr id="2724" name="Google Shape;2724;p66"/>
          <p:cNvSpPr txBox="1">
            <a:spLocks noGrp="1"/>
          </p:cNvSpPr>
          <p:nvPr>
            <p:ph type="subTitle" idx="1"/>
          </p:nvPr>
        </p:nvSpPr>
        <p:spPr>
          <a:xfrm>
            <a:off x="896500" y="1652125"/>
            <a:ext cx="7672500" cy="25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</a:t>
            </a:r>
            <a:r>
              <a:rPr lang="en" sz="2000" smtClean="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 </a:t>
            </a:r>
            <a:r>
              <a:rPr lang="en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necesario que el </a:t>
            </a:r>
            <a:r>
              <a:rPr lang="en" sz="20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Estado promueva políticas públicas integrales y complementarias</a:t>
            </a:r>
            <a:r>
              <a:rPr lang="en" sz="20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mejorar los entornos alimentarios, de manera tal que faciliten el acceso a alimentos sanos de manera sostenible e inclusiva y aseguren el derecho a la salud y a una alimentación adecuada de NNyA.</a:t>
            </a:r>
            <a:endParaRPr sz="20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25" name="Google Shape;272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04" y="3317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6" name="Google Shape;272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5810" y="35728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7" name="Google Shape;2727;p66"/>
          <p:cNvSpPr txBox="1">
            <a:spLocks noGrp="1"/>
          </p:cNvSpPr>
          <p:nvPr>
            <p:ph type="title"/>
          </p:nvPr>
        </p:nvSpPr>
        <p:spPr>
          <a:xfrm>
            <a:off x="720000" y="10083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000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En conclusión</a:t>
            </a:r>
            <a:endParaRPr sz="4000"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731"/>
        <p:cNvGrpSpPr/>
        <p:nvPr/>
      </p:nvGrpSpPr>
      <p:grpSpPr>
        <a:xfrm>
          <a:off x="0" y="0"/>
          <a:ext cx="0" cy="0"/>
        </a:xfrm>
      </p:grpSpPr>
      <p:sp>
        <p:nvSpPr>
          <p:cNvPr id="2732" name="Google Shape;2732;p67"/>
          <p:cNvSpPr/>
          <p:nvPr/>
        </p:nvSpPr>
        <p:spPr>
          <a:xfrm>
            <a:off x="3232800" y="2718100"/>
            <a:ext cx="2678400" cy="49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33" name="Google Shape;2733;p67"/>
          <p:cNvSpPr txBox="1">
            <a:spLocks noGrp="1"/>
          </p:cNvSpPr>
          <p:nvPr>
            <p:ph type="subTitle" idx="4294967295"/>
          </p:nvPr>
        </p:nvSpPr>
        <p:spPr>
          <a:xfrm>
            <a:off x="3301203" y="2741674"/>
            <a:ext cx="25416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Lic. Lucrecia Ferrero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4" name="Google Shape;2734;p67" title="logo vertic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587" y="3657600"/>
            <a:ext cx="1634826" cy="11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5" name="Google Shape;2735;p67"/>
          <p:cNvSpPr txBox="1">
            <a:spLocks noGrp="1"/>
          </p:cNvSpPr>
          <p:nvPr>
            <p:ph type="ctrTitle" idx="4294967295"/>
          </p:nvPr>
        </p:nvSpPr>
        <p:spPr>
          <a:xfrm>
            <a:off x="1251000" y="1347800"/>
            <a:ext cx="66420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6000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¡Muchas gracias!</a:t>
            </a:r>
            <a:endParaRPr sz="6000"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498"/>
        <p:cNvGrpSpPr/>
        <p:nvPr/>
      </p:nvGrpSpPr>
      <p:grpSpPr>
        <a:xfrm>
          <a:off x="0" y="0"/>
          <a:ext cx="0" cy="0"/>
        </a:xfrm>
      </p:grpSpPr>
      <p:pic>
        <p:nvPicPr>
          <p:cNvPr id="2499" name="Google Shape;24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68141">
            <a:off x="7769164" y="2791381"/>
            <a:ext cx="1158944" cy="112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500" name="Google Shape;2500;p39"/>
          <p:cNvSpPr txBox="1">
            <a:spLocks noGrp="1"/>
          </p:cNvSpPr>
          <p:nvPr>
            <p:ph type="subTitle" idx="4294967295"/>
          </p:nvPr>
        </p:nvSpPr>
        <p:spPr>
          <a:xfrm>
            <a:off x="338900" y="3411225"/>
            <a:ext cx="39522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Sancionada en el año 2020.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Cuenta con 18 artículos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01" name="Google Shape;2501;p39" descr="Ciudades sostenibles: Cómo un entorno saludable alrededor de las escuelas  protege también a nuestros hijos | La salud va por barrios | EL PAÍ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697" y="1379017"/>
            <a:ext cx="3616800" cy="2032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502" name="Google Shape;250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2250" y="3076468"/>
            <a:ext cx="756239" cy="6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3" name="Google Shape;250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6953" y="989513"/>
            <a:ext cx="835963" cy="767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04" name="Google Shape;2504;p39"/>
          <p:cNvSpPr txBox="1">
            <a:spLocks noGrp="1"/>
          </p:cNvSpPr>
          <p:nvPr>
            <p:ph type="ctrTitle" idx="4294967295"/>
          </p:nvPr>
        </p:nvSpPr>
        <p:spPr>
          <a:xfrm>
            <a:off x="72425" y="1349100"/>
            <a:ext cx="4275600" cy="21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LEY DE</a:t>
            </a:r>
            <a:endParaRPr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PROMOCIÓN</a:t>
            </a:r>
            <a:endParaRPr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DE ENTORNO</a:t>
            </a:r>
            <a:endParaRPr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ESCOLAR SALUDABLE</a:t>
            </a:r>
            <a:endParaRPr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2505" name="Google Shape;2505;p39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Ley Provincial 3181-E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09"/>
        <p:cNvGrpSpPr/>
        <p:nvPr/>
      </p:nvGrpSpPr>
      <p:grpSpPr>
        <a:xfrm>
          <a:off x="0" y="0"/>
          <a:ext cx="0" cy="0"/>
        </a:xfrm>
      </p:grpSpPr>
      <p:sp>
        <p:nvSpPr>
          <p:cNvPr id="2510" name="Google Shape;2510;p40"/>
          <p:cNvSpPr/>
          <p:nvPr/>
        </p:nvSpPr>
        <p:spPr>
          <a:xfrm>
            <a:off x="1406319" y="2126650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01</a:t>
            </a:r>
            <a:endParaRPr sz="2700">
              <a:solidFill>
                <a:srgbClr val="FFFFFF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2511" name="Google Shape;2511;p40"/>
          <p:cNvSpPr txBox="1">
            <a:spLocks noGrp="1"/>
          </p:cNvSpPr>
          <p:nvPr>
            <p:ph type="subTitle" idx="4294967295"/>
          </p:nvPr>
        </p:nvSpPr>
        <p:spPr>
          <a:xfrm>
            <a:off x="997224" y="3019412"/>
            <a:ext cx="21654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CONSUMO DE TABACO</a:t>
            </a:r>
            <a:endParaRPr sz="2000"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2512" name="Google Shape;2512;p40"/>
          <p:cNvSpPr txBox="1">
            <a:spLocks noGrp="1"/>
          </p:cNvSpPr>
          <p:nvPr>
            <p:ph type="subTitle" idx="4294967295"/>
          </p:nvPr>
        </p:nvSpPr>
        <p:spPr>
          <a:xfrm>
            <a:off x="3489300" y="3019412"/>
            <a:ext cx="21654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ALIMENTACIÓN INADECUADA</a:t>
            </a:r>
            <a:endParaRPr sz="2000"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2513" name="Google Shape;2513;p40"/>
          <p:cNvSpPr txBox="1">
            <a:spLocks noGrp="1"/>
          </p:cNvSpPr>
          <p:nvPr>
            <p:ph type="subTitle" idx="4294967295"/>
          </p:nvPr>
        </p:nvSpPr>
        <p:spPr>
          <a:xfrm>
            <a:off x="5981375" y="3019400"/>
            <a:ext cx="24741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000">
                <a:solidFill>
                  <a:srgbClr val="FF9100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ESCASA ACTIVIDAD FÍSICA</a:t>
            </a:r>
            <a:endParaRPr sz="2000">
              <a:solidFill>
                <a:srgbClr val="FF9100"/>
              </a:solidFill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2514" name="Google Shape;2514;p40"/>
          <p:cNvSpPr/>
          <p:nvPr/>
        </p:nvSpPr>
        <p:spPr>
          <a:xfrm>
            <a:off x="6381369" y="2126650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03</a:t>
            </a:r>
            <a:endParaRPr sz="27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515" name="Google Shape;2515;p40"/>
          <p:cNvSpPr/>
          <p:nvPr/>
        </p:nvSpPr>
        <p:spPr>
          <a:xfrm>
            <a:off x="3893844" y="2126650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Baloo 2 ExtraBold"/>
                <a:ea typeface="Baloo 2 ExtraBold"/>
                <a:cs typeface="Baloo 2 ExtraBold"/>
                <a:sym typeface="Baloo 2 ExtraBold"/>
              </a:rPr>
              <a:t>02</a:t>
            </a:r>
            <a:endParaRPr sz="27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cxnSp>
        <p:nvCxnSpPr>
          <p:cNvPr id="2516" name="Google Shape;2516;p40"/>
          <p:cNvCxnSpPr>
            <a:stCxn id="2510" idx="3"/>
            <a:endCxn id="2515" idx="1"/>
          </p:cNvCxnSpPr>
          <p:nvPr/>
        </p:nvCxnSpPr>
        <p:spPr>
          <a:xfrm>
            <a:off x="2762619" y="2464450"/>
            <a:ext cx="1131300" cy="0"/>
          </a:xfrm>
          <a:prstGeom prst="straightConnector1">
            <a:avLst/>
          </a:prstGeom>
          <a:noFill/>
          <a:ln w="76200" cap="flat" cmpd="sng">
            <a:solidFill>
              <a:srgbClr val="78BA11"/>
            </a:solidFill>
            <a:prstDash val="solid"/>
            <a:round/>
            <a:headEnd type="oval" w="sm" len="sm"/>
            <a:tailEnd type="oval" w="sm" len="sm"/>
          </a:ln>
        </p:spPr>
      </p:cxnSp>
      <p:cxnSp>
        <p:nvCxnSpPr>
          <p:cNvPr id="2517" name="Google Shape;2517;p40"/>
          <p:cNvCxnSpPr>
            <a:stCxn id="2515" idx="3"/>
            <a:endCxn id="2514" idx="1"/>
          </p:cNvCxnSpPr>
          <p:nvPr/>
        </p:nvCxnSpPr>
        <p:spPr>
          <a:xfrm>
            <a:off x="5250144" y="2464450"/>
            <a:ext cx="1131300" cy="0"/>
          </a:xfrm>
          <a:prstGeom prst="straightConnector1">
            <a:avLst/>
          </a:prstGeom>
          <a:noFill/>
          <a:ln w="76200" cap="flat" cmpd="sng">
            <a:solidFill>
              <a:srgbClr val="78BA11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2518" name="Google Shape;2518;p40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Entornos Escolares Saludables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19" name="Google Shape;2519;p40"/>
          <p:cNvSpPr txBox="1">
            <a:spLocks noGrp="1"/>
          </p:cNvSpPr>
          <p:nvPr>
            <p:ph type="subTitle" idx="4294967295"/>
          </p:nvPr>
        </p:nvSpPr>
        <p:spPr>
          <a:xfrm>
            <a:off x="395750" y="967350"/>
            <a:ext cx="82872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Intervenciones específicas sobre:</a:t>
            </a:r>
            <a:endParaRPr sz="16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20" name="Google Shape;25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997" y="3943125"/>
            <a:ext cx="835963" cy="7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1" name="Google Shape;25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82" y="422748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25"/>
        <p:cNvGrpSpPr/>
        <p:nvPr/>
      </p:nvGrpSpPr>
      <p:grpSpPr>
        <a:xfrm>
          <a:off x="0" y="0"/>
          <a:ext cx="0" cy="0"/>
        </a:xfrm>
      </p:grpSpPr>
      <p:sp>
        <p:nvSpPr>
          <p:cNvPr id="2526" name="Google Shape;2526;p41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Escuela Saludable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27" name="Google Shape;2527;p41"/>
          <p:cNvSpPr txBox="1">
            <a:spLocks noGrp="1"/>
          </p:cNvSpPr>
          <p:nvPr>
            <p:ph type="subTitle" idx="4294967295"/>
          </p:nvPr>
        </p:nvSpPr>
        <p:spPr>
          <a:xfrm>
            <a:off x="395750" y="1224875"/>
            <a:ext cx="82872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Realiza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acciones sostenidas en el tiempo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destinadas a promover y facilitar un estilo de vida saludable en la comunidad educativa.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Estas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son principalmente intervenciones en el entorno, específicas para los principales factores de riesgo de enfermedades no transmisibles: </a:t>
            </a:r>
            <a:r>
              <a:rPr lang="en" sz="1800" b="1">
                <a:solidFill>
                  <a:srgbClr val="78BA11"/>
                </a:solidFill>
                <a:latin typeface="Montserrat"/>
                <a:ea typeface="Montserrat"/>
                <a:cs typeface="Montserrat"/>
                <a:sym typeface="Montserrat"/>
              </a:rPr>
              <a:t>consumo de tabaco, alimentación inadecuada y escasa actividad física.</a:t>
            </a:r>
            <a:endParaRPr sz="1800" b="1">
              <a:solidFill>
                <a:srgbClr val="78BA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8" name="Google Shape;25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174" y="3684264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9" name="Google Shape;25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95" y="414635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33"/>
        <p:cNvGrpSpPr/>
        <p:nvPr/>
      </p:nvGrpSpPr>
      <p:grpSpPr>
        <a:xfrm>
          <a:off x="0" y="0"/>
          <a:ext cx="0" cy="0"/>
        </a:xfrm>
      </p:grpSpPr>
      <p:sp>
        <p:nvSpPr>
          <p:cNvPr id="2534" name="Google Shape;2534;p42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¿Qué propone esta ley?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35" name="Google Shape;2535;p42"/>
          <p:cNvSpPr txBox="1">
            <a:spLocks noGrp="1"/>
          </p:cNvSpPr>
          <p:nvPr>
            <p:ph type="subTitle" idx="4294967295"/>
          </p:nvPr>
        </p:nvSpPr>
        <p:spPr>
          <a:xfrm>
            <a:off x="395750" y="1224875"/>
            <a:ext cx="82872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Promover la educación alimentaria </a:t>
            </a:r>
            <a:r>
              <a:rPr lang="en" sz="1800" smtClean="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nutricional y la actividad física para niñas, niños y adolescentes en escuelas y espacios comunitarios.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Sensibilizar a niñas, niños, adolescentes y familias sobre hábitos y alimentación saludables.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Fortalecer la calidad nutricional de los comedores y promover sistemas alimentarios sostenibles, a través de huertas escolares y productos locales.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36" name="Google Shape;25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8779" y="6490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59" y="-85826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41"/>
        <p:cNvGrpSpPr/>
        <p:nvPr/>
      </p:nvGrpSpPr>
      <p:grpSpPr>
        <a:xfrm>
          <a:off x="0" y="0"/>
          <a:ext cx="0" cy="0"/>
        </a:xfrm>
      </p:grpSpPr>
      <p:sp>
        <p:nvSpPr>
          <p:cNvPr id="2542" name="Google Shape;2542;p43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¿Qué propone esta ley?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43" name="Google Shape;2543;p43"/>
          <p:cNvSpPr txBox="1">
            <a:spLocks noGrp="1"/>
          </p:cNvSpPr>
          <p:nvPr>
            <p:ph type="subTitle" idx="4294967295"/>
          </p:nvPr>
        </p:nvSpPr>
        <p:spPr>
          <a:xfrm>
            <a:off x="395750" y="1224875"/>
            <a:ext cx="82872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Propiciar entornos y productos alimenticios saludables, que permitan elecciones más beneficiosas para la salud de niñas, niños y adolescentes: provisión de actividad física de calidad y cantidad suficiente, consumo de agua segura y kioscos con oferta saludable.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Otro de los componentes tiene que ver con medidas recomendadas a nivel internacional, como </a:t>
            </a:r>
            <a:r>
              <a:rPr lang="en"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proteger y promover la lactancia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44" name="Google Shape;25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4997" y="3943125"/>
            <a:ext cx="835963" cy="76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5" name="Google Shape;254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82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DCFFA7"/>
        </a:solidFill>
        <a:effectLst/>
      </p:bgPr>
    </p:bg>
    <p:spTree>
      <p:nvGrpSpPr>
        <p:cNvPr id="1" name="Shape 2549"/>
        <p:cNvGrpSpPr/>
        <p:nvPr/>
      </p:nvGrpSpPr>
      <p:grpSpPr>
        <a:xfrm>
          <a:off x="0" y="0"/>
          <a:ext cx="0" cy="0"/>
        </a:xfrm>
      </p:grpSpPr>
      <p:sp>
        <p:nvSpPr>
          <p:cNvPr id="2550" name="Google Shape;2550;p44"/>
          <p:cNvSpPr txBox="1">
            <a:spLocks noGrp="1"/>
          </p:cNvSpPr>
          <p:nvPr>
            <p:ph type="title" idx="4294967295"/>
          </p:nvPr>
        </p:nvSpPr>
        <p:spPr>
          <a:xfrm>
            <a:off x="395750" y="302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solidFill>
                  <a:srgbClr val="78BA11"/>
                </a:solidFill>
                <a:latin typeface="Baloo 2"/>
                <a:ea typeface="Baloo 2"/>
                <a:cs typeface="Baloo 2"/>
                <a:sym typeface="Baloo 2"/>
              </a:rPr>
              <a:t>¿Qué propone esta ley?</a:t>
            </a: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b="1">
              <a:solidFill>
                <a:srgbClr val="78BA1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551" name="Google Shape;2551;p44"/>
          <p:cNvSpPr txBox="1">
            <a:spLocks noGrp="1"/>
          </p:cNvSpPr>
          <p:nvPr>
            <p:ph type="subTitle" idx="4294967295"/>
          </p:nvPr>
        </p:nvSpPr>
        <p:spPr>
          <a:xfrm>
            <a:off x="395750" y="1224875"/>
            <a:ext cx="82872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9100"/>
              </a:buClr>
              <a:buSzPts val="1800"/>
              <a:buFont typeface="Montserrat Medium"/>
              <a:buChar char="➔"/>
            </a:pP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Busca </a:t>
            </a:r>
            <a:r>
              <a:rPr lang="en" sz="1800" b="1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promover criterios y estándares 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 permitan</a:t>
            </a:r>
            <a:r>
              <a:rPr lang="en" sz="1800" b="1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sz="1800" b="1" smtClean="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regular 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exposición de niños, niñas y adolescentes a </a:t>
            </a:r>
            <a:r>
              <a:rPr lang="en" sz="1800" b="1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publicidad</a:t>
            </a:r>
            <a:r>
              <a:rPr lang="en" sz="18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promoción y patrocinio de alimentos no saludables y bebidas azucaradas en todos los ámbitos.</a:t>
            </a:r>
            <a:endParaRPr sz="18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52" name="Google Shape;25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174" y="3684264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3" name="Google Shape;255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0395" y="414635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Health Subject for Pre-K: Healthy food by Slidesgo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111</Paragraphs>
  <Slides>32</Slides>
  <Notes>32</Notes>
  <TotalTime>85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2">
      <vt:lpstr>Arial</vt:lpstr>
      <vt:lpstr>Sigmar One</vt:lpstr>
      <vt:lpstr>Manrope Medium</vt:lpstr>
      <vt:lpstr>Bebas Neue</vt:lpstr>
      <vt:lpstr>Manrope</vt:lpstr>
      <vt:lpstr>Montserrat</vt:lpstr>
      <vt:lpstr>Baloo 2 ExtraBold</vt:lpstr>
      <vt:lpstr>Montserrat Medium</vt:lpstr>
      <vt:lpstr>Baloo 2</vt:lpstr>
      <vt:lpstr>Health Subject for Pre-K: Healthy food by Slidesgo</vt:lpstr>
      <vt:lpstr>ENTORNOS
ESCOLARES
SALUDABLES</vt:lpstr>
      <vt:lpstr>¿En qué nos basamos para implementar EES?</vt:lpstr>
      <vt:lpstr>¿Qué es el derecho a la alimentación?</vt:lpstr>
      <vt:lpstr>LEY DE
PROMOCIÓN
DE ENTORNO
ESCOLAR SALUDABLE</vt:lpstr>
      <vt:lpstr>Entornos Escolares Saludables
</vt:lpstr>
      <vt:lpstr>Escuela Saludable
</vt:lpstr>
      <vt:lpstr>¿Qué propone esta ley?
</vt:lpstr>
      <vt:lpstr>¿Qué propone esta ley?
</vt:lpstr>
      <vt:lpstr>¿Qué propone esta ley?
</vt:lpstr>
      <vt:lpstr>Art. 2 - Alimentación escolar
</vt:lpstr>
      <vt:lpstr>Art. 2 - Alimentación escolar
</vt:lpstr>
      <vt:lpstr>Art. 2 - Alimentación escolar
</vt:lpstr>
      <vt:lpstr>Art. 3 - Kioscos escolares
</vt:lpstr>
      <vt:lpstr>Art. 3 - Kioscos escolares
</vt:lpstr>
      <vt:lpstr>Art. 4 - Comedores escolares
</vt:lpstr>
      <vt:lpstr>Art. 4 - Comedores escolares
</vt:lpstr>
      <vt:lpstr>Art. 4 - Comedores escolares
</vt:lpstr>
      <vt:lpstr>Art. 5 - Agua segura
</vt:lpstr>
      <vt:lpstr>Art. 6 - Educación alimentaria
</vt:lpstr>
      <vt:lpstr>Art. 7 - Lactancia materna
</vt:lpstr>
      <vt:lpstr>Art. 8 - Actividad física
</vt:lpstr>
      <vt:lpstr>Art. 9 - Formación docente
</vt:lpstr>
      <vt:lpstr>Art. 10 - Prohibición de fumar
</vt:lpstr>
      <vt:lpstr>Art. 11 - Autoridad de aplicación
</vt:lpstr>
      <vt:lpstr>Es importante conocer</vt:lpstr>
      <vt:lpstr>Este estudio permite conocer el patrón de consumo de alimentos de la población infanto juvenil de Argentina</vt:lpstr>
      <vt:lpstr>PowerPoint Presentation</vt:lpstr>
      <vt:lpstr>PowerPoint Presentation</vt:lpstr>
      <vt:lpstr>RECOMENDACIONES GENERALES</vt:lpstr>
      <vt:lpstr>Recomendaciones generales</vt:lpstr>
      <vt:lpstr>En conclusión</vt:lpstr>
      <vt:lpstr>¡Muchas gracias!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ENTORNOS ESCOLARES SALUDABLES</dc:title>
  <dc:creator>lucrecia ferrero</dc:creator>
  <cp:lastModifiedBy>lucrecia ferrero</cp:lastModifiedBy>
  <cp:revision>7</cp:revision>
  <dcterms:modified xsi:type="dcterms:W3CDTF">2025-05-07T12:10:04Z</dcterms:modified>
</cp:coreProperties>
</file>