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1" r:id="rId4"/>
    <p:sldId id="263" r:id="rId5"/>
    <p:sldId id="264" r:id="rId6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E2B3E8-213D-41E8-B70A-3F0B418BF5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1380859-C33A-4801-B6B0-65B6BF0DC0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0F238E-FA77-4F69-8AA0-533F0C15B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6/11/2024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C6DB0B-7B98-4D59-A684-BA55F093A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20F7E7-F3BB-49D9-B951-886888643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60982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8FAA5F-4E58-42A5-A2E3-C6F9C0F63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7B2A2A1-E3E6-40E9-BA8C-215D9111E6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6473D7-33B6-4735-84FC-24D2514DC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6/11/2024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DD66C6-D5FD-4182-B0AA-E2826F683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10B5E4-AF39-49D3-A08E-E8C4D6326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39263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1DBDF03-81B5-4C84-8184-A659CDA66A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12667B4-3E25-4F9F-BB50-BF58B41337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9498FE-0DA7-418F-940C-8B930B307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6/11/2024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AA468D-7C1A-4A31-845E-4725E43D4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A3A2D9-8586-4E02-B07E-4C4619CC8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33303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3A5D3A-35CB-4FAB-9137-07F55D8BE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989472-22B1-45E5-BB7F-64BF707E9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19E598B-6B83-4668-8B72-91654EAD0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6/11/2024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7F7BAF-9A95-47AD-B947-D46C041C8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8BF63F-FD97-40DA-8228-D5F79B266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4293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88D050-6842-499F-983F-19CBF059B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9473C7-A3C8-41BF-B5D0-11C00E1FAA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D3B9DB-FE4A-4E57-B224-FB9A202B2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6/11/2024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6FB0AD-041D-4FCA-981D-5E7EE723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F2C19C-0E6A-437C-9693-676D3947E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47655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491EDF-AF63-453A-9543-5E9C3B77C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B776CE-12EC-4ECD-9D68-AA36ECCBB0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1BE07E0-C056-4A07-ADEC-720B5548AE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7E4A666-0367-4121-A914-38EAC1089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6/11/2024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D6178B-19A1-4CCD-A9F2-7E00DE6A7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C1644F3-0D8E-4E1E-B1F5-55C007452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4666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B41C3A-E3A5-48E9-8884-15D391685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CF91AF3-CD61-44F9-A2F0-338A64BB8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682B0F9-54CE-4FB6-A904-DD8A66FC6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2070BB1-C94F-4F7B-8744-84813534D0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786D47D-4F90-4C10-AAAB-EF03EF96E1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BEEBA3E-543B-4A57-80C7-FDCAD6CEF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6/11/2024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DFED6A1-EF3D-4896-90AD-B8840137E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8E8094E-153F-470D-BDF7-A4285815F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29577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1D0ED2-0B5A-4F56-8C01-81054605A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6B4DFA4-DB93-4553-B2B5-3BC043929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6/11/2024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056961F-130D-4608-9F34-452329C23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D1A9D23-CBE2-43B8-B121-A376BBB66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57845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7DF10D8-C436-4530-861A-6D42AFA60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6/11/2024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4989A44-D527-4DED-96ED-00138CCFD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12B5791-1F16-4AA1-91F1-CBA748A75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55531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34B0FB-2B73-4F9B-8294-FF69F2119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279DD4-63D2-463E-93A5-5F24602CD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3706C1B-748B-4E85-B07D-5537120B8B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A6087D1-D507-4859-BFFE-FAEC700FA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6/11/2024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4F875B5-994A-4E67-88C7-0EEC108EE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9029EFC-6442-48F5-BC66-91CCABFE6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76476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D83ED3-151B-4131-AE31-4550C76D4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BDCBF77-D50F-4E15-B157-D154474E42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B510430-8B6B-4AB7-A064-A212C6C1A7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F2105E-DF06-40E6-AA94-0D421F99D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6/11/2024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2D534EC-F43A-4A35-B88C-EDB7503DF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4F7793C-64AD-4BC7-87C2-C2901CE28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9687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56D5722-37A6-42F9-9410-03C6E062A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A8952DA-5160-4C57-AC3E-45FFB16D1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A3A98E-D0FD-42F4-A963-FAEB2062D3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545C7-52FC-477F-BBD7-A211F870B0A2}" type="datetimeFigureOut">
              <a:rPr lang="es-AR" smtClean="0"/>
              <a:t>6/11/2024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F8D232-B4ED-49D8-98E1-ECAD0DC0F3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3DD72B-EB3F-46A1-85BE-A1CC3F0067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02060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bing.com/videos/riverview/relatedvideo?q=expresiones++de+la+funcion+cuadratica&amp;mid=2A4AE2EABEE926D732302A4AE2EABEE926D73230&amp;mcid=FAF5E618E573437E94F443EA7889DBC8&amp;FORM=VIRE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38778701-ED6B-4BD8-B284-0652C085000F}"/>
              </a:ext>
            </a:extLst>
          </p:cNvPr>
          <p:cNvSpPr/>
          <p:nvPr/>
        </p:nvSpPr>
        <p:spPr>
          <a:xfrm>
            <a:off x="3302606" y="362499"/>
            <a:ext cx="55867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Función cuadrática</a:t>
            </a:r>
          </a:p>
        </p:txBody>
      </p:sp>
      <p:sp>
        <p:nvSpPr>
          <p:cNvPr id="22" name="Rectángulo 21" descr="normal x subíndice normal v espacio igual espacio menos fracción numerador normal b entre denominador 2 normal a fin fracción">
            <a:extLst>
              <a:ext uri="{FF2B5EF4-FFF2-40B4-BE49-F238E27FC236}">
                <a16:creationId xmlns:a16="http://schemas.microsoft.com/office/drawing/2014/main" id="{A2D5790F-9DC1-4AF7-ABC6-4857DCEC934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2012" y="3275012"/>
            <a:ext cx="3079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sp>
        <p:nvSpPr>
          <p:cNvPr id="24" name="Rectángulo 23" descr="normal x subíndice normal v espacio igual espacio menos fracción numerador normal b entre denominador 2 normal a fin fracción">
            <a:extLst>
              <a:ext uri="{FF2B5EF4-FFF2-40B4-BE49-F238E27FC236}">
                <a16:creationId xmlns:a16="http://schemas.microsoft.com/office/drawing/2014/main" id="{C02D9D60-2466-4775-8A3C-BA1CA2553F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4412" y="3427412"/>
            <a:ext cx="3079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3604E30-FC3D-4B3F-89B2-6F362E39DD0B}"/>
              </a:ext>
            </a:extLst>
          </p:cNvPr>
          <p:cNvSpPr txBox="1"/>
          <p:nvPr/>
        </p:nvSpPr>
        <p:spPr>
          <a:xfrm>
            <a:off x="1854773" y="1843851"/>
            <a:ext cx="847927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La forma </a:t>
            </a:r>
            <a:r>
              <a:rPr lang="es-ES" sz="2000" b="1" i="1" dirty="0"/>
              <a:t>y=ax</a:t>
            </a:r>
            <a:r>
              <a:rPr lang="es-ES" sz="2000" b="1" i="1" baseline="32000" dirty="0"/>
              <a:t>2</a:t>
            </a:r>
            <a:r>
              <a:rPr lang="es-ES" sz="2000" b="1" i="1" dirty="0"/>
              <a:t>+bx+c</a:t>
            </a:r>
            <a:r>
              <a:rPr lang="es-ES" i="1" dirty="0"/>
              <a:t>, </a:t>
            </a:r>
            <a:r>
              <a:rPr lang="es-ES" dirty="0"/>
              <a:t>se llama fórmula polinómica; pero también las ecuaciones cuadráticas pueden estar expresadas de la siguiente manera:</a:t>
            </a:r>
          </a:p>
          <a:p>
            <a:endParaRPr lang="es-ES" dirty="0"/>
          </a:p>
          <a:p>
            <a:r>
              <a:rPr lang="es-ES" sz="1600" dirty="0"/>
              <a:t>Forma factorizada: </a:t>
            </a:r>
            <a:r>
              <a:rPr lang="es-ES" sz="2000" b="1" i="1" dirty="0"/>
              <a:t>y=a(x-x</a:t>
            </a:r>
            <a:r>
              <a:rPr lang="es-ES" sz="2000" b="1" i="1" baseline="-25000" dirty="0"/>
              <a:t>1</a:t>
            </a:r>
            <a:r>
              <a:rPr lang="es-ES" sz="2000" b="1" i="1" dirty="0"/>
              <a:t>) (x-x</a:t>
            </a:r>
            <a:r>
              <a:rPr lang="es-ES" sz="2000" b="1" i="1" baseline="-25000" dirty="0"/>
              <a:t>2</a:t>
            </a:r>
            <a:r>
              <a:rPr lang="es-ES" sz="2000" b="1" i="1" dirty="0"/>
              <a:t>)</a:t>
            </a:r>
            <a:r>
              <a:rPr lang="es-ES" sz="2000" dirty="0"/>
              <a:t> </a:t>
            </a:r>
            <a:r>
              <a:rPr lang="es-ES" dirty="0"/>
              <a:t>donde X</a:t>
            </a:r>
            <a:r>
              <a:rPr lang="es-ES" baseline="-25000" dirty="0"/>
              <a:t>1</a:t>
            </a:r>
            <a:r>
              <a:rPr lang="es-ES" dirty="0"/>
              <a:t> y x</a:t>
            </a:r>
            <a:r>
              <a:rPr lang="es-ES" baseline="-25000" dirty="0"/>
              <a:t>2</a:t>
            </a:r>
            <a:r>
              <a:rPr lang="es-ES" dirty="0"/>
              <a:t> son las raíces de parábola</a:t>
            </a:r>
          </a:p>
          <a:p>
            <a:endParaRPr lang="es-ES" sz="1600" dirty="0"/>
          </a:p>
          <a:p>
            <a:r>
              <a:rPr lang="es-ES" sz="1600" dirty="0"/>
              <a:t>Forma canónica : </a:t>
            </a:r>
            <a:r>
              <a:rPr lang="es-ES" sz="2000" b="1" i="1" dirty="0"/>
              <a:t>y=(x-p)</a:t>
            </a:r>
            <a:r>
              <a:rPr lang="es-ES" sz="2000" b="1" i="1" baseline="30000" dirty="0"/>
              <a:t>2</a:t>
            </a:r>
            <a:r>
              <a:rPr lang="es-ES" sz="2000" b="1" i="1" dirty="0"/>
              <a:t> + k</a:t>
            </a:r>
            <a:r>
              <a:rPr lang="es-ES" sz="2000" dirty="0"/>
              <a:t> </a:t>
            </a:r>
            <a:r>
              <a:rPr lang="es-ES" dirty="0"/>
              <a:t>donde p y k son las coordenadas del vértice v=(</a:t>
            </a:r>
            <a:r>
              <a:rPr lang="es-ES" dirty="0" err="1"/>
              <a:t>p;k</a:t>
            </a:r>
            <a:r>
              <a:rPr lang="es-ES" dirty="0"/>
              <a:t>)</a:t>
            </a:r>
          </a:p>
          <a:p>
            <a:endParaRPr lang="es-ES" sz="1600" dirty="0"/>
          </a:p>
          <a:p>
            <a:r>
              <a:rPr lang="es-ES" sz="1600" dirty="0"/>
              <a:t>Veamos un ejemplo: </a:t>
            </a:r>
            <a:r>
              <a:rPr lang="es-ES" sz="1600" b="1" dirty="0">
                <a:solidFill>
                  <a:srgbClr val="FF0000"/>
                </a:solidFill>
              </a:rPr>
              <a:t>y= 2x</a:t>
            </a:r>
            <a:r>
              <a:rPr lang="es-ES" sz="1600" b="1" baseline="30000" dirty="0">
                <a:solidFill>
                  <a:srgbClr val="FF0000"/>
                </a:solidFill>
              </a:rPr>
              <a:t>2</a:t>
            </a:r>
            <a:r>
              <a:rPr lang="es-ES" sz="1600" b="1" dirty="0">
                <a:solidFill>
                  <a:srgbClr val="FF0000"/>
                </a:solidFill>
              </a:rPr>
              <a:t> +2x – 4 </a:t>
            </a:r>
            <a:r>
              <a:rPr lang="es-ES" sz="1600" dirty="0"/>
              <a:t>; </a:t>
            </a:r>
            <a:r>
              <a:rPr lang="es-ES" sz="1600" b="1" dirty="0"/>
              <a:t>y= 2 (x-1)(x+2) </a:t>
            </a:r>
            <a:r>
              <a:rPr lang="es-ES" sz="1600" dirty="0"/>
              <a:t>; </a:t>
            </a:r>
            <a:r>
              <a:rPr lang="es-ES" sz="1600" b="1" dirty="0">
                <a:solidFill>
                  <a:srgbClr val="0070C0"/>
                </a:solidFill>
              </a:rPr>
              <a:t>y=2(x + 0,5)</a:t>
            </a:r>
            <a:r>
              <a:rPr lang="es-ES" sz="1600" b="1" baseline="30000" dirty="0">
                <a:solidFill>
                  <a:srgbClr val="0070C0"/>
                </a:solidFill>
              </a:rPr>
              <a:t>2</a:t>
            </a:r>
            <a:r>
              <a:rPr lang="es-ES" sz="1600" b="1" dirty="0">
                <a:solidFill>
                  <a:srgbClr val="0070C0"/>
                </a:solidFill>
              </a:rPr>
              <a:t> – 4,5</a:t>
            </a:r>
          </a:p>
          <a:p>
            <a:endParaRPr lang="es-AR" dirty="0"/>
          </a:p>
          <a:p>
            <a:r>
              <a:rPr lang="es-AR" dirty="0"/>
              <a:t>Es la misma función expresada en distintas formas, por lo que la parábola es una sola</a:t>
            </a:r>
          </a:p>
        </p:txBody>
      </p:sp>
    </p:spTree>
    <p:extLst>
      <p:ext uri="{BB962C8B-B14F-4D97-AF65-F5344CB8AC3E}">
        <p14:creationId xmlns:p14="http://schemas.microsoft.com/office/powerpoint/2010/main" val="2343925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38778701-ED6B-4BD8-B284-0652C085000F}"/>
              </a:ext>
            </a:extLst>
          </p:cNvPr>
          <p:cNvSpPr/>
          <p:nvPr/>
        </p:nvSpPr>
        <p:spPr>
          <a:xfrm>
            <a:off x="3302606" y="362499"/>
            <a:ext cx="55867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Función cuadrática</a:t>
            </a:r>
          </a:p>
        </p:txBody>
      </p:sp>
      <p:sp>
        <p:nvSpPr>
          <p:cNvPr id="22" name="Rectángulo 21" descr="normal x subíndice normal v espacio igual espacio menos fracción numerador normal b entre denominador 2 normal a fin fracción">
            <a:extLst>
              <a:ext uri="{FF2B5EF4-FFF2-40B4-BE49-F238E27FC236}">
                <a16:creationId xmlns:a16="http://schemas.microsoft.com/office/drawing/2014/main" id="{A2D5790F-9DC1-4AF7-ABC6-4857DCEC934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2012" y="3275012"/>
            <a:ext cx="3079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sp>
        <p:nvSpPr>
          <p:cNvPr id="24" name="Rectángulo 23" descr="normal x subíndice normal v espacio igual espacio menos fracción numerador normal b entre denominador 2 normal a fin fracción">
            <a:extLst>
              <a:ext uri="{FF2B5EF4-FFF2-40B4-BE49-F238E27FC236}">
                <a16:creationId xmlns:a16="http://schemas.microsoft.com/office/drawing/2014/main" id="{C02D9D60-2466-4775-8A3C-BA1CA2553F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4412" y="3427412"/>
            <a:ext cx="3079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159FA68-6E08-443B-8204-388F801748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117" y="1116623"/>
            <a:ext cx="10074539" cy="5666928"/>
          </a:xfrm>
          <a:prstGeom prst="rect">
            <a:avLst/>
          </a:prstGeom>
        </p:spPr>
      </p:pic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9CEBEC88-1042-4C2D-A49D-722664455DF8}"/>
              </a:ext>
            </a:extLst>
          </p:cNvPr>
          <p:cNvCxnSpPr/>
          <p:nvPr/>
        </p:nvCxnSpPr>
        <p:spPr>
          <a:xfrm>
            <a:off x="1365117" y="2474717"/>
            <a:ext cx="37806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9766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38778701-ED6B-4BD8-B284-0652C085000F}"/>
              </a:ext>
            </a:extLst>
          </p:cNvPr>
          <p:cNvSpPr/>
          <p:nvPr/>
        </p:nvSpPr>
        <p:spPr>
          <a:xfrm>
            <a:off x="3302606" y="362499"/>
            <a:ext cx="55867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Función cuadrática</a:t>
            </a:r>
          </a:p>
        </p:txBody>
      </p:sp>
      <p:sp>
        <p:nvSpPr>
          <p:cNvPr id="22" name="Rectángulo 21" descr="normal x subíndice normal v espacio igual espacio menos fracción numerador normal b entre denominador 2 normal a fin fracción">
            <a:extLst>
              <a:ext uri="{FF2B5EF4-FFF2-40B4-BE49-F238E27FC236}">
                <a16:creationId xmlns:a16="http://schemas.microsoft.com/office/drawing/2014/main" id="{A2D5790F-9DC1-4AF7-ABC6-4857DCEC934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2012" y="3275012"/>
            <a:ext cx="3079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sp>
        <p:nvSpPr>
          <p:cNvPr id="24" name="Rectángulo 23" descr="normal x subíndice normal v espacio igual espacio menos fracción numerador normal b entre denominador 2 normal a fin fracción">
            <a:extLst>
              <a:ext uri="{FF2B5EF4-FFF2-40B4-BE49-F238E27FC236}">
                <a16:creationId xmlns:a16="http://schemas.microsoft.com/office/drawing/2014/main" id="{C02D9D60-2466-4775-8A3C-BA1CA2553F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4412" y="3427412"/>
            <a:ext cx="3079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86E41A0B-37BB-4C03-AEFB-FEA059A5E8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784" y="1184397"/>
            <a:ext cx="10086406" cy="5673603"/>
          </a:xfrm>
          <a:prstGeom prst="rect">
            <a:avLst/>
          </a:prstGeom>
        </p:spPr>
      </p:pic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1A54B28A-B161-4722-888D-229533139E36}"/>
              </a:ext>
            </a:extLst>
          </p:cNvPr>
          <p:cNvCxnSpPr/>
          <p:nvPr/>
        </p:nvCxnSpPr>
        <p:spPr>
          <a:xfrm>
            <a:off x="1206784" y="2022231"/>
            <a:ext cx="37806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2556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38778701-ED6B-4BD8-B284-0652C085000F}"/>
              </a:ext>
            </a:extLst>
          </p:cNvPr>
          <p:cNvSpPr/>
          <p:nvPr/>
        </p:nvSpPr>
        <p:spPr>
          <a:xfrm>
            <a:off x="3302606" y="362499"/>
            <a:ext cx="55867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Función cuadrática</a:t>
            </a:r>
          </a:p>
        </p:txBody>
      </p:sp>
      <p:sp>
        <p:nvSpPr>
          <p:cNvPr id="22" name="Rectángulo 21" descr="normal x subíndice normal v espacio igual espacio menos fracción numerador normal b entre denominador 2 normal a fin fracción">
            <a:extLst>
              <a:ext uri="{FF2B5EF4-FFF2-40B4-BE49-F238E27FC236}">
                <a16:creationId xmlns:a16="http://schemas.microsoft.com/office/drawing/2014/main" id="{A2D5790F-9DC1-4AF7-ABC6-4857DCEC934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2012" y="3275012"/>
            <a:ext cx="3079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sp>
        <p:nvSpPr>
          <p:cNvPr id="24" name="Rectángulo 23" descr="normal x subíndice normal v espacio igual espacio menos fracción numerador normal b entre denominador 2 normal a fin fracción">
            <a:extLst>
              <a:ext uri="{FF2B5EF4-FFF2-40B4-BE49-F238E27FC236}">
                <a16:creationId xmlns:a16="http://schemas.microsoft.com/office/drawing/2014/main" id="{C02D9D60-2466-4775-8A3C-BA1CA2553F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4412" y="3427412"/>
            <a:ext cx="3079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8BA25447-628D-4AE7-9849-CF203AA15D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5618" y="1160585"/>
            <a:ext cx="10128737" cy="5697415"/>
          </a:xfrm>
          <a:prstGeom prst="rect">
            <a:avLst/>
          </a:prstGeom>
        </p:spPr>
      </p:pic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8B671DAE-1D9C-4081-8326-4C3C3E7C3841}"/>
              </a:ext>
            </a:extLst>
          </p:cNvPr>
          <p:cNvCxnSpPr/>
          <p:nvPr/>
        </p:nvCxnSpPr>
        <p:spPr>
          <a:xfrm>
            <a:off x="1185618" y="2248474"/>
            <a:ext cx="37806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9852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>
            <a:extLst>
              <a:ext uri="{FF2B5EF4-FFF2-40B4-BE49-F238E27FC236}">
                <a16:creationId xmlns:a16="http://schemas.microsoft.com/office/drawing/2014/main" id="{38778701-ED6B-4BD8-B284-0652C085000F}"/>
              </a:ext>
            </a:extLst>
          </p:cNvPr>
          <p:cNvSpPr/>
          <p:nvPr/>
        </p:nvSpPr>
        <p:spPr>
          <a:xfrm>
            <a:off x="3302606" y="362499"/>
            <a:ext cx="55867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Función cuadrática</a:t>
            </a:r>
          </a:p>
        </p:txBody>
      </p:sp>
      <p:sp>
        <p:nvSpPr>
          <p:cNvPr id="22" name="Rectángulo 21" descr="normal x subíndice normal v espacio igual espacio menos fracción numerador normal b entre denominador 2 normal a fin fracción">
            <a:extLst>
              <a:ext uri="{FF2B5EF4-FFF2-40B4-BE49-F238E27FC236}">
                <a16:creationId xmlns:a16="http://schemas.microsoft.com/office/drawing/2014/main" id="{A2D5790F-9DC1-4AF7-ABC6-4857DCEC934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2012" y="3275012"/>
            <a:ext cx="3079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sp>
        <p:nvSpPr>
          <p:cNvPr id="24" name="Rectángulo 23" descr="normal x subíndice normal v espacio igual espacio menos fracción numerador normal b entre denominador 2 normal a fin fracción">
            <a:extLst>
              <a:ext uri="{FF2B5EF4-FFF2-40B4-BE49-F238E27FC236}">
                <a16:creationId xmlns:a16="http://schemas.microsoft.com/office/drawing/2014/main" id="{C02D9D60-2466-4775-8A3C-BA1CA2553FE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4412" y="3427412"/>
            <a:ext cx="3079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0E8E9AC-F3C7-441E-8576-D24A809AA4E0}"/>
              </a:ext>
            </a:extLst>
          </p:cNvPr>
          <p:cNvSpPr txBox="1"/>
          <p:nvPr/>
        </p:nvSpPr>
        <p:spPr>
          <a:xfrm>
            <a:off x="1551636" y="1911088"/>
            <a:ext cx="94729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Para ver como se pasa de una forma a otra (ojo no siempre se puede expresar de las tres formas) te invito a ver el siguiente video</a:t>
            </a:r>
            <a:endParaRPr lang="es-AR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CA6A435-8E30-4E4D-98D4-DFC20991EE3A}"/>
              </a:ext>
            </a:extLst>
          </p:cNvPr>
          <p:cNvSpPr txBox="1"/>
          <p:nvPr/>
        </p:nvSpPr>
        <p:spPr>
          <a:xfrm>
            <a:off x="2753951" y="6033836"/>
            <a:ext cx="48631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dirty="0">
                <a:hlinkClick r:id="rId2"/>
              </a:rPr>
              <a:t>Bing Vídeos</a:t>
            </a:r>
            <a:endParaRPr lang="es-AR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72945A5-028A-4579-BD25-5AD9919BD1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5051" y="2556790"/>
            <a:ext cx="6822187" cy="3477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217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164</Words>
  <Application>Microsoft Office PowerPoint</Application>
  <PresentationFormat>Panorámica</PresentationFormat>
  <Paragraphs>16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50</cp:revision>
  <dcterms:created xsi:type="dcterms:W3CDTF">2024-11-01T23:55:50Z</dcterms:created>
  <dcterms:modified xsi:type="dcterms:W3CDTF">2024-11-06T12:23:10Z</dcterms:modified>
</cp:coreProperties>
</file>