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E2B3E8-213D-41E8-B70A-3F0B418BF5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380859-C33A-4801-B6B0-65B6BF0DC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0F238E-FA77-4F69-8AA0-533F0C15B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C6DB0B-7B98-4D59-A684-BA55F093A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20F7E7-F3BB-49D9-B951-886888643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098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8FAA5F-4E58-42A5-A2E3-C6F9C0F63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B2A2A1-E3E6-40E9-BA8C-215D9111E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6473D7-33B6-4735-84FC-24D2514DC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DD66C6-D5FD-4182-B0AA-E2826F683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10B5E4-AF39-49D3-A08E-E8C4D632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926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BDF03-81B5-4C84-8184-A659CDA66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12667B4-3E25-4F9F-BB50-BF58B4133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9498FE-0DA7-418F-940C-8B930B307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AA468D-7C1A-4A31-845E-4725E43D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A3A2D9-8586-4E02-B07E-4C4619CC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330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3A5D3A-35CB-4FAB-9137-07F55D8BE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989472-22B1-45E5-BB7F-64BF707E9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9E598B-6B83-4668-8B72-91654EAD0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7F7BAF-9A95-47AD-B947-D46C041C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8BF63F-FD97-40DA-8228-D5F79B26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29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88D050-6842-499F-983F-19CBF059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9473C7-A3C8-41BF-B5D0-11C00E1FA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D3B9DB-FE4A-4E57-B224-FB9A202B2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6FB0AD-041D-4FCA-981D-5E7EE723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F2C19C-0E6A-437C-9693-676D3947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765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91EDF-AF63-453A-9543-5E9C3B77C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B776CE-12EC-4ECD-9D68-AA36ECCBB0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1BE07E0-C056-4A07-ADEC-720B5548A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E4A666-0367-4121-A914-38EAC108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D6178B-19A1-4CCD-A9F2-7E00DE6A7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1644F3-0D8E-4E1E-B1F5-55C007452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66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41C3A-E3A5-48E9-8884-15D391685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F91AF3-CD61-44F9-A2F0-338A64BB8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82B0F9-54CE-4FB6-A904-DD8A66FC6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2070BB1-C94F-4F7B-8744-84813534D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786D47D-4F90-4C10-AAAB-EF03EF96E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EEBA3E-543B-4A57-80C7-FDCAD6CEF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DFED6A1-EF3D-4896-90AD-B8840137E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8E8094E-153F-470D-BDF7-A4285815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957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D0ED2-0B5A-4F56-8C01-81054605A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6B4DFA4-DB93-4553-B2B5-3BC04392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056961F-130D-4608-9F34-452329C2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D1A9D23-CBE2-43B8-B121-A376BBB66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784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7DF10D8-C436-4530-861A-6D42AFA60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989A44-D527-4DED-96ED-00138CCFD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2B5791-1F16-4AA1-91F1-CBA748A75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553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4B0FB-2B73-4F9B-8294-FF69F2119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279DD4-63D2-463E-93A5-5F24602CD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706C1B-748B-4E85-B07D-5537120B8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6087D1-D507-4859-BFFE-FAEC700F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F875B5-994A-4E67-88C7-0EEC108E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029EFC-6442-48F5-BC66-91CCABFE6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7647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83ED3-151B-4131-AE31-4550C76D4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BDCBF77-D50F-4E15-B157-D154474E4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510430-8B6B-4AB7-A064-A212C6C1A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F2105E-DF06-40E6-AA94-0D421F99D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D534EC-F43A-4A35-B88C-EDB7503DF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F7793C-64AD-4BC7-87C2-C2901CE2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68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56D5722-37A6-42F9-9410-03C6E062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8952DA-5160-4C57-AC3E-45FFB16D1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A3A98E-D0FD-42F4-A963-FAEB2062D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545C7-52FC-477F-BBD7-A211F870B0A2}" type="datetimeFigureOut">
              <a:rPr lang="es-AR" smtClean="0"/>
              <a:t>5/11/2024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F8D232-B4ED-49D8-98E1-ECAD0DC0F3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3DD72B-EB3F-46A1-85BE-A1CC3F0067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206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Rq3feSSfyc&amp;t=258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47F5F7F-3600-4986-87D0-B7865692928F}"/>
              </a:ext>
            </a:extLst>
          </p:cNvPr>
          <p:cNvSpPr txBox="1"/>
          <p:nvPr/>
        </p:nvSpPr>
        <p:spPr>
          <a:xfrm>
            <a:off x="5434893" y="1927420"/>
            <a:ext cx="585567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dirty="0"/>
              <a:t>Podemos observar en los gráficos de la tarea 2 que si “a” es positivo (a&gt;0) las ramas de la parábola abren hacia arriba, decimos que la parábola es positiva y la función tiene un mínimo. </a:t>
            </a:r>
          </a:p>
          <a:p>
            <a:pPr algn="just"/>
            <a:r>
              <a:rPr lang="es-AR" dirty="0"/>
              <a:t>Si “a” es negativo (a&lt;0) las ramas abren hacia abajo, decimos entonces que la parábola es negativa y la función tiene un máximo. </a:t>
            </a:r>
          </a:p>
        </p:txBody>
      </p:sp>
      <p:sp>
        <p:nvSpPr>
          <p:cNvPr id="22" name="Rectángulo 21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A2D5790F-9DC1-4AF7-ABC6-4857DCEC9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2012" y="32750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4" name="Rectángulo 23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C02D9D60-2466-4775-8A3C-BA1CA2553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4412" y="34274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774F6895-DB9A-4587-8BE9-5F78A6C6E2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023" y="1933222"/>
            <a:ext cx="3901910" cy="4142264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id="{F94D6350-093B-46B0-93EB-2611BB8361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893" y="3881549"/>
            <a:ext cx="3454500" cy="2457809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61198ACC-BEDA-4B94-A9EC-F3C0279EFA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223" y="3816114"/>
            <a:ext cx="1705486" cy="1247638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92861F4D-51B6-4B00-BE6C-2CBC8C153B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223" y="5063751"/>
            <a:ext cx="1723487" cy="127560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A28688C-B7E5-4434-BF0C-96E0C8DBC5CF}"/>
              </a:ext>
            </a:extLst>
          </p:cNvPr>
          <p:cNvSpPr txBox="1"/>
          <p:nvPr/>
        </p:nvSpPr>
        <p:spPr>
          <a:xfrm>
            <a:off x="1281437" y="1137548"/>
            <a:ext cx="8641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Ya aprendimos a graficar funciones cuadráticas por medio de tabla. </a:t>
            </a:r>
          </a:p>
          <a:p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03455F5-CA84-43B8-AB04-2E8CB7A3B3D5}"/>
              </a:ext>
            </a:extLst>
          </p:cNvPr>
          <p:cNvSpPr txBox="1"/>
          <p:nvPr/>
        </p:nvSpPr>
        <p:spPr>
          <a:xfrm>
            <a:off x="1281437" y="1502014"/>
            <a:ext cx="9689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Veremos algunos elementos de la parábola y como calcularlos, para poder graficarla sin hacer la tabla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4392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22" name="Rectángulo 21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A2D5790F-9DC1-4AF7-ABC6-4857DCEC9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2012" y="32750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4" name="Rectángulo 23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C02D9D60-2466-4775-8A3C-BA1CA2553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4412" y="34274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72F76A6-EBEE-4994-BC67-411F322D3299}"/>
              </a:ext>
            </a:extLst>
          </p:cNvPr>
          <p:cNvSpPr txBox="1"/>
          <p:nvPr/>
        </p:nvSpPr>
        <p:spPr>
          <a:xfrm>
            <a:off x="5173133" y="1285829"/>
            <a:ext cx="626533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1" u="sng" dirty="0"/>
              <a:t>Raíces de la función cuadrática o puntos de corte con el eje X</a:t>
            </a:r>
          </a:p>
          <a:p>
            <a:pPr algn="just"/>
            <a:r>
              <a:rPr lang="es-ES" b="1" dirty="0">
                <a:solidFill>
                  <a:srgbClr val="FFFF00"/>
                </a:solidFill>
                <a:highlight>
                  <a:srgbClr val="C0C0C0"/>
                </a:highlight>
              </a:rPr>
              <a:t>Gráficamente las raíces son los puntos donde la gráfica intercepta (corta) al eje x.</a:t>
            </a:r>
          </a:p>
          <a:p>
            <a:pPr algn="just"/>
            <a:r>
              <a:rPr lang="es-ES" dirty="0"/>
              <a:t>Para obtener las raíces de una función hay que igualar la función a cero. En este caso queda:  ax</a:t>
            </a:r>
            <a:r>
              <a:rPr lang="es-ES" baseline="30000" dirty="0"/>
              <a:t>2</a:t>
            </a:r>
            <a:r>
              <a:rPr lang="es-ES" dirty="0"/>
              <a:t> + </a:t>
            </a:r>
            <a:r>
              <a:rPr lang="es-ES" dirty="0" err="1"/>
              <a:t>bx</a:t>
            </a:r>
            <a:r>
              <a:rPr lang="es-ES" dirty="0"/>
              <a:t> + c = 0</a:t>
            </a:r>
          </a:p>
          <a:p>
            <a:pPr algn="just"/>
            <a:r>
              <a:rPr lang="es-ES" dirty="0"/>
              <a:t>A primera vista esto parece muy difícil de resolver, pero para ello recurrimos a fórmulas que solucionan este problema.</a:t>
            </a:r>
          </a:p>
          <a:p>
            <a:pPr algn="just"/>
            <a:r>
              <a:rPr lang="es-ES" dirty="0"/>
              <a:t> 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E2CB2FE-7B1B-4179-99E5-A23F063E4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12" y="3381870"/>
            <a:ext cx="4167390" cy="886229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1F9780C-885A-4C65-A278-509EAD42D5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311" y="1519814"/>
            <a:ext cx="4342826" cy="4828232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0B663764-B356-426B-B947-4C8A316B0FC5}"/>
              </a:ext>
            </a:extLst>
          </p:cNvPr>
          <p:cNvSpPr txBox="1"/>
          <p:nvPr/>
        </p:nvSpPr>
        <p:spPr>
          <a:xfrm>
            <a:off x="5102469" y="4371841"/>
            <a:ext cx="633599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La expresión afectada por la raíz cuadrada, o sea, </a:t>
            </a:r>
            <a:r>
              <a:rPr lang="es-ES" b="1" i="1" dirty="0"/>
              <a:t>b</a:t>
            </a:r>
            <a:r>
              <a:rPr lang="es-ES" b="1" i="1" baseline="30000" dirty="0"/>
              <a:t>2</a:t>
            </a:r>
            <a:r>
              <a:rPr lang="es-ES" b="1" i="1" dirty="0"/>
              <a:t> – 4ac</a:t>
            </a:r>
            <a:r>
              <a:rPr lang="es-ES" dirty="0"/>
              <a:t>, recibe el nombre de discriminante. De acuerdo con el valor que este toma, la función puede tener:  dos raíces (X</a:t>
            </a:r>
            <a:r>
              <a:rPr lang="es-ES" baseline="-25000" dirty="0"/>
              <a:t>1</a:t>
            </a:r>
            <a:r>
              <a:rPr lang="es-ES" sz="2400" dirty="0"/>
              <a:t>≠</a:t>
            </a:r>
            <a:r>
              <a:rPr lang="es-ES" dirty="0"/>
              <a:t> X</a:t>
            </a:r>
            <a:r>
              <a:rPr lang="es-ES" baseline="-25000" dirty="0"/>
              <a:t>2</a:t>
            </a:r>
            <a:r>
              <a:rPr lang="es-ES" dirty="0"/>
              <a:t>), una raíz doble (X</a:t>
            </a:r>
            <a:r>
              <a:rPr lang="es-ES" baseline="-25000" dirty="0"/>
              <a:t>1</a:t>
            </a:r>
            <a:r>
              <a:rPr lang="es-ES" dirty="0"/>
              <a:t>=X</a:t>
            </a:r>
            <a:r>
              <a:rPr lang="es-ES" baseline="-25000" dirty="0"/>
              <a:t>2</a:t>
            </a:r>
            <a:r>
              <a:rPr lang="es-ES" dirty="0"/>
              <a:t>) o ninguna raíz.</a:t>
            </a:r>
          </a:p>
          <a:p>
            <a:pPr algn="just"/>
            <a:r>
              <a:rPr lang="es-ES" dirty="0"/>
              <a:t>	Si (b2 – 4ac) &gt; 0, tiene dos raíces.</a:t>
            </a:r>
          </a:p>
          <a:p>
            <a:pPr algn="just"/>
            <a:r>
              <a:rPr lang="es-ES" dirty="0"/>
              <a:t>	Si (b2 – 4ac) = 0, tiene una raíz doble.</a:t>
            </a:r>
          </a:p>
          <a:p>
            <a:pPr algn="just"/>
            <a:r>
              <a:rPr lang="es-ES" dirty="0"/>
              <a:t>	Si (b2 – 4ac) &lt; 0, no tiene raíces reales.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8255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22" name="Rectángulo 21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A2D5790F-9DC1-4AF7-ABC6-4857DCEC9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2012" y="32750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4" name="Rectángulo 23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C02D9D60-2466-4775-8A3C-BA1CA2553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4412" y="34274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6EFB129-8992-4704-8003-8825ED0CAE93}"/>
              </a:ext>
            </a:extLst>
          </p:cNvPr>
          <p:cNvSpPr txBox="1"/>
          <p:nvPr/>
        </p:nvSpPr>
        <p:spPr>
          <a:xfrm>
            <a:off x="5225343" y="1327481"/>
            <a:ext cx="60937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dirty="0"/>
              <a:t>El </a:t>
            </a:r>
            <a:r>
              <a:rPr lang="es-ES" b="1" u="sng" dirty="0"/>
              <a:t>vértice</a:t>
            </a:r>
            <a:r>
              <a:rPr lang="es-ES" dirty="0"/>
              <a:t> es el punto en el que la parábola tiene un máximo, si a &lt; 0, o un mínimo, si a &gt; 0.</a:t>
            </a:r>
          </a:p>
          <a:p>
            <a:pPr algn="just"/>
            <a:r>
              <a:rPr lang="es-ES" dirty="0"/>
              <a:t>Las coordenadas del vértice son V= (X</a:t>
            </a:r>
            <a:r>
              <a:rPr lang="es-ES" baseline="-25000" dirty="0"/>
              <a:t>v</a:t>
            </a:r>
            <a:r>
              <a:rPr lang="es-ES" dirty="0"/>
              <a:t>;Y</a:t>
            </a:r>
            <a:r>
              <a:rPr lang="es-ES" baseline="-25000" dirty="0"/>
              <a:t>v</a:t>
            </a:r>
            <a:r>
              <a:rPr lang="es-ES" dirty="0"/>
              <a:t>)</a:t>
            </a:r>
          </a:p>
          <a:p>
            <a:pPr algn="just"/>
            <a:r>
              <a:rPr lang="es-ES" dirty="0"/>
              <a:t>La abscisa del vértice puede determinarse haciendo:	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430A837-9A4A-4AD8-BF0C-BFB98CCDE3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3412" y="2569462"/>
            <a:ext cx="1305473" cy="485573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E817D3AB-4B36-4085-A337-272C60A199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0644" y="2081509"/>
            <a:ext cx="944671" cy="44630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55BFEDA-5428-4394-A671-E645F4E7A088}"/>
              </a:ext>
            </a:extLst>
          </p:cNvPr>
          <p:cNvSpPr txBox="1"/>
          <p:nvPr/>
        </p:nvSpPr>
        <p:spPr>
          <a:xfrm>
            <a:off x="5237286" y="2622944"/>
            <a:ext cx="3876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Si conocemos las raíces podemos hacer</a:t>
            </a:r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8F1AD7B-36FC-4D99-8349-53D7351ED065}"/>
              </a:ext>
            </a:extLst>
          </p:cNvPr>
          <p:cNvSpPr txBox="1"/>
          <p:nvPr/>
        </p:nvSpPr>
        <p:spPr>
          <a:xfrm>
            <a:off x="5237286" y="3104352"/>
            <a:ext cx="6081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effectLst/>
                <a:ea typeface="Calibri" panose="020F0502020204030204" pitchFamily="34" charset="0"/>
              </a:rPr>
              <a:t>Para determinar la ordenada del vértice, se calcula el valor que toma la función cuando X=X</a:t>
            </a:r>
            <a:r>
              <a:rPr lang="es-ES" baseline="-25000" dirty="0">
                <a:effectLst/>
                <a:ea typeface="Calibri" panose="020F0502020204030204" pitchFamily="34" charset="0"/>
              </a:rPr>
              <a:t>v</a:t>
            </a:r>
            <a:endParaRPr lang="es-AR" baseline="-250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474D24A-AB21-4F0F-BC25-BE6202EB1D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0090" y="3415309"/>
            <a:ext cx="1076475" cy="384691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6A5E22DF-A18F-4199-BD5D-8AD9C814548D}"/>
              </a:ext>
            </a:extLst>
          </p:cNvPr>
          <p:cNvSpPr txBox="1"/>
          <p:nvPr/>
        </p:nvSpPr>
        <p:spPr>
          <a:xfrm>
            <a:off x="5296580" y="3936339"/>
            <a:ext cx="608178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eje de simetría</a:t>
            </a:r>
            <a:r>
              <a:rPr lang="es-E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es la recta vertical que divide a la parábola en dos partes iguales. Su ecuación es </a:t>
            </a:r>
            <a:r>
              <a:rPr lang="es-E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x = x</a:t>
            </a:r>
            <a:r>
              <a:rPr lang="es-ES" sz="2000" b="1" baseline="-25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s-E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sz="1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AB1848B-E83E-442D-BE81-56469236C99A}"/>
              </a:ext>
            </a:extLst>
          </p:cNvPr>
          <p:cNvSpPr txBox="1"/>
          <p:nvPr/>
        </p:nvSpPr>
        <p:spPr>
          <a:xfrm>
            <a:off x="5296579" y="4800168"/>
            <a:ext cx="62037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La </a:t>
            </a:r>
            <a:r>
              <a:rPr lang="es-ES" b="1" u="sng" dirty="0"/>
              <a:t>ordenada al origen</a:t>
            </a:r>
            <a:r>
              <a:rPr lang="es-ES" dirty="0"/>
              <a:t> es donde la parábola intercepta al eje de las ordenadas (x=0); en la fórmula es el valor del término independiente “c”.</a:t>
            </a:r>
            <a:endParaRPr lang="es-AR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8F46FF75-7A39-43D6-9B10-381F2AFAD0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111" y="1255833"/>
            <a:ext cx="4381250" cy="465113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0FF7D6A-1609-4965-9746-92B24550A7CC}"/>
              </a:ext>
            </a:extLst>
          </p:cNvPr>
          <p:cNvSpPr txBox="1"/>
          <p:nvPr/>
        </p:nvSpPr>
        <p:spPr>
          <a:xfrm>
            <a:off x="3217985" y="6128238"/>
            <a:ext cx="7246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Ahora si con estos datos obtenidos de la fórmula podemos realizar la gráfica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4003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15" grpId="0"/>
      <p:bldP spid="17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22" name="Rectángulo 21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A2D5790F-9DC1-4AF7-ABC6-4857DCEC9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2012" y="32750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4" name="Rectángulo 23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C02D9D60-2466-4775-8A3C-BA1CA2553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4412" y="34274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8F46FF75-7A39-43D6-9B10-381F2AFAD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111" y="1255833"/>
            <a:ext cx="4381250" cy="4651131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35DB7B8-924E-4B95-AB6A-A736B6824874}"/>
              </a:ext>
            </a:extLst>
          </p:cNvPr>
          <p:cNvSpPr txBox="1"/>
          <p:nvPr/>
        </p:nvSpPr>
        <p:spPr>
          <a:xfrm>
            <a:off x="6094412" y="2136531"/>
            <a:ext cx="3269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 invito a ver el siguiente video </a:t>
            </a:r>
            <a:r>
              <a:rPr lang="es-ES" dirty="0" err="1"/>
              <a:t>hacé</a:t>
            </a:r>
            <a:r>
              <a:rPr lang="es-ES" dirty="0"/>
              <a:t> </a:t>
            </a:r>
            <a:r>
              <a:rPr lang="es-ES" dirty="0" err="1"/>
              <a:t>click</a:t>
            </a:r>
            <a:r>
              <a:rPr lang="es-ES" dirty="0"/>
              <a:t> en el siguiente enlace</a:t>
            </a:r>
            <a:endParaRPr lang="es-AR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434BB48-A52B-49C1-AD4A-53E5C712836D}"/>
              </a:ext>
            </a:extLst>
          </p:cNvPr>
          <p:cNvSpPr txBox="1"/>
          <p:nvPr/>
        </p:nvSpPr>
        <p:spPr>
          <a:xfrm>
            <a:off x="6022384" y="2926836"/>
            <a:ext cx="44492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hlinkClick r:id="rId3"/>
              </a:rPr>
              <a:t>FUNCIÓN CUADRÁTICA. Gráfico de Parábolas. Explicación completa (super fácil)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0436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456</Words>
  <Application>Microsoft Office PowerPoint</Application>
  <PresentationFormat>Panorámica</PresentationFormat>
  <Paragraphs>28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43</cp:revision>
  <dcterms:created xsi:type="dcterms:W3CDTF">2024-11-01T23:55:50Z</dcterms:created>
  <dcterms:modified xsi:type="dcterms:W3CDTF">2024-11-05T22:25:52Z</dcterms:modified>
</cp:coreProperties>
</file>