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E2B3E8-213D-41E8-B70A-3F0B418BF5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1380859-C33A-4801-B6B0-65B6BF0DC0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0F238E-FA77-4F69-8AA0-533F0C15B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C6DB0B-7B98-4D59-A684-BA55F093A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20F7E7-F3BB-49D9-B951-886888643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6098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8FAA5F-4E58-42A5-A2E3-C6F9C0F63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7B2A2A1-E3E6-40E9-BA8C-215D9111E6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6473D7-33B6-4735-84FC-24D2514DC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DD66C6-D5FD-4182-B0AA-E2826F683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10B5E4-AF39-49D3-A08E-E8C4D6326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9263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1DBDF03-81B5-4C84-8184-A659CDA66A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12667B4-3E25-4F9F-BB50-BF58B4133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79498FE-0DA7-418F-940C-8B930B30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AA468D-7C1A-4A31-845E-4725E43D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5A3A2D9-8586-4E02-B07E-4C4619CC8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3303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A5D3A-35CB-4FAB-9137-07F55D8BE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989472-22B1-45E5-BB7F-64BF707E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19E598B-6B83-4668-8B72-91654EAD0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7F7BAF-9A95-47AD-B947-D46C041C8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A8BF63F-FD97-40DA-8228-D5F79B266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4293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88D050-6842-499F-983F-19CBF059B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79473C7-A3C8-41BF-B5D0-11C00E1FAA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D3B9DB-FE4A-4E57-B224-FB9A202B21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6FB0AD-041D-4FCA-981D-5E7EE7230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EF2C19C-0E6A-437C-9693-676D3947E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765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91EDF-AF63-453A-9543-5E9C3B77C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FB776CE-12EC-4ECD-9D68-AA36ECCBB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1BE07E0-C056-4A07-ADEC-720B5548AE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E4A666-0367-4121-A914-38EAC10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D6178B-19A1-4CCD-A9F2-7E00DE6A7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C1644F3-0D8E-4E1E-B1F5-55C007452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4666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41C3A-E3A5-48E9-8884-15D391685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F91AF3-CD61-44F9-A2F0-338A64BB8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682B0F9-54CE-4FB6-A904-DD8A66FC6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2070BB1-C94F-4F7B-8744-84813534D0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786D47D-4F90-4C10-AAAB-EF03EF96E1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EEBA3E-543B-4A57-80C7-FDCAD6CEF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DFED6A1-EF3D-4896-90AD-B8840137E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8E8094E-153F-470D-BDF7-A4285815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29577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1D0ED2-0B5A-4F56-8C01-81054605A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6B4DFA4-DB93-4553-B2B5-3BC043929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056961F-130D-4608-9F34-452329C23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1A9D23-CBE2-43B8-B121-A376BBB66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7845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7DF10D8-C436-4530-861A-6D42AFA60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989A44-D527-4DED-96ED-00138CCFD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2B5791-1F16-4AA1-91F1-CBA748A75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55531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34B0FB-2B73-4F9B-8294-FF69F2119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279DD4-63D2-463E-93A5-5F24602CD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3706C1B-748B-4E85-B07D-5537120B8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A6087D1-D507-4859-BFFE-FAEC700FA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4F875B5-994A-4E67-88C7-0EEC108EE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9029EFC-6442-48F5-BC66-91CCABFE6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76476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D83ED3-151B-4131-AE31-4550C76D4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BDCBF77-D50F-4E15-B157-D154474E42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B510430-8B6B-4AB7-A064-A212C6C1A7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F2105E-DF06-40E6-AA94-0D421F99D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2D534EC-F43A-4A35-B88C-EDB7503DF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F7793C-64AD-4BC7-87C2-C2901CE2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9687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56D5722-37A6-42F9-9410-03C6E062A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A8952DA-5160-4C57-AC3E-45FFB16D1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9A3A98E-D0FD-42F4-A963-FAEB2062D3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545C7-52FC-477F-BBD7-A211F870B0A2}" type="datetimeFigureOut">
              <a:rPr lang="es-AR" smtClean="0"/>
              <a:t>4/11/2024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F8D232-B4ED-49D8-98E1-ECAD0DC0F3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3DD72B-EB3F-46A1-85BE-A1CC3F0067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4D8CD-C6CB-4E49-A3B3-C5AC910D089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0206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485591D-7ADC-4BDA-A753-1E08DE2691C7}"/>
                  </a:ext>
                </a:extLst>
              </p:cNvPr>
              <p:cNvSpPr txBox="1"/>
              <p:nvPr/>
            </p:nvSpPr>
            <p:spPr>
              <a:xfrm>
                <a:off x="5410199" y="5046105"/>
                <a:ext cx="2065867" cy="518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+4</m:t>
                      </m:r>
                    </m:oMath>
                  </m:oMathPara>
                </a14:m>
                <a:endParaRPr lang="es-ES" b="0" dirty="0"/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8485591D-7ADC-4BDA-A753-1E08DE2691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0199" y="5046105"/>
                <a:ext cx="2065867" cy="51860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758BD6A4-7760-4BDD-9F79-16E8AAA8498F}"/>
                  </a:ext>
                </a:extLst>
              </p:cNvPr>
              <p:cNvSpPr txBox="1"/>
              <p:nvPr/>
            </p:nvSpPr>
            <p:spPr>
              <a:xfrm rot="2213971">
                <a:off x="9352852" y="5239358"/>
                <a:ext cx="2078606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=−3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−5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b="0" i="0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es-ES" b="0" dirty="0"/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758BD6A4-7760-4BDD-9F79-16E8AAA849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213971">
                <a:off x="9352852" y="5239358"/>
                <a:ext cx="2078606" cy="276999"/>
              </a:xfrm>
              <a:prstGeom prst="rect">
                <a:avLst/>
              </a:prstGeom>
              <a:blipFill>
                <a:blip r:embed="rId3"/>
                <a:stretch>
                  <a:fillRect b="-826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90A3536-1380-450B-8678-BE14D90E93B7}"/>
                  </a:ext>
                </a:extLst>
              </p:cNvPr>
              <p:cNvSpPr txBox="1"/>
              <p:nvPr/>
            </p:nvSpPr>
            <p:spPr>
              <a:xfrm rot="1730044">
                <a:off x="9626599" y="2419626"/>
                <a:ext cx="183726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+5</m:t>
                      </m:r>
                    </m:oMath>
                  </m:oMathPara>
                </a14:m>
                <a:endParaRPr lang="es-ES" b="0" dirty="0"/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890A3536-1380-450B-8678-BE14D90E93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730044">
                <a:off x="9626599" y="2419626"/>
                <a:ext cx="1837267" cy="276999"/>
              </a:xfrm>
              <a:prstGeom prst="rect">
                <a:avLst/>
              </a:prstGeom>
              <a:blipFill>
                <a:blip r:embed="rId4"/>
                <a:stretch>
                  <a:fillRect l="-1742" t="-538" r="-1394" b="-2688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8F1CC6EC-F575-4A45-ACBD-B2A065E29D96}"/>
                  </a:ext>
                </a:extLst>
              </p:cNvPr>
              <p:cNvSpPr txBox="1"/>
              <p:nvPr/>
            </p:nvSpPr>
            <p:spPr>
              <a:xfrm rot="610108">
                <a:off x="2383971" y="1897627"/>
                <a:ext cx="183726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𝑌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−2</m:t>
                      </m:r>
                    </m:oMath>
                  </m:oMathPara>
                </a14:m>
                <a:endParaRPr lang="es-ES" b="0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8F1CC6EC-F575-4A45-ACBD-B2A065E29D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610108">
                <a:off x="2383971" y="1897627"/>
                <a:ext cx="1837267" cy="276999"/>
              </a:xfrm>
              <a:prstGeom prst="rect">
                <a:avLst/>
              </a:prstGeom>
              <a:blipFill>
                <a:blip r:embed="rId5"/>
                <a:stretch>
                  <a:fillRect b="-3061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35AFD407-B82D-4A2A-8D31-446B1C7795C7}"/>
                  </a:ext>
                </a:extLst>
              </p:cNvPr>
              <p:cNvSpPr txBox="1"/>
              <p:nvPr/>
            </p:nvSpPr>
            <p:spPr>
              <a:xfrm rot="19706695">
                <a:off x="2269067" y="5066071"/>
                <a:ext cx="183726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s-ES" b="0" dirty="0"/>
                  <a:t>1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35AFD407-B82D-4A2A-8D31-446B1C7795C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706695">
                <a:off x="2269067" y="5066071"/>
                <a:ext cx="1837267" cy="276999"/>
              </a:xfrm>
              <a:prstGeom prst="rect">
                <a:avLst/>
              </a:prstGeom>
              <a:blipFill>
                <a:blip r:embed="rId6"/>
                <a:stretch>
                  <a:fillRect l="-3546" b="-4569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ángulo 9">
            <a:extLst>
              <a:ext uri="{FF2B5EF4-FFF2-40B4-BE49-F238E27FC236}">
                <a16:creationId xmlns:a16="http://schemas.microsoft.com/office/drawing/2014/main" id="{38778701-ED6B-4BD8-B284-0652C085000F}"/>
              </a:ext>
            </a:extLst>
          </p:cNvPr>
          <p:cNvSpPr/>
          <p:nvPr/>
        </p:nvSpPr>
        <p:spPr>
          <a:xfrm>
            <a:off x="3302606" y="362499"/>
            <a:ext cx="55867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4D5B4EB-3D34-4978-812D-0E6D8A6036FD}"/>
                  </a:ext>
                </a:extLst>
              </p:cNvPr>
              <p:cNvSpPr txBox="1"/>
              <p:nvPr/>
            </p:nvSpPr>
            <p:spPr>
              <a:xfrm>
                <a:off x="5537200" y="1659467"/>
                <a:ext cx="2017027" cy="52046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sSup>
                        <m:sSupPr>
                          <m:ctrlPr>
                            <a:rPr lang="es-E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 −3</m:t>
                      </m:r>
                      <m:r>
                        <a:rPr lang="es-ES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s-AR" dirty="0"/>
              </a:p>
            </p:txBody>
          </p:sp>
        </mc:Choice>
        <mc:Fallback xmlns="">
          <p:sp>
            <p:nvSpPr>
              <p:cNvPr id="11" name="CuadroTexto 10">
                <a:extLst>
                  <a:ext uri="{FF2B5EF4-FFF2-40B4-BE49-F238E27FC236}">
                    <a16:creationId xmlns:a16="http://schemas.microsoft.com/office/drawing/2014/main" id="{34D5B4EB-3D34-4978-812D-0E6D8A6036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7200" y="1659467"/>
                <a:ext cx="2017027" cy="52046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CuadroTexto 11">
            <a:extLst>
              <a:ext uri="{FF2B5EF4-FFF2-40B4-BE49-F238E27FC236}">
                <a16:creationId xmlns:a16="http://schemas.microsoft.com/office/drawing/2014/main" id="{0B4DD438-7AF5-4103-9654-F84DB6DFF1A1}"/>
              </a:ext>
            </a:extLst>
          </p:cNvPr>
          <p:cNvSpPr txBox="1"/>
          <p:nvPr/>
        </p:nvSpPr>
        <p:spPr>
          <a:xfrm>
            <a:off x="2332419" y="2684211"/>
            <a:ext cx="4040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¿Qué tienen en común estas funciones?  </a:t>
            </a:r>
            <a:endParaRPr lang="es-AR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5E3E74AE-2F53-48F7-A847-3E1B8F7577BD}"/>
              </a:ext>
            </a:extLst>
          </p:cNvPr>
          <p:cNvSpPr txBox="1"/>
          <p:nvPr/>
        </p:nvSpPr>
        <p:spPr>
          <a:xfrm>
            <a:off x="2749571" y="3323251"/>
            <a:ext cx="63385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TODAS tienen la variable independiente </a:t>
            </a:r>
            <a:r>
              <a:rPr lang="es-ES" sz="3600" dirty="0">
                <a:solidFill>
                  <a:srgbClr val="FF0000"/>
                </a:solidFill>
                <a:latin typeface="Edwardian Script ITC" panose="030303020407070D0804" pitchFamily="66" charset="0"/>
              </a:rPr>
              <a:t>“</a:t>
            </a:r>
            <a:r>
              <a:rPr lang="es-ES" sz="3600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dwardian Script ITC" panose="030303020407070D0804" pitchFamily="66" charset="0"/>
              </a:rPr>
              <a:t>x”</a:t>
            </a:r>
            <a:r>
              <a:rPr lang="es-ES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ES" dirty="0"/>
              <a:t>elevada al cuadrado</a:t>
            </a:r>
            <a:endParaRPr lang="es-AR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26700176-31BE-4067-BAD6-50F90AE7F251}"/>
              </a:ext>
            </a:extLst>
          </p:cNvPr>
          <p:cNvSpPr txBox="1"/>
          <p:nvPr/>
        </p:nvSpPr>
        <p:spPr>
          <a:xfrm>
            <a:off x="3187700" y="4128368"/>
            <a:ext cx="1169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Todas son:</a:t>
            </a:r>
            <a:endParaRPr lang="es-AR" dirty="0"/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A468324A-23A9-49E3-BFE8-23F2F69A8FE9}"/>
              </a:ext>
            </a:extLst>
          </p:cNvPr>
          <p:cNvSpPr/>
          <p:nvPr/>
        </p:nvSpPr>
        <p:spPr>
          <a:xfrm>
            <a:off x="4140326" y="4082202"/>
            <a:ext cx="378503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FUNCIONES CUADRÁTICAS</a:t>
            </a:r>
          </a:p>
        </p:txBody>
      </p:sp>
    </p:spTree>
    <p:extLst>
      <p:ext uri="{BB962C8B-B14F-4D97-AF65-F5344CB8AC3E}">
        <p14:creationId xmlns:p14="http://schemas.microsoft.com/office/powerpoint/2010/main" val="234392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7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93BF77A5-5D90-452A-BD86-77C74E75E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8A87CC3-BEA2-4D46-831C-BF754DF7FD04}"/>
              </a:ext>
            </a:extLst>
          </p:cNvPr>
          <p:cNvSpPr txBox="1"/>
          <p:nvPr/>
        </p:nvSpPr>
        <p:spPr>
          <a:xfrm>
            <a:off x="2125265" y="1811866"/>
            <a:ext cx="7941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Generalizando, función cuadrática es “toda” función polinómica que tiene la forma</a:t>
            </a:r>
            <a:endParaRPr lang="es-A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80967D4-AD18-43EC-AF3F-F51C67C6BD7D}"/>
                  </a:ext>
                </a:extLst>
              </p:cNvPr>
              <p:cNvSpPr txBox="1"/>
              <p:nvPr/>
            </p:nvSpPr>
            <p:spPr>
              <a:xfrm>
                <a:off x="4711548" y="2353714"/>
                <a:ext cx="2768900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sSup>
                        <m:sSupPr>
                          <m:ctrlPr>
                            <a:rPr lang="es-E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s-ES" sz="28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𝑏𝑥</m:t>
                      </m:r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s-ES" sz="28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es-A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D80967D4-AD18-43EC-AF3F-F51C67C6BD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1548" y="2353714"/>
                <a:ext cx="2768900" cy="43088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DE3ED35F-4C4E-4BD4-B0DA-7EC5E797B6FF}"/>
              </a:ext>
            </a:extLst>
          </p:cNvPr>
          <p:cNvSpPr txBox="1"/>
          <p:nvPr/>
        </p:nvSpPr>
        <p:spPr>
          <a:xfrm>
            <a:off x="3626380" y="3059668"/>
            <a:ext cx="513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Donde a, b y c son números; y </a:t>
            </a:r>
            <a:r>
              <a:rPr lang="es-ES" dirty="0">
                <a:solidFill>
                  <a:srgbClr val="FF0000"/>
                </a:solidFill>
              </a:rPr>
              <a:t>“</a:t>
            </a:r>
            <a:r>
              <a:rPr lang="es-ES" b="1" dirty="0">
                <a:solidFill>
                  <a:srgbClr val="FF0000"/>
                </a:solidFill>
              </a:rPr>
              <a:t>a”</a:t>
            </a:r>
            <a:r>
              <a:rPr lang="es-ES" dirty="0"/>
              <a:t> es distinto de cero</a:t>
            </a:r>
            <a:endParaRPr lang="es-AR" dirty="0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24903197-AD98-406A-8109-470D66C2BC4B}"/>
              </a:ext>
            </a:extLst>
          </p:cNvPr>
          <p:cNvSpPr txBox="1"/>
          <p:nvPr/>
        </p:nvSpPr>
        <p:spPr>
          <a:xfrm>
            <a:off x="2201333" y="3784600"/>
            <a:ext cx="1425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Ejemplo: En</a:t>
            </a:r>
            <a:endParaRPr lang="es-AR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AF20215B-12BA-459F-A86F-611E7F440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913991">
            <a:off x="3508147" y="3429402"/>
            <a:ext cx="1804572" cy="1170533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C3DB833E-1A0C-4CA6-BABF-263B440DB325}"/>
              </a:ext>
            </a:extLst>
          </p:cNvPr>
          <p:cNvSpPr txBox="1"/>
          <p:nvPr/>
        </p:nvSpPr>
        <p:spPr>
          <a:xfrm>
            <a:off x="2768599" y="4370269"/>
            <a:ext cx="1409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a</a:t>
            </a:r>
            <a:r>
              <a:rPr lang="es-ES" dirty="0"/>
              <a:t> es igual a 2</a:t>
            </a:r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27F34412-5888-427E-AD24-71F79F786349}"/>
              </a:ext>
            </a:extLst>
          </p:cNvPr>
          <p:cNvSpPr txBox="1"/>
          <p:nvPr/>
        </p:nvSpPr>
        <p:spPr>
          <a:xfrm>
            <a:off x="3809999" y="4955938"/>
            <a:ext cx="1398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b</a:t>
            </a:r>
            <a:r>
              <a:rPr lang="es-ES" dirty="0"/>
              <a:t> es igual a 3</a:t>
            </a:r>
            <a:endParaRPr lang="es-AR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28338AA-0F1B-4FA6-A5A1-F344BA4614D0}"/>
              </a:ext>
            </a:extLst>
          </p:cNvPr>
          <p:cNvSpPr txBox="1"/>
          <p:nvPr/>
        </p:nvSpPr>
        <p:spPr>
          <a:xfrm>
            <a:off x="4794984" y="4370269"/>
            <a:ext cx="1374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i="1" dirty="0"/>
              <a:t>c</a:t>
            </a:r>
            <a:r>
              <a:rPr lang="es-ES" dirty="0"/>
              <a:t> es igual a 5</a:t>
            </a:r>
            <a:endParaRPr lang="es-AR" dirty="0"/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903A08CC-5089-48B4-8F6E-8423DD1CD5A3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3473279" y="4080933"/>
            <a:ext cx="538865" cy="2893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15E10D48-7A0E-455C-9514-FBE79C92E918}"/>
              </a:ext>
            </a:extLst>
          </p:cNvPr>
          <p:cNvCxnSpPr>
            <a:cxnSpLocks/>
          </p:cNvCxnSpPr>
          <p:nvPr/>
        </p:nvCxnSpPr>
        <p:spPr>
          <a:xfrm flipV="1">
            <a:off x="4509069" y="4080933"/>
            <a:ext cx="202479" cy="79586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B5828B7E-3FE8-465A-89D3-F1AFAA5CAC6F}"/>
              </a:ext>
            </a:extLst>
          </p:cNvPr>
          <p:cNvCxnSpPr>
            <a:cxnSpLocks/>
            <a:stCxn id="11" idx="0"/>
          </p:cNvCxnSpPr>
          <p:nvPr/>
        </p:nvCxnSpPr>
        <p:spPr>
          <a:xfrm flipH="1" flipV="1">
            <a:off x="5299415" y="4153933"/>
            <a:ext cx="182616" cy="2163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CuadroTexto 18">
            <a:extLst>
              <a:ext uri="{FF2B5EF4-FFF2-40B4-BE49-F238E27FC236}">
                <a16:creationId xmlns:a16="http://schemas.microsoft.com/office/drawing/2014/main" id="{C5E57214-E950-445B-B227-EB841166C5FB}"/>
              </a:ext>
            </a:extLst>
          </p:cNvPr>
          <p:cNvSpPr txBox="1"/>
          <p:nvPr/>
        </p:nvSpPr>
        <p:spPr>
          <a:xfrm>
            <a:off x="1705951" y="5480408"/>
            <a:ext cx="87800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Ahora te toca a vos; volvé a la primera diapositiva e identificá a, b y c en las otras funciones,</a:t>
            </a:r>
          </a:p>
          <a:p>
            <a:r>
              <a:rPr lang="es-ES" dirty="0"/>
              <a:t>copialas en tu carpeta, sacá una foto y subila en la tarea 1 (respetá los signos + o - ); recordá que si no hay un número escrito delante de la x, es porque hay un 1 ó -1.</a:t>
            </a:r>
            <a:endParaRPr lang="es-AR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657BF5CE-6481-4610-BEF0-BC12D52A5C3A}"/>
              </a:ext>
            </a:extLst>
          </p:cNvPr>
          <p:cNvSpPr txBox="1"/>
          <p:nvPr/>
        </p:nvSpPr>
        <p:spPr>
          <a:xfrm>
            <a:off x="6169077" y="3664186"/>
            <a:ext cx="4700205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i="1" dirty="0"/>
              <a:t>a</a:t>
            </a:r>
            <a:r>
              <a:rPr lang="es-ES" dirty="0"/>
              <a:t> se denomina “término o coeficiente principal”, </a:t>
            </a:r>
            <a:r>
              <a:rPr lang="es-ES" sz="2400" b="1" i="1" dirty="0"/>
              <a:t>b</a:t>
            </a:r>
            <a:r>
              <a:rPr lang="es-ES" dirty="0"/>
              <a:t> término o coeficiente lineal y </a:t>
            </a:r>
            <a:br>
              <a:rPr lang="es-ES" dirty="0"/>
            </a:br>
            <a:r>
              <a:rPr lang="es-ES" sz="2400" b="1" i="1" dirty="0"/>
              <a:t>c</a:t>
            </a:r>
            <a:r>
              <a:rPr lang="es-ES" dirty="0"/>
              <a:t> término independiente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78129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9" grpId="0"/>
      <p:bldP spid="10" grpId="0"/>
      <p:bldP spid="11" grpId="0"/>
      <p:bldP spid="19" grpId="0"/>
      <p:bldP spid="23" grpId="0" build="p" advAuto="100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25D0AE77-73E8-4769-BFFE-60F693C9C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CE4DB7C-AD9B-495E-92EB-5D64A274A125}"/>
              </a:ext>
            </a:extLst>
          </p:cNvPr>
          <p:cNvSpPr txBox="1"/>
          <p:nvPr/>
        </p:nvSpPr>
        <p:spPr>
          <a:xfrm>
            <a:off x="2153606" y="2552869"/>
            <a:ext cx="7884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Las funciones cuadráticas tienen como gráfica a líneas curvas llamadas “parábolas”</a:t>
            </a:r>
            <a:endParaRPr lang="es-AR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BD702FB1-5D47-47C3-A61E-AC182B60AD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783" y="3018771"/>
            <a:ext cx="1753658" cy="1773362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76BC679E-EC2F-4596-816D-51911E42A1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3454" y="3150099"/>
            <a:ext cx="1607066" cy="1475876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E40FB81-50D6-4692-9707-FA8E0CD0896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6626" t="32132" r="13240"/>
          <a:stretch/>
        </p:blipFill>
        <p:spPr>
          <a:xfrm>
            <a:off x="5452533" y="3193994"/>
            <a:ext cx="1866164" cy="1431981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EA6ACBD-7EA3-4A83-99E3-9CFC237845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87930" y="3020497"/>
            <a:ext cx="2856287" cy="1606661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35EB4705-5C6D-4FE3-B2F3-2FCE56F5A62B}"/>
              </a:ext>
            </a:extLst>
          </p:cNvPr>
          <p:cNvSpPr txBox="1"/>
          <p:nvPr/>
        </p:nvSpPr>
        <p:spPr>
          <a:xfrm>
            <a:off x="1447783" y="4792133"/>
            <a:ext cx="9474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dirty="0"/>
              <a:t>Para poder trazar la gráfica de una parábola es necesario obtener el valor de al menos cinco o siete valores de la función, para ello se dan valores a “x” y se obtienen los correspondientes valores de “y” </a:t>
            </a:r>
            <a:r>
              <a:rPr lang="es-AR" dirty="0" err="1"/>
              <a:t>ó</a:t>
            </a:r>
            <a:r>
              <a:rPr lang="es-AR" dirty="0"/>
              <a:t> f(x); con estos valores se construye una tabla de valores y se ubican en el plano cartesiano cada par ordenado; luego se unen esos puntos.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6916B50A-00F1-4E29-9369-A11F64EB8693}"/>
              </a:ext>
            </a:extLst>
          </p:cNvPr>
          <p:cNvSpPr txBox="1"/>
          <p:nvPr/>
        </p:nvSpPr>
        <p:spPr>
          <a:xfrm>
            <a:off x="987902" y="1471643"/>
            <a:ext cx="10216195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 algn="just"/>
            <a:r>
              <a:rPr lang="es-ES" dirty="0"/>
              <a:t>El dominio de toda función cuadrática es el conjunto de los números “Reales”;  el codominio o Imagen</a:t>
            </a:r>
          </a:p>
          <a:p>
            <a:pPr lvl="1" algn="just"/>
            <a:r>
              <a:rPr lang="es-ES" dirty="0"/>
              <a:t>de la función cuadrática está determinado por </a:t>
            </a:r>
            <a:r>
              <a:rPr lang="es-ES" b="1" dirty="0"/>
              <a:t>[</a:t>
            </a:r>
            <a:r>
              <a:rPr lang="es-ES" dirty="0"/>
              <a:t>y</a:t>
            </a:r>
            <a:r>
              <a:rPr lang="es-ES" baseline="-25000" dirty="0"/>
              <a:t>v</a:t>
            </a:r>
            <a:r>
              <a:rPr lang="es-ES" dirty="0"/>
              <a:t> ; ∞) si a &gt;0 y (-∞; y</a:t>
            </a:r>
            <a:r>
              <a:rPr lang="es-ES" baseline="-25000" dirty="0"/>
              <a:t>v</a:t>
            </a:r>
            <a:r>
              <a:rPr lang="es-ES" sz="2000" b="1" dirty="0"/>
              <a:t>]</a:t>
            </a:r>
            <a:r>
              <a:rPr lang="es-ES" dirty="0"/>
              <a:t> si a&lt;0.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2099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>
            <a:extLst>
              <a:ext uri="{FF2B5EF4-FFF2-40B4-BE49-F238E27FC236}">
                <a16:creationId xmlns:a16="http://schemas.microsoft.com/office/drawing/2014/main" id="{39BD11D6-86B8-4790-BF81-59DCC33A2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Función cuadrática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6D8B6C3-E60B-4D18-A8F9-CA0658BB649F}"/>
                  </a:ext>
                </a:extLst>
              </p:cNvPr>
              <p:cNvSpPr txBox="1"/>
              <p:nvPr/>
            </p:nvSpPr>
            <p:spPr>
              <a:xfrm>
                <a:off x="3421302" y="1396091"/>
                <a:ext cx="1595787" cy="2769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s-ES" b="0" i="1" smtClean="0">
                        <a:latin typeface="Cambria Math" panose="02040503050406030204" pitchFamily="18" charset="0"/>
                      </a:rPr>
                      <m:t>𝑌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s-E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ES" b="0" i="1" smtClean="0">
                        <a:latin typeface="Cambria Math" panose="02040503050406030204" pitchFamily="18" charset="0"/>
                      </a:rPr>
                      <m:t>−2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b="0" i="1" smtClean="0"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s-ES" b="0" dirty="0"/>
                  <a:t>1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96D8B6C3-E60B-4D18-A8F9-CA0658BB64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1302" y="1396091"/>
                <a:ext cx="1595787" cy="276999"/>
              </a:xfrm>
              <a:prstGeom prst="rect">
                <a:avLst/>
              </a:prstGeom>
              <a:blipFill>
                <a:blip r:embed="rId2"/>
                <a:stretch>
                  <a:fillRect l="-4962" t="-28889" r="-6107" b="-5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C43BEC00-E7DD-4E28-8A20-CB11E77EB5AB}"/>
              </a:ext>
            </a:extLst>
          </p:cNvPr>
          <p:cNvSpPr txBox="1"/>
          <p:nvPr/>
        </p:nvSpPr>
        <p:spPr>
          <a:xfrm>
            <a:off x="1916722" y="1367439"/>
            <a:ext cx="15254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Ejemplo, para 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E5A5CE6-7730-4B33-845D-36B6ABCC848C}"/>
              </a:ext>
            </a:extLst>
          </p:cNvPr>
          <p:cNvSpPr txBox="1"/>
          <p:nvPr/>
        </p:nvSpPr>
        <p:spPr>
          <a:xfrm>
            <a:off x="1916722" y="1855319"/>
            <a:ext cx="93579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dirty="0"/>
              <a:t>Elegimos x=o; x= -1; x=1; x= 2 y x= 3 y calculamos cuánto vale “Y” para cada uno de ellos, confeccionamos la tabla de valores, ubicamos los puntos en el plano cartesiano y por último unimos los puntos con una línea </a:t>
            </a:r>
            <a:r>
              <a:rPr lang="es-AR" u="sng" dirty="0"/>
              <a:t>curva</a:t>
            </a:r>
            <a:r>
              <a:rPr lang="es-AR" dirty="0"/>
              <a:t> </a:t>
            </a:r>
            <a:r>
              <a:rPr lang="es-AR" b="1" dirty="0"/>
              <a:t>“NO” </a:t>
            </a:r>
            <a:r>
              <a:rPr lang="es-AR" dirty="0"/>
              <a:t>tramos rectos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BF7936B-671D-4F6C-9299-429F1A7B24B8}"/>
              </a:ext>
            </a:extLst>
          </p:cNvPr>
          <p:cNvSpPr txBox="1"/>
          <p:nvPr/>
        </p:nvSpPr>
        <p:spPr>
          <a:xfrm>
            <a:off x="1993668" y="2875085"/>
            <a:ext cx="2432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X= 0; Y= 0</a:t>
            </a:r>
            <a:r>
              <a:rPr lang="es-AR" baseline="30000" dirty="0"/>
              <a:t>2 </a:t>
            </a:r>
            <a:r>
              <a:rPr lang="es-AR" dirty="0"/>
              <a:t>– 2 . 0 -1 = </a:t>
            </a:r>
            <a:r>
              <a:rPr lang="es-AR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8690BAFF-490B-4FC8-A8ED-3B3D51678C0A}"/>
              </a:ext>
            </a:extLst>
          </p:cNvPr>
          <p:cNvSpPr txBox="1"/>
          <p:nvPr/>
        </p:nvSpPr>
        <p:spPr>
          <a:xfrm>
            <a:off x="1993668" y="3244334"/>
            <a:ext cx="2855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X= -1; Y= (-1)</a:t>
            </a:r>
            <a:r>
              <a:rPr lang="es-AR" baseline="30000" dirty="0"/>
              <a:t>2 </a:t>
            </a:r>
            <a:r>
              <a:rPr lang="es-AR" dirty="0"/>
              <a:t>– 2 . (-1) -1 = </a:t>
            </a:r>
            <a:r>
              <a:rPr lang="es-AR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048D99A8-7CDE-47CB-B27F-D231DB81B661}"/>
              </a:ext>
            </a:extLst>
          </p:cNvPr>
          <p:cNvSpPr txBox="1"/>
          <p:nvPr/>
        </p:nvSpPr>
        <p:spPr>
          <a:xfrm>
            <a:off x="1994762" y="3622322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X= 1 ; Y= 1</a:t>
            </a:r>
            <a:r>
              <a:rPr lang="es-AR" baseline="30000" dirty="0"/>
              <a:t>2 </a:t>
            </a:r>
            <a:r>
              <a:rPr lang="es-AR" dirty="0"/>
              <a:t>– 2 . 1 -1 = </a:t>
            </a:r>
            <a:r>
              <a:rPr lang="es-AR" dirty="0">
                <a:solidFill>
                  <a:srgbClr val="FF0000"/>
                </a:solidFill>
              </a:rPr>
              <a:t>-2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BBF665BE-8988-44B9-A8EA-450A88566D84}"/>
              </a:ext>
            </a:extLst>
          </p:cNvPr>
          <p:cNvSpPr txBox="1"/>
          <p:nvPr/>
        </p:nvSpPr>
        <p:spPr>
          <a:xfrm>
            <a:off x="1993668" y="3983081"/>
            <a:ext cx="24849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X= 2 ; Y= 2</a:t>
            </a:r>
            <a:r>
              <a:rPr lang="es-AR" baseline="30000" dirty="0"/>
              <a:t>2 </a:t>
            </a:r>
            <a:r>
              <a:rPr lang="es-AR" dirty="0"/>
              <a:t>– 2 . 2 -1 = </a:t>
            </a:r>
            <a:r>
              <a:rPr lang="es-AR" dirty="0">
                <a:solidFill>
                  <a:srgbClr val="FF0000"/>
                </a:solidFill>
              </a:rPr>
              <a:t>-1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0EB0BAEE-9687-4107-BC28-1C629198AB4E}"/>
              </a:ext>
            </a:extLst>
          </p:cNvPr>
          <p:cNvSpPr txBox="1"/>
          <p:nvPr/>
        </p:nvSpPr>
        <p:spPr>
          <a:xfrm>
            <a:off x="1993668" y="4372261"/>
            <a:ext cx="2467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X= 3 ; Y= 3</a:t>
            </a:r>
            <a:r>
              <a:rPr lang="es-AR" baseline="30000" dirty="0"/>
              <a:t>2 </a:t>
            </a:r>
            <a:r>
              <a:rPr lang="es-AR" dirty="0"/>
              <a:t>– 2 . 3 -1 = </a:t>
            </a:r>
            <a:r>
              <a:rPr lang="es-AR" dirty="0">
                <a:solidFill>
                  <a:srgbClr val="FF0000"/>
                </a:solidFill>
              </a:rPr>
              <a:t>2</a:t>
            </a:r>
            <a:r>
              <a:rPr lang="es-AR" dirty="0"/>
              <a:t> </a:t>
            </a:r>
          </a:p>
        </p:txBody>
      </p:sp>
      <p:grpSp>
        <p:nvGrpSpPr>
          <p:cNvPr id="20" name="Grupo 19">
            <a:extLst>
              <a:ext uri="{FF2B5EF4-FFF2-40B4-BE49-F238E27FC236}">
                <a16:creationId xmlns:a16="http://schemas.microsoft.com/office/drawing/2014/main" id="{8F9431BB-931F-4E0C-9C15-B17CC94DCC9D}"/>
              </a:ext>
            </a:extLst>
          </p:cNvPr>
          <p:cNvGrpSpPr/>
          <p:nvPr/>
        </p:nvGrpSpPr>
        <p:grpSpPr>
          <a:xfrm>
            <a:off x="5729087" y="2967419"/>
            <a:ext cx="753732" cy="1754326"/>
            <a:chOff x="5451231" y="3174023"/>
            <a:chExt cx="753732" cy="1754326"/>
          </a:xfrm>
        </p:grpSpPr>
        <p:sp>
          <p:nvSpPr>
            <p:cNvPr id="15" name="CuadroTexto 14">
              <a:extLst>
                <a:ext uri="{FF2B5EF4-FFF2-40B4-BE49-F238E27FC236}">
                  <a16:creationId xmlns:a16="http://schemas.microsoft.com/office/drawing/2014/main" id="{A55311CE-5E93-4562-AF17-DD577A4D88B0}"/>
                </a:ext>
              </a:extLst>
            </p:cNvPr>
            <p:cNvSpPr txBox="1"/>
            <p:nvPr/>
          </p:nvSpPr>
          <p:spPr>
            <a:xfrm>
              <a:off x="5451231" y="3174023"/>
              <a:ext cx="753732" cy="175432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AR" dirty="0"/>
                <a:t> X    Y</a:t>
              </a:r>
            </a:p>
            <a:p>
              <a:r>
                <a:rPr lang="es-AR" dirty="0"/>
                <a:t> 0   -1</a:t>
              </a:r>
            </a:p>
            <a:p>
              <a:r>
                <a:rPr lang="es-AR" dirty="0"/>
                <a:t>-1    2 </a:t>
              </a:r>
            </a:p>
            <a:p>
              <a:r>
                <a:rPr lang="es-AR" dirty="0"/>
                <a:t> 1   -2</a:t>
              </a:r>
            </a:p>
            <a:p>
              <a:r>
                <a:rPr lang="es-AR" dirty="0"/>
                <a:t> 2   -1 </a:t>
              </a:r>
            </a:p>
            <a:p>
              <a:r>
                <a:rPr lang="es-AR" dirty="0"/>
                <a:t> 3    2</a:t>
              </a:r>
            </a:p>
          </p:txBody>
        </p:sp>
        <p:cxnSp>
          <p:nvCxnSpPr>
            <p:cNvPr id="17" name="Conector recto 16">
              <a:extLst>
                <a:ext uri="{FF2B5EF4-FFF2-40B4-BE49-F238E27FC236}">
                  <a16:creationId xmlns:a16="http://schemas.microsoft.com/office/drawing/2014/main" id="{4A5A81D2-CA01-4BF6-9312-7E432F3E8333}"/>
                </a:ext>
              </a:extLst>
            </p:cNvPr>
            <p:cNvCxnSpPr>
              <a:stCxn id="15" idx="0"/>
              <a:endCxn id="15" idx="2"/>
            </p:cNvCxnSpPr>
            <p:nvPr/>
          </p:nvCxnSpPr>
          <p:spPr>
            <a:xfrm>
              <a:off x="5828097" y="3174023"/>
              <a:ext cx="0" cy="1754326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Conector recto 18">
              <a:extLst>
                <a:ext uri="{FF2B5EF4-FFF2-40B4-BE49-F238E27FC236}">
                  <a16:creationId xmlns:a16="http://schemas.microsoft.com/office/drawing/2014/main" id="{0914058F-F17D-481D-8DAC-45B2DC0FC6B0}"/>
                </a:ext>
              </a:extLst>
            </p:cNvPr>
            <p:cNvCxnSpPr/>
            <p:nvPr/>
          </p:nvCxnSpPr>
          <p:spPr>
            <a:xfrm>
              <a:off x="5539154" y="3490546"/>
              <a:ext cx="566799" cy="0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2" name="Imagen 21">
            <a:extLst>
              <a:ext uri="{FF2B5EF4-FFF2-40B4-BE49-F238E27FC236}">
                <a16:creationId xmlns:a16="http://schemas.microsoft.com/office/drawing/2014/main" id="{9D8D574D-5408-466A-992B-E760527A3C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1696" y="2875085"/>
            <a:ext cx="2432076" cy="2322003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0E5DF2DC-D0EA-407B-B5EE-635264667F18}"/>
              </a:ext>
            </a:extLst>
          </p:cNvPr>
          <p:cNvSpPr txBox="1"/>
          <p:nvPr/>
        </p:nvSpPr>
        <p:spPr>
          <a:xfrm>
            <a:off x="1710226" y="5389961"/>
            <a:ext cx="8323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/>
              <a:t>Ahora a practicar: abran la tarea 2 y realicen las gráficas de las funciones solicitadas; suban las fotos de sus trabajos  </a:t>
            </a:r>
          </a:p>
        </p:txBody>
      </p:sp>
    </p:spTree>
    <p:extLst>
      <p:ext uri="{BB962C8B-B14F-4D97-AF65-F5344CB8AC3E}">
        <p14:creationId xmlns:p14="http://schemas.microsoft.com/office/powerpoint/2010/main" val="284471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7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2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</TotalTime>
  <Words>559</Words>
  <Application>Microsoft Office PowerPoint</Application>
  <PresentationFormat>Panorámica</PresentationFormat>
  <Paragraphs>43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Edwardian Script ITC</vt:lpstr>
      <vt:lpstr>Tema de Office</vt:lpstr>
      <vt:lpstr>Presentación de PowerPoint</vt:lpstr>
      <vt:lpstr>Función cuadrática</vt:lpstr>
      <vt:lpstr>Función cuadrática</vt:lpstr>
      <vt:lpstr>Función cuadrática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24</cp:revision>
  <dcterms:created xsi:type="dcterms:W3CDTF">2024-11-01T23:55:50Z</dcterms:created>
  <dcterms:modified xsi:type="dcterms:W3CDTF">2024-11-04T13:04:40Z</dcterms:modified>
</cp:coreProperties>
</file>