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3" r:id="rId2"/>
    <p:sldId id="257" r:id="rId3"/>
    <p:sldId id="265" r:id="rId4"/>
    <p:sldId id="267" r:id="rId5"/>
    <p:sldId id="258" r:id="rId6"/>
    <p:sldId id="260" r:id="rId7"/>
    <p:sldId id="259" r:id="rId8"/>
    <p:sldId id="266" r:id="rId9"/>
    <p:sldId id="263" r:id="rId10"/>
    <p:sldId id="264" r:id="rId11"/>
    <p:sldId id="262" r:id="rId12"/>
    <p:sldId id="261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FF1E1-6648-4255-B89F-242391D2E2E2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0ABD7-6ED6-4B50-81C8-DDA79428DB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2</a:t>
            </a:fld>
            <a:endParaRPr lang="es-A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11</a:t>
            </a:fld>
            <a:endParaRPr lang="es-A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12</a:t>
            </a:fld>
            <a:endParaRPr lang="es-A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13</a:t>
            </a:fld>
            <a:endParaRPr lang="es-A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14</a:t>
            </a:fld>
            <a:endParaRPr lang="es-A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15</a:t>
            </a:fld>
            <a:endParaRPr lang="es-A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16</a:t>
            </a:fld>
            <a:endParaRPr lang="es-A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17</a:t>
            </a:fld>
            <a:endParaRPr lang="es-A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3</a:t>
            </a:fld>
            <a:endParaRPr lang="es-A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4</a:t>
            </a:fld>
            <a:endParaRPr lang="es-A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5</a:t>
            </a:fld>
            <a:endParaRPr lang="es-A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6</a:t>
            </a:fld>
            <a:endParaRPr lang="es-A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7</a:t>
            </a:fld>
            <a:endParaRPr lang="es-A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8</a:t>
            </a:fld>
            <a:endParaRPr lang="es-A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9</a:t>
            </a:fld>
            <a:endParaRPr lang="es-A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415D-DE6A-4BC5-B8CA-120016F40973}" type="slidenum">
              <a:rPr lang="es-AR" smtClean="0"/>
              <a:pPr/>
              <a:t>10</a:t>
            </a:fld>
            <a:endParaRPr lang="es-A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749330D-7F4F-4A25-8016-076DB08E3DC6}" type="datetimeFigureOut">
              <a:rPr lang="es-AR" smtClean="0"/>
              <a:pPr/>
              <a:t>23/9/2024</a:t>
            </a:fld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CB76702-E0C9-411B-BFA5-8BA7D42A4A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9367E1B-B400-4321-96B6-C15BE3FF8A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640"/>
            <a:ext cx="8100392" cy="238246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59AC5E8-E45E-40C1-B254-1B71BBBA3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852936"/>
            <a:ext cx="5652120" cy="2492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30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899592" y="620688"/>
            <a:ext cx="771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Elementos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5720" y="2786058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Físico:</a:t>
            </a:r>
          </a:p>
          <a:p>
            <a:pPr algn="ctr"/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el conjunto de elementos físicos, químicos y biológicos que rodean al hombre y a su puesto de trabajo.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 agresores en el Amb. de Trabajo:</a:t>
            </a:r>
          </a:p>
          <a:p>
            <a:pPr lvl="2">
              <a:buFont typeface="Wingdings" pitchFamily="2" charset="2"/>
              <a:buChar char="§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Temperatura – Iluminación – Ruido – Contaminantes biológicos.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567DA136-7A82-40D6-B646-0101EEAAE48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103244" y="6286691"/>
            <a:ext cx="7308000" cy="461665"/>
          </a:xfrm>
        </p:spPr>
        <p:txBody>
          <a:bodyPr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2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     Consecuencias		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3286124"/>
            <a:ext cx="8501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Enfermedades</a:t>
            </a:r>
            <a:r>
              <a:rPr lang="es-A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derivadas de las condiciones de trabajo.</a:t>
            </a:r>
          </a:p>
          <a:p>
            <a:endParaRPr lang="es-AR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AR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Accidentes</a:t>
            </a: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derivados de las condiciones de trabajo.</a:t>
            </a:r>
            <a:endParaRPr lang="es-E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3266ECE9-E063-421F-9D68-D5091450583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contextualizacion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28596" y="3286124"/>
            <a:ext cx="8572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desarrollo de la actividad docente en las aulas implica, lejos de lo que la mayoría de las personas piensa, una serie de riesgos para la seguridad y la salud de los profesores, que éstos deben conocer.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99C00D8E-CC5F-483D-A0B7-F73CE47CBE8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Ambiente….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Principales factores de riesgo</a:t>
            </a:r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28596" y="3286124"/>
            <a:ext cx="8572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Riesgo eléctrico.</a:t>
            </a:r>
          </a:p>
          <a:p>
            <a:pPr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Caídas al mismo nivel.</a:t>
            </a:r>
          </a:p>
          <a:p>
            <a:pPr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Orden y Limpieza.</a:t>
            </a:r>
          </a:p>
          <a:p>
            <a:pPr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Riesgos derivados del medio ambiente ( ruido – temperatura – iluminación – ventilación)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CDD5DF5C-C45A-4869-8027-C2BEC95C52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Ambiente….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Principales factores de riesgo</a:t>
            </a:r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28596" y="3286124"/>
            <a:ext cx="8572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Riesgo derivados de la carga de trabajo: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Problemas de voz.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Problemas musculo-esqueléticos.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Distrés.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Síndrome de Burnout.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B9B86680-17E0-48A1-A0F2-E1F6A2965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Principales factores de riesgo</a:t>
            </a:r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28596" y="3286124"/>
            <a:ext cx="8572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Riesgo derivados de la carga de trabajo: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Problemas de voz.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Problemas musculo-esqueléticos.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Distrés.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Síndrome de Burnout.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66F88B49-6A15-44FA-A330-8A524BD6C2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06602" y="835630"/>
            <a:ext cx="771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PUNTOS DE VISTA PARA ANALIZAR LAS CyMAT	</a:t>
            </a:r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	</a:t>
            </a:r>
            <a:endParaRPr lang="es-AR" sz="4400" b="1"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28596" y="3286124"/>
            <a:ext cx="8572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Enfermedades derivadas de las condiciones de Trabajo.</a:t>
            </a:r>
          </a:p>
          <a:p>
            <a:pPr lvl="1">
              <a:buFont typeface="Wingdings" pitchFamily="2" charset="2"/>
              <a:buChar char="ü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Accidentes derivados de las condiciones de Trabajo.</a:t>
            </a:r>
          </a:p>
          <a:p>
            <a:pPr lvl="1">
              <a:buFont typeface="Wingdings" pitchFamily="2" charset="2"/>
              <a:buChar char="ü"/>
            </a:pPr>
            <a:endParaRPr lang="es-A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1871CE91-F8EB-47EB-AF51-41FD5823B46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Ambiente….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857224" y="908720"/>
            <a:ext cx="771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PUNTOS DE VISTA PARA ANALIZAR LAS CYMAT		</a:t>
            </a:r>
            <a:endParaRPr lang="es-AR" sz="4400" b="1"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28596" y="3286125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 Profesional: </a:t>
            </a: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la alteración de la salud producida por un agente hostil presente en el lugar de trabajo.</a:t>
            </a:r>
          </a:p>
          <a:p>
            <a:r>
              <a:rPr lang="es-AR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Accidente de Trabajo: </a:t>
            </a: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Acontecimiento inesperado que interrumpe el proceso productivo, por el hecho o en ocasión del trabajo.</a:t>
            </a:r>
          </a:p>
          <a:p>
            <a:pPr lvl="1"/>
            <a:endParaRPr lang="es-A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B36EC8FD-06BA-45FA-BDC5-9F206366444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187624" y="6027003"/>
            <a:ext cx="6480720" cy="461665"/>
          </a:xfrm>
        </p:spPr>
        <p:txBody>
          <a:bodyPr wrap="square"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2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37571" y="2780928"/>
            <a:ext cx="7986714" cy="3214710"/>
          </a:xfrm>
        </p:spPr>
        <p:txBody>
          <a:bodyPr anchor="t">
            <a:normAutofit/>
          </a:bodyPr>
          <a:lstStyle/>
          <a:p>
            <a:r>
              <a:rPr lang="es-AR" sz="2000" i="1" dirty="0">
                <a:solidFill>
                  <a:srgbClr val="FF0000"/>
                </a:solidFill>
                <a:effectLst/>
              </a:rPr>
              <a:t>“Todos los seres humanos, sin distinción de razas, credo o sexo, tienen derecho a perseguir su bienestar material y su desarrollo espiritual en condiciones de libertad y dignidad, seguridad económica e igualdad de oportunidades.” </a:t>
            </a:r>
            <a:br>
              <a:rPr lang="es-AR" sz="2000" i="1" dirty="0">
                <a:solidFill>
                  <a:srgbClr val="0070C0"/>
                </a:solidFill>
              </a:rPr>
            </a:br>
            <a:r>
              <a:rPr lang="es-AR" sz="2000" i="1" dirty="0">
                <a:solidFill>
                  <a:srgbClr val="002060"/>
                </a:solidFill>
              </a:rPr>
              <a:t>Declaración de Filadelfia</a:t>
            </a:r>
            <a:br>
              <a:rPr lang="es-AR" sz="2000" b="1" dirty="0">
                <a:solidFill>
                  <a:srgbClr val="002060"/>
                </a:solidFill>
              </a:rPr>
            </a:br>
            <a:r>
              <a:rPr lang="es-AR" sz="2000" i="1" dirty="0">
                <a:solidFill>
                  <a:srgbClr val="FF0000"/>
                </a:solidFill>
              </a:rPr>
              <a:t>“Hay que tener siempre presente el derecho a ambientes de trabajo y procesos productivos que no perjudiquen la salud física de los trabajadores y no dañen su integridad moral”</a:t>
            </a:r>
            <a:br>
              <a:rPr lang="es-AR" sz="2000" i="1" dirty="0">
                <a:solidFill>
                  <a:srgbClr val="FF0000"/>
                </a:solidFill>
              </a:rPr>
            </a:br>
            <a:r>
              <a:rPr lang="es-AR" sz="2000" i="1" dirty="0">
                <a:solidFill>
                  <a:srgbClr val="002060"/>
                </a:solidFill>
              </a:rPr>
              <a:t>Juan Pablo II – </a:t>
            </a:r>
            <a:r>
              <a:rPr lang="es-AR" sz="1600" i="1" dirty="0">
                <a:solidFill>
                  <a:srgbClr val="002060"/>
                </a:solidFill>
              </a:rPr>
              <a:t>“Laborem Excercens”</a:t>
            </a:r>
            <a:br>
              <a:rPr lang="es-AR" sz="1600" i="1" dirty="0">
                <a:solidFill>
                  <a:srgbClr val="002060"/>
                </a:solidFill>
              </a:rPr>
            </a:br>
            <a:endParaRPr lang="es-AR" sz="2000" i="1" dirty="0">
              <a:solidFill>
                <a:srgbClr val="00206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Ambiente….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928662" y="1071546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8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bienvenidos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8643" y="3645024"/>
            <a:ext cx="7986714" cy="2143140"/>
          </a:xfrm>
        </p:spPr>
        <p:txBody>
          <a:bodyPr>
            <a:normAutofit/>
          </a:bodyPr>
          <a:lstStyle/>
          <a:p>
            <a:pPr algn="ctr">
              <a:lnSpc>
                <a:spcPts val="4800"/>
              </a:lnSpc>
            </a:pPr>
            <a:r>
              <a:rPr lang="es-MX" sz="4900" b="1" dirty="0">
                <a:solidFill>
                  <a:srgbClr val="0070C0"/>
                </a:solidFill>
                <a:latin typeface="Cambria" pitchFamily="18" charset="0"/>
              </a:rPr>
              <a:t>“</a:t>
            </a:r>
            <a:r>
              <a:rPr lang="es-MX" sz="3600" b="1" dirty="0">
                <a:solidFill>
                  <a:srgbClr val="0070C0"/>
                </a:solidFill>
                <a:latin typeface="Cambria" pitchFamily="18" charset="0"/>
              </a:rPr>
              <a:t>Condiciones y Medio Ambiente de Trabajo” (CyMAT)</a:t>
            </a:r>
            <a:br>
              <a:rPr lang="es-AR" b="1" dirty="0"/>
            </a:b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000100" y="6215082"/>
            <a:ext cx="7786742" cy="506393"/>
          </a:xfrm>
        </p:spPr>
        <p:txBody>
          <a:bodyPr/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- Técnicos Superiores en Higiene y Seguridad en el Trabajo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C97BE2-4450-494B-BE2B-B42DEA957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0648"/>
            <a:ext cx="7092280" cy="208596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AB1BCCF-8977-4B4B-9DD5-8DD1AC045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2148538"/>
            <a:ext cx="2514600" cy="1247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785786" y="908720"/>
            <a:ext cx="771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0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Objetivos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57158" y="2643182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Conocer la información básica que nos permita implementar la organización preventiva en nuestros lugares de trabajo, que nos permita </a:t>
            </a:r>
            <a:r>
              <a:rPr lang="es-A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MEJORAR</a:t>
            </a: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las CyMAT.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Informar acerca de los modelos de Salud Ocupacional y las técnicas preventivas.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Conocer los factores de riesgo y los elementos de la gestión preventiva.</a:t>
            </a:r>
          </a:p>
        </p:txBody>
      </p:sp>
      <p:sp>
        <p:nvSpPr>
          <p:cNvPr id="7" name="3 Marcador de pie de página">
            <a:extLst>
              <a:ext uri="{FF2B5EF4-FFF2-40B4-BE49-F238E27FC236}">
                <a16:creationId xmlns:a16="http://schemas.microsoft.com/office/drawing/2014/main" id="{176C6A80-5CBD-4301-B31A-7EB61D4AF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6182612"/>
            <a:ext cx="6667674" cy="461665"/>
          </a:xfrm>
        </p:spPr>
        <p:txBody>
          <a:bodyPr wrap="square"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2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8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Temas de la clase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42910" y="3224004"/>
            <a:ext cx="8001056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AR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Conceptos Generales.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Normativa especializada.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Contexto actual.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3F7D6987-A4E5-42C4-962A-49D715E4F2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827584" y="980728"/>
            <a:ext cx="771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0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Normativa especializada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5720" y="2786058"/>
            <a:ext cx="8572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Ley 19587 de Hig. y Seg. en el Trabajo .</a:t>
            </a:r>
          </a:p>
          <a:p>
            <a:pPr>
              <a:buFont typeface="Wingdings" pitchFamily="2" charset="2"/>
              <a:buChar char="Ø"/>
            </a:pPr>
            <a:r>
              <a:rPr lang="es-A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Dec. Reg. 351/79.( Titulo IV- Cond. de Higiene en los Ambientes Laborales). </a:t>
            </a:r>
          </a:p>
          <a:p>
            <a:pPr>
              <a:buFont typeface="Wingdings" pitchFamily="2" charset="2"/>
              <a:buChar char="Ø"/>
            </a:pPr>
            <a:r>
              <a:rPr lang="es-A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Res. SRT N° 523/2007 Sistemas de Gestión de la Seguridad y Salud en el Trabajo.</a:t>
            </a:r>
          </a:p>
          <a:p>
            <a:pPr>
              <a:buFont typeface="Wingdings" pitchFamily="2" charset="2"/>
              <a:buChar char="Ø"/>
            </a:pPr>
            <a:r>
              <a:rPr lang="es-A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Res. MTSS N° 434/2002 Insalubridad del lugar o ambiente de Trabajo.</a:t>
            </a:r>
          </a:p>
          <a:p>
            <a:pPr>
              <a:buFont typeface="Wingdings" pitchFamily="2" charset="2"/>
              <a:buChar char="Ø"/>
            </a:pPr>
            <a:r>
              <a:rPr lang="es-A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Directrices de la O.I.T.</a:t>
            </a:r>
            <a:endParaRPr lang="es-A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DFC2568F-6081-4C47-9660-F09C1304C30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28662" y="5786454"/>
            <a:ext cx="7308000" cy="830997"/>
          </a:xfrm>
        </p:spPr>
        <p:txBody>
          <a:bodyPr>
            <a:spAutoFit/>
          </a:bodyPr>
          <a:lstStyle/>
          <a:p>
            <a:pPr algn="ctr"/>
            <a:r>
              <a:rPr lang="es-AR" sz="16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6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786058"/>
            <a:ext cx="7986714" cy="3214710"/>
          </a:xfrm>
        </p:spPr>
        <p:txBody>
          <a:bodyPr anchor="ctr">
            <a:normAutofit/>
          </a:bodyPr>
          <a:lstStyle/>
          <a:p>
            <a:pPr algn="ctr"/>
            <a:r>
              <a:rPr lang="es-MX" sz="3600" b="1" dirty="0">
                <a:solidFill>
                  <a:srgbClr val="0070C0"/>
                </a:solidFill>
                <a:latin typeface="Cambria" pitchFamily="18" charset="0"/>
              </a:rPr>
              <a:t>Las Condiciones y Medio Ambiente de Trabajo son el resultado de las acciones de un conjunto de elementos que repercuten sobre la salud de los trabajadores.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28662" y="1428736"/>
            <a:ext cx="771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CONCEPTOS GENERALES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9A7F4F1D-D7B5-4127-BD89-F05C526A77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130151" y="6065429"/>
            <a:ext cx="6883698" cy="523220"/>
          </a:xfrm>
        </p:spPr>
        <p:txBody>
          <a:bodyPr wrap="square">
            <a:spAutoFit/>
          </a:bodyPr>
          <a:lstStyle/>
          <a:p>
            <a:pPr algn="ctr"/>
            <a:r>
              <a:rPr lang="es-AR" sz="14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4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39552" y="908720"/>
            <a:ext cx="771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Elementos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5720" y="2786058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Higiene, Seguridad y Salud Ocupacional.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Carga física y mental del trabajador.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Ambiente físico del medio de trabajo.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Duración del tiempo de trabajo.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Organización y contenido del trabajo.</a:t>
            </a:r>
          </a:p>
          <a:p>
            <a:pPr>
              <a:buFont typeface="Wingdings" pitchFamily="2" charset="2"/>
              <a:buChar char="Ø"/>
            </a:pP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Adecuación de las maquinas y del trabajo al             Hombre.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73DF84AE-11D2-4129-9E5A-67D0CE8635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46856" y="6165304"/>
            <a:ext cx="7308000" cy="461665"/>
          </a:xfrm>
        </p:spPr>
        <p:txBody>
          <a:bodyPr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2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928662" y="1428736"/>
            <a:ext cx="771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Elementos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4282" y="2857496"/>
            <a:ext cx="857256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Higiene, Seguridad y Salud Ocupacional.</a:t>
            </a:r>
          </a:p>
          <a:p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s-AR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Higiene</a:t>
            </a:r>
            <a:r>
              <a:rPr lang="es-AR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proveerá de instalaciones laborales y sanitarias adecuadas.</a:t>
            </a:r>
          </a:p>
          <a:p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s-A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Seguridad</a:t>
            </a:r>
            <a:r>
              <a:rPr lang="es-AR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máquinas y herramientas; ropa de trabajo; E.P.P.; sistemas de detección y prevención de incendios.</a:t>
            </a:r>
          </a:p>
          <a:p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s-AR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 ocupacional: </a:t>
            </a:r>
            <a:r>
              <a:rPr lang="es-A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Cuidado integral del trabajador, manteniendo niveles óptimos de salud y bienestar</a:t>
            </a:r>
            <a:r>
              <a:rPr lang="es-AR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</a:p>
        </p:txBody>
      </p:sp>
      <p:sp>
        <p:nvSpPr>
          <p:cNvPr id="5" name="3 Marcador de pie de página">
            <a:extLst>
              <a:ext uri="{FF2B5EF4-FFF2-40B4-BE49-F238E27FC236}">
                <a16:creationId xmlns:a16="http://schemas.microsoft.com/office/drawing/2014/main" id="{362DAA8B-BF3A-4ACE-91D2-910495074F2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043608" y="6231083"/>
            <a:ext cx="7308000" cy="461665"/>
          </a:xfrm>
        </p:spPr>
        <p:txBody>
          <a:bodyPr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Walter A. Vera - Edgardo A. Gallardo Casafú  -</a:t>
            </a:r>
          </a:p>
          <a:p>
            <a:pPr algn="ctr"/>
            <a:r>
              <a:rPr lang="es-AR" sz="1200" b="1" dirty="0">
                <a:solidFill>
                  <a:srgbClr val="7030A0"/>
                </a:solidFill>
              </a:rPr>
              <a:t>Técnicos Superiores en Higiene y Seguridad en el Trabajo y Medio Ambiente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378</TotalTime>
  <Words>1055</Words>
  <Application>Microsoft Office PowerPoint</Application>
  <PresentationFormat>Presentación en pantalla (4:3)</PresentationFormat>
  <Paragraphs>114</Paragraphs>
  <Slides>17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Calibri</vt:lpstr>
      <vt:lpstr>Cambria</vt:lpstr>
      <vt:lpstr>Courier New</vt:lpstr>
      <vt:lpstr>Felix Titling</vt:lpstr>
      <vt:lpstr>Rockwell</vt:lpstr>
      <vt:lpstr>Wingdings</vt:lpstr>
      <vt:lpstr>Wingdings 2</vt:lpstr>
      <vt:lpstr>Fundición</vt:lpstr>
      <vt:lpstr>Presentación de PowerPoint</vt:lpstr>
      <vt:lpstr>“Todos los seres humanos, sin distinción de razas, credo o sexo, tienen derecho a perseguir su bienestar material y su desarrollo espiritual en condiciones de libertad y dignidad, seguridad económica e igualdad de oportunidades.”  Declaración de Filadelfia “Hay que tener siempre presente el derecho a ambientes de trabajo y procesos productivos que no perjudiquen la salud física de los trabajadores y no dañen su integridad moral” Juan Pablo II – “Laborem Excercens” </vt:lpstr>
      <vt:lpstr>“Condiciones y Medio Ambiente de Trabajo” (CyMAT) </vt:lpstr>
      <vt:lpstr>Presentación de PowerPoint</vt:lpstr>
      <vt:lpstr>Presentación de PowerPoint</vt:lpstr>
      <vt:lpstr>Presentación de PowerPoint</vt:lpstr>
      <vt:lpstr>Las Condiciones y Medio Ambiente de Trabajo son el resultado de las acciones de un conjunto de elementos que repercuten sobre la salud de los trabajadores.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XP Titan Ultimate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“Condiciones y Medio Ambiente de Trabajo” (CyMAT) </dc:title>
  <dc:creator>GARO</dc:creator>
  <cp:lastModifiedBy>Edgardo Gallardo</cp:lastModifiedBy>
  <cp:revision>42</cp:revision>
  <dcterms:created xsi:type="dcterms:W3CDTF">2015-02-15T15:04:33Z</dcterms:created>
  <dcterms:modified xsi:type="dcterms:W3CDTF">2024-09-24T02:47:02Z</dcterms:modified>
</cp:coreProperties>
</file>