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3A11-5DF9-4A5A-B0CC-22CC6FF113D5}" type="datetimeFigureOut">
              <a:rPr lang="es-AR" smtClean="0"/>
              <a:t>25/7/2023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26F3E77-0FFC-463F-AD9C-26D3B6C805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13059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3A11-5DF9-4A5A-B0CC-22CC6FF113D5}" type="datetimeFigureOut">
              <a:rPr lang="es-AR" smtClean="0"/>
              <a:t>25/7/2023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26F3E77-0FFC-463F-AD9C-26D3B6C805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2341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3A11-5DF9-4A5A-B0CC-22CC6FF113D5}" type="datetimeFigureOut">
              <a:rPr lang="es-AR" smtClean="0"/>
              <a:t>25/7/2023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26F3E77-0FFC-463F-AD9C-26D3B6C805D9}" type="slidenum">
              <a:rPr lang="es-AR" smtClean="0"/>
              <a:t>‹Nº›</a:t>
            </a:fld>
            <a:endParaRPr lang="es-A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53318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3A11-5DF9-4A5A-B0CC-22CC6FF113D5}" type="datetimeFigureOut">
              <a:rPr lang="es-AR" smtClean="0"/>
              <a:t>25/7/2023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6F3E77-0FFC-463F-AD9C-26D3B6C805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03965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3A11-5DF9-4A5A-B0CC-22CC6FF113D5}" type="datetimeFigureOut">
              <a:rPr lang="es-AR" smtClean="0"/>
              <a:t>25/7/2023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6F3E77-0FFC-463F-AD9C-26D3B6C805D9}" type="slidenum">
              <a:rPr lang="es-AR" smtClean="0"/>
              <a:t>‹Nº›</a:t>
            </a:fld>
            <a:endParaRPr lang="es-A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4300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3A11-5DF9-4A5A-B0CC-22CC6FF113D5}" type="datetimeFigureOut">
              <a:rPr lang="es-AR" smtClean="0"/>
              <a:t>25/7/2023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6F3E77-0FFC-463F-AD9C-26D3B6C805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860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3A11-5DF9-4A5A-B0CC-22CC6FF113D5}" type="datetimeFigureOut">
              <a:rPr lang="es-AR" smtClean="0"/>
              <a:t>25/7/2023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F3E77-0FFC-463F-AD9C-26D3B6C805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203495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3A11-5DF9-4A5A-B0CC-22CC6FF113D5}" type="datetimeFigureOut">
              <a:rPr lang="es-AR" smtClean="0"/>
              <a:t>25/7/2023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F3E77-0FFC-463F-AD9C-26D3B6C805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34014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3A11-5DF9-4A5A-B0CC-22CC6FF113D5}" type="datetimeFigureOut">
              <a:rPr lang="es-AR" smtClean="0"/>
              <a:t>25/7/2023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F3E77-0FFC-463F-AD9C-26D3B6C805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67939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3A11-5DF9-4A5A-B0CC-22CC6FF113D5}" type="datetimeFigureOut">
              <a:rPr lang="es-AR" smtClean="0"/>
              <a:t>25/7/2023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26F3E77-0FFC-463F-AD9C-26D3B6C805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44961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3A11-5DF9-4A5A-B0CC-22CC6FF113D5}" type="datetimeFigureOut">
              <a:rPr lang="es-AR" smtClean="0"/>
              <a:t>25/7/2023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26F3E77-0FFC-463F-AD9C-26D3B6C805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6185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3A11-5DF9-4A5A-B0CC-22CC6FF113D5}" type="datetimeFigureOut">
              <a:rPr lang="es-AR" smtClean="0"/>
              <a:t>25/7/2023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26F3E77-0FFC-463F-AD9C-26D3B6C805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27774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3A11-5DF9-4A5A-B0CC-22CC6FF113D5}" type="datetimeFigureOut">
              <a:rPr lang="es-AR" smtClean="0"/>
              <a:t>25/7/2023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F3E77-0FFC-463F-AD9C-26D3B6C805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02330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3A11-5DF9-4A5A-B0CC-22CC6FF113D5}" type="datetimeFigureOut">
              <a:rPr lang="es-AR" smtClean="0"/>
              <a:t>25/7/2023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F3E77-0FFC-463F-AD9C-26D3B6C805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59232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3A11-5DF9-4A5A-B0CC-22CC6FF113D5}" type="datetimeFigureOut">
              <a:rPr lang="es-AR" smtClean="0"/>
              <a:t>25/7/2023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F3E77-0FFC-463F-AD9C-26D3B6C805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11023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3A11-5DF9-4A5A-B0CC-22CC6FF113D5}" type="datetimeFigureOut">
              <a:rPr lang="es-AR" smtClean="0"/>
              <a:t>25/7/2023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6F3E77-0FFC-463F-AD9C-26D3B6C805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29916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63A11-5DF9-4A5A-B0CC-22CC6FF113D5}" type="datetimeFigureOut">
              <a:rPr lang="es-AR" smtClean="0"/>
              <a:t>25/7/2023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26F3E77-0FFC-463F-AD9C-26D3B6C805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11537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  <p:sldLayoutId id="2147483809" r:id="rId13"/>
    <p:sldLayoutId id="2147483810" r:id="rId14"/>
    <p:sldLayoutId id="2147483811" r:id="rId15"/>
    <p:sldLayoutId id="21474838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6831C9-ADF3-4E75-A123-2FE629D4A4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11052" y="2273844"/>
            <a:ext cx="8392271" cy="2310312"/>
          </a:xfrm>
        </p:spPr>
        <p:txBody>
          <a:bodyPr>
            <a:noAutofit/>
          </a:bodyPr>
          <a:lstStyle/>
          <a:p>
            <a:r>
              <a:rPr lang="es-MX" sz="9600" b="1" dirty="0">
                <a:ln w="0"/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lgerian" panose="04020705040A02060702" pitchFamily="82" charset="0"/>
              </a:rPr>
              <a:t>Nuestro idioma</a:t>
            </a:r>
            <a:endParaRPr lang="es-AR" sz="9600" b="1" dirty="0">
              <a:ln w="0"/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5D06445-AED0-4538-BC30-EC20259676B0}"/>
              </a:ext>
            </a:extLst>
          </p:cNvPr>
          <p:cNvSpPr txBox="1"/>
          <p:nvPr/>
        </p:nvSpPr>
        <p:spPr>
          <a:xfrm>
            <a:off x="225083" y="211015"/>
            <a:ext cx="37982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Lengua y literatura-I-</a:t>
            </a:r>
            <a:endParaRPr lang="es-A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928A4B9-F9A1-4AD8-9A59-C40D6190E203}"/>
              </a:ext>
            </a:extLst>
          </p:cNvPr>
          <p:cNvSpPr txBox="1"/>
          <p:nvPr/>
        </p:nvSpPr>
        <p:spPr>
          <a:xfrm>
            <a:off x="10718520" y="638673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Nilda Duarte</a:t>
            </a:r>
            <a:endParaRPr lang="es-A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992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Ilustración de vector de dibujos animados de mesa de comedor y silla.  Contorno negro y color blanco Imagen Vector de stock - Alamy">
            <a:extLst>
              <a:ext uri="{FF2B5EF4-FFF2-40B4-BE49-F238E27FC236}">
                <a16:creationId xmlns:a16="http://schemas.microsoft.com/office/drawing/2014/main" id="{458B9103-ECB8-4503-B99D-22266B1333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542" b="16914"/>
          <a:stretch/>
        </p:blipFill>
        <p:spPr bwMode="auto">
          <a:xfrm>
            <a:off x="1641323" y="3688148"/>
            <a:ext cx="2022572" cy="119496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9" name="Elipse 8">
            <a:extLst>
              <a:ext uri="{FF2B5EF4-FFF2-40B4-BE49-F238E27FC236}">
                <a16:creationId xmlns:a16="http://schemas.microsoft.com/office/drawing/2014/main" id="{A9303CF6-F9B7-47EF-895C-1B91DC3B17E4}"/>
              </a:ext>
            </a:extLst>
          </p:cNvPr>
          <p:cNvSpPr/>
          <p:nvPr/>
        </p:nvSpPr>
        <p:spPr>
          <a:xfrm>
            <a:off x="2990654" y="4543103"/>
            <a:ext cx="600996" cy="442879"/>
          </a:xfrm>
          <a:prstGeom prst="ellipse">
            <a:avLst/>
          </a:prstGeom>
          <a:solidFill>
            <a:srgbClr val="FF000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514BBA6C-B0B7-4F8C-8F11-FF4B59649146}"/>
              </a:ext>
            </a:extLst>
          </p:cNvPr>
          <p:cNvSpPr/>
          <p:nvPr/>
        </p:nvSpPr>
        <p:spPr>
          <a:xfrm>
            <a:off x="10896600" y="4961322"/>
            <a:ext cx="496956" cy="366733"/>
          </a:xfrm>
          <a:prstGeom prst="ellipse">
            <a:avLst/>
          </a:prstGeom>
          <a:solidFill>
            <a:schemeClr val="accent5"/>
          </a:solidFill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47358CD-9960-4D8A-A886-1FDD506C1AA7}"/>
              </a:ext>
            </a:extLst>
          </p:cNvPr>
          <p:cNvSpPr txBox="1"/>
          <p:nvPr/>
        </p:nvSpPr>
        <p:spPr>
          <a:xfrm>
            <a:off x="10376452" y="4913857"/>
            <a:ext cx="13513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SO-FÁ</a:t>
            </a:r>
            <a:endParaRPr lang="es-A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9704EFC-2EEA-4A06-9753-A7828C8B6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778" y="616102"/>
            <a:ext cx="4205440" cy="661351"/>
          </a:xfrm>
        </p:spPr>
        <p:txBody>
          <a:bodyPr/>
          <a:lstStyle/>
          <a:p>
            <a:r>
              <a:rPr lang="es-MX" b="1" dirty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Broadway" panose="04040905080B02020502" pitchFamily="82" charset="0"/>
              </a:rPr>
              <a:t>Tilde y/o acento</a:t>
            </a:r>
            <a:endParaRPr lang="es-AR" b="1" dirty="0">
              <a:ln w="13462">
                <a:solidFill>
                  <a:schemeClr val="bg1"/>
                </a:solidFill>
                <a:prstDash val="solid"/>
              </a:ln>
              <a:effectLst>
                <a:outerShdw dist="38100" dir="2700000" algn="bl" rotWithShape="0">
                  <a:schemeClr val="accent5"/>
                </a:outerShdw>
              </a:effectLst>
              <a:latin typeface="Broadway" panose="04040905080B02020502" pitchFamily="82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A95BB3-82C2-465B-B31C-787443973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1052" y="1277453"/>
            <a:ext cx="8915400" cy="2151547"/>
          </a:xfrm>
        </p:spPr>
        <p:txBody>
          <a:bodyPr>
            <a:normAutofit/>
          </a:bodyPr>
          <a:lstStyle/>
          <a:p>
            <a:endParaRPr lang="es-MX" dirty="0"/>
          </a:p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Nuestro idioma, tiene una particularidad</a:t>
            </a:r>
          </a:p>
          <a:p>
            <a:pPr marL="0" indent="0">
              <a:buNone/>
            </a:pPr>
            <a:r>
              <a:rPr lang="es-MX" dirty="0"/>
              <a:t> </a:t>
            </a:r>
          </a:p>
          <a:p>
            <a:pPr marL="0" indent="0">
              <a:buNone/>
            </a:pPr>
            <a:endParaRPr lang="es-MX" dirty="0"/>
          </a:p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por ello que hay sílabas </a:t>
            </a:r>
            <a:r>
              <a:rPr lang="es-MX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TÓNICAS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 decir las que tienen </a:t>
            </a:r>
            <a:r>
              <a:rPr lang="es-MX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TONO;</a:t>
            </a:r>
            <a:r>
              <a:rPr lang="es-MX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ejemplo:</a:t>
            </a: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66777AE-0095-493C-8D3E-3FAAEC5609D4}"/>
              </a:ext>
            </a:extLst>
          </p:cNvPr>
          <p:cNvSpPr/>
          <p:nvPr/>
        </p:nvSpPr>
        <p:spPr>
          <a:xfrm>
            <a:off x="1815548" y="2112788"/>
            <a:ext cx="9826487" cy="5774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TODAS LAS PALABRAS TIENEN ACENTO, PERO, NO TODAS TIENEN TILDE.</a:t>
            </a:r>
            <a:endParaRPr lang="es-A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40EEF2B-D225-48E2-82DB-72F1086A31C0}"/>
              </a:ext>
            </a:extLst>
          </p:cNvPr>
          <p:cNvSpPr txBox="1"/>
          <p:nvPr/>
        </p:nvSpPr>
        <p:spPr>
          <a:xfrm>
            <a:off x="2926160" y="4555184"/>
            <a:ext cx="2834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ME-SA</a:t>
            </a:r>
            <a:endParaRPr lang="es-A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399B36CB-A994-4CB0-9384-BFE90178FE15}"/>
              </a:ext>
            </a:extLst>
          </p:cNvPr>
          <p:cNvCxnSpPr>
            <a:cxnSpLocks/>
          </p:cNvCxnSpPr>
          <p:nvPr/>
        </p:nvCxnSpPr>
        <p:spPr>
          <a:xfrm>
            <a:off x="3018182" y="4289997"/>
            <a:ext cx="0" cy="370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4DBD8D0-9B7E-45E4-AF6D-45596977CDA5}"/>
              </a:ext>
            </a:extLst>
          </p:cNvPr>
          <p:cNvSpPr txBox="1"/>
          <p:nvPr/>
        </p:nvSpPr>
        <p:spPr>
          <a:xfrm>
            <a:off x="2064485" y="5237362"/>
            <a:ext cx="22264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Sílaba tónica, sin tilde</a:t>
            </a: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4" descr="Unidade 100 sofá dibujo animado - Thptnganamst.edu.vn">
            <a:extLst>
              <a:ext uri="{FF2B5EF4-FFF2-40B4-BE49-F238E27FC236}">
                <a16:creationId xmlns:a16="http://schemas.microsoft.com/office/drawing/2014/main" id="{F15DDC34-7F17-4CE7-BE1D-74F41F64F4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8" t="21917" r="3255" b="23874"/>
          <a:stretch/>
        </p:blipFill>
        <p:spPr bwMode="auto">
          <a:xfrm>
            <a:off x="10084904" y="5442658"/>
            <a:ext cx="1940067" cy="113042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sp>
        <p:nvSpPr>
          <p:cNvPr id="16" name="CuadroTexto 15">
            <a:extLst>
              <a:ext uri="{FF2B5EF4-FFF2-40B4-BE49-F238E27FC236}">
                <a16:creationId xmlns:a16="http://schemas.microsoft.com/office/drawing/2014/main" id="{05986301-9BD3-42DA-93C0-1AABBDFF4DC7}"/>
              </a:ext>
            </a:extLst>
          </p:cNvPr>
          <p:cNvSpPr txBox="1"/>
          <p:nvPr/>
        </p:nvSpPr>
        <p:spPr>
          <a:xfrm>
            <a:off x="9425589" y="4354149"/>
            <a:ext cx="2834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Sílaba tónica con tilde</a:t>
            </a: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E3792086-397D-405E-BA90-B6CAF23A0077}"/>
              </a:ext>
            </a:extLst>
          </p:cNvPr>
          <p:cNvCxnSpPr>
            <a:cxnSpLocks/>
          </p:cNvCxnSpPr>
          <p:nvPr/>
        </p:nvCxnSpPr>
        <p:spPr>
          <a:xfrm flipV="1">
            <a:off x="11145074" y="4600846"/>
            <a:ext cx="0" cy="425638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lecha: a la derecha 16">
            <a:extLst>
              <a:ext uri="{FF2B5EF4-FFF2-40B4-BE49-F238E27FC236}">
                <a16:creationId xmlns:a16="http://schemas.microsoft.com/office/drawing/2014/main" id="{171858E6-7DB9-44EB-9147-8B35A4525803}"/>
              </a:ext>
            </a:extLst>
          </p:cNvPr>
          <p:cNvSpPr/>
          <p:nvPr/>
        </p:nvSpPr>
        <p:spPr>
          <a:xfrm rot="1474860" flipV="1">
            <a:off x="4031262" y="4816502"/>
            <a:ext cx="1436246" cy="4874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8" name="Flecha: a la derecha 17">
            <a:extLst>
              <a:ext uri="{FF2B5EF4-FFF2-40B4-BE49-F238E27FC236}">
                <a16:creationId xmlns:a16="http://schemas.microsoft.com/office/drawing/2014/main" id="{D7D6172F-E0DF-47F6-BBAD-9DD7D6A304F1}"/>
              </a:ext>
            </a:extLst>
          </p:cNvPr>
          <p:cNvSpPr/>
          <p:nvPr/>
        </p:nvSpPr>
        <p:spPr>
          <a:xfrm rot="10569386">
            <a:off x="8272888" y="5118282"/>
            <a:ext cx="2127451" cy="3823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03BDBA13-888B-46FA-81CE-7CE1D2CCF38C}"/>
              </a:ext>
            </a:extLst>
          </p:cNvPr>
          <p:cNvSpPr/>
          <p:nvPr/>
        </p:nvSpPr>
        <p:spPr>
          <a:xfrm>
            <a:off x="5666455" y="4812893"/>
            <a:ext cx="2442632" cy="101233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Silabas átonas, sin tono. </a:t>
            </a:r>
            <a:endParaRPr lang="es-AR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71BF79BF-9A3B-41EC-8852-B427A0D43189}"/>
              </a:ext>
            </a:extLst>
          </p:cNvPr>
          <p:cNvCxnSpPr>
            <a:cxnSpLocks/>
          </p:cNvCxnSpPr>
          <p:nvPr/>
        </p:nvCxnSpPr>
        <p:spPr>
          <a:xfrm flipV="1">
            <a:off x="3258017" y="4968125"/>
            <a:ext cx="0" cy="425638"/>
          </a:xfrm>
          <a:prstGeom prst="straightConnector1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5893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C0618A-79FD-4C34-876C-8D9568DB5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Palabras según su acentuación</a:t>
            </a:r>
            <a:endParaRPr lang="es-AR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0A13099-9A5B-4E1F-8A74-9983B7D98B2C}"/>
              </a:ext>
            </a:extLst>
          </p:cNvPr>
          <p:cNvSpPr txBox="1"/>
          <p:nvPr/>
        </p:nvSpPr>
        <p:spPr>
          <a:xfrm>
            <a:off x="687388" y="1720260"/>
            <a:ext cx="1150461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gudas: se acentúan en la última sílaba, llevan tilde cuando terminan en: </a:t>
            </a:r>
            <a:r>
              <a:rPr lang="es-MX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MX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s-MX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VOCAL;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ejemplo: domi</a:t>
            </a:r>
            <a:r>
              <a:rPr lang="es-MX" b="1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li</a:t>
            </a:r>
            <a:r>
              <a:rPr lang="es-MX" b="1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es</a:t>
            </a:r>
            <a:r>
              <a:rPr lang="es-MX" b="1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trés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EB7745E-D98D-46A6-82DE-B5AE3630625C}"/>
              </a:ext>
            </a:extLst>
          </p:cNvPr>
          <p:cNvSpPr txBox="1"/>
          <p:nvPr/>
        </p:nvSpPr>
        <p:spPr>
          <a:xfrm>
            <a:off x="1423548" y="2799747"/>
            <a:ext cx="1076845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raves: se acentúan en la penúltima sílaba, llevan tilde cuando no terminan en </a:t>
            </a:r>
            <a:r>
              <a:rPr lang="es-MX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MX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s-MX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VOCAL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ejemplo: </a:t>
            </a:r>
            <a:r>
              <a:rPr lang="es-MX" b="1" dirty="0">
                <a:solidFill>
                  <a:schemeClr val="bg1"/>
                </a:solidFill>
                <a:highlight>
                  <a:srgbClr val="00008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mue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ve, </a:t>
            </a:r>
            <a:r>
              <a:rPr lang="es-MX" b="1" dirty="0">
                <a:solidFill>
                  <a:schemeClr val="bg1"/>
                </a:solidFill>
                <a:highlight>
                  <a:srgbClr val="00008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nu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bes.</a:t>
            </a: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EE33DF17-23A1-4FA6-B74F-97E6D1E57B49}"/>
              </a:ext>
            </a:extLst>
          </p:cNvPr>
          <p:cNvSpPr txBox="1"/>
          <p:nvPr/>
        </p:nvSpPr>
        <p:spPr>
          <a:xfrm>
            <a:off x="1895061" y="3940789"/>
            <a:ext cx="102969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sdrújulas: siempre llevan tilde en la antepenúltima sílaba; ejemplo: </a:t>
            </a:r>
            <a:r>
              <a:rPr lang="es-MX" b="1" dirty="0">
                <a:solidFill>
                  <a:schemeClr val="bg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miér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coles, </a:t>
            </a:r>
            <a:r>
              <a:rPr lang="es-MX" b="1" dirty="0">
                <a:solidFill>
                  <a:schemeClr val="bg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jó</a:t>
            </a:r>
            <a:r>
              <a:rPr lang="es-MX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venes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465A78ED-5CED-495D-A7C4-8C801F005370}"/>
              </a:ext>
            </a:extLst>
          </p:cNvPr>
          <p:cNvSpPr txBox="1"/>
          <p:nvPr/>
        </p:nvSpPr>
        <p:spPr>
          <a:xfrm>
            <a:off x="2592925" y="4804832"/>
            <a:ext cx="959907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obreesdrújulas: siempre llevan tilde, se </a:t>
            </a:r>
            <a:r>
              <a:rPr lang="es-MX" b="0" i="0" dirty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encuentra en una posición anterior a la antepenúltima sílaba; ejemplo: </a:t>
            </a:r>
            <a:r>
              <a:rPr lang="es-AR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</a:t>
            </a:r>
            <a:r>
              <a:rPr lang="es-AR" b="1" i="0" dirty="0">
                <a:solidFill>
                  <a:srgbClr val="202124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pí</a:t>
            </a:r>
            <a:r>
              <a:rPr lang="es-AR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temelo, me</a:t>
            </a:r>
            <a:r>
              <a:rPr lang="es-AR" b="1" i="0" dirty="0">
                <a:solidFill>
                  <a:srgbClr val="202124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s-AR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nicamente.</a:t>
            </a: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62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moji emoticono tirando con el dedo: vector de stock (libre ...">
            <a:extLst>
              <a:ext uri="{FF2B5EF4-FFF2-40B4-BE49-F238E27FC236}">
                <a16:creationId xmlns:a16="http://schemas.microsoft.com/office/drawing/2014/main" id="{FB8CE01F-52F1-4C5A-9168-1F62BD085FF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73"/>
          <a:stretch/>
        </p:blipFill>
        <p:spPr bwMode="auto">
          <a:xfrm rot="1473979">
            <a:off x="9741360" y="675996"/>
            <a:ext cx="1056703" cy="1722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F49AC97D-C299-4CBC-BC7C-92FEAD877E9E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10800000" flipV="1">
            <a:off x="1602434" y="211589"/>
            <a:ext cx="10430539" cy="12093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utilizar con corrección nuestro idioma y seguridad, podremos realizar juegos fenomenales con una misma palabra. Ejemplo: </a:t>
            </a:r>
          </a:p>
          <a:p>
            <a:pPr marL="0" indent="0">
              <a:buNone/>
            </a:pPr>
            <a:endParaRPr lang="es-AR" dirty="0"/>
          </a:p>
        </p:txBody>
      </p:sp>
      <p:sp>
        <p:nvSpPr>
          <p:cNvPr id="9" name="AutoShape 2" descr="Qué es Público? » Su Definición y Significado [2023]">
            <a:extLst>
              <a:ext uri="{FF2B5EF4-FFF2-40B4-BE49-F238E27FC236}">
                <a16:creationId xmlns:a16="http://schemas.microsoft.com/office/drawing/2014/main" id="{DB480C5C-C979-4701-8BCB-90D9C5C10CF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10" name="AutoShape 4" descr="Qué es Público? » Su Definición y Significado [2023]">
            <a:extLst>
              <a:ext uri="{FF2B5EF4-FFF2-40B4-BE49-F238E27FC236}">
                <a16:creationId xmlns:a16="http://schemas.microsoft.com/office/drawing/2014/main" id="{B6C75B34-0EE6-4236-A598-43D601C5B99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99302" y="3218866"/>
            <a:ext cx="177309" cy="177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11" name="Picture 6" descr="Atraer público al teatro - Metidos en Obras">
            <a:extLst>
              <a:ext uri="{FF2B5EF4-FFF2-40B4-BE49-F238E27FC236}">
                <a16:creationId xmlns:a16="http://schemas.microsoft.com/office/drawing/2014/main" id="{FC8A5DD0-A433-49D9-8BC8-3E1A532CBC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36748">
            <a:off x="526499" y="1897774"/>
            <a:ext cx="3354388" cy="188590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42577974-07EF-465C-997A-6679689EA0E6}"/>
              </a:ext>
            </a:extLst>
          </p:cNvPr>
          <p:cNvSpPr txBox="1"/>
          <p:nvPr/>
        </p:nvSpPr>
        <p:spPr>
          <a:xfrm>
            <a:off x="3970986" y="2548336"/>
            <a:ext cx="4511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s-MX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público, </a:t>
            </a:r>
            <a:r>
              <a:rPr lang="es-MX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disfruta del concierto.  </a:t>
            </a:r>
            <a:endParaRPr lang="es-A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0" descr="un oficinista se sienta frente a una computadora. la persona está pensando  en ideas. día de">
            <a:extLst>
              <a:ext uri="{FF2B5EF4-FFF2-40B4-BE49-F238E27FC236}">
                <a16:creationId xmlns:a16="http://schemas.microsoft.com/office/drawing/2014/main" id="{2F41EBB2-EDF3-46F3-B4A4-2D21518D22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26531">
            <a:off x="4648069" y="3524474"/>
            <a:ext cx="2101948" cy="210194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CBC2ABA1-BE02-4A3D-9C2D-065B724B1726}"/>
              </a:ext>
            </a:extLst>
          </p:cNvPr>
          <p:cNvSpPr txBox="1"/>
          <p:nvPr/>
        </p:nvSpPr>
        <p:spPr>
          <a:xfrm>
            <a:off x="6797287" y="3955309"/>
            <a:ext cx="347242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Publico</a:t>
            </a:r>
            <a:r>
              <a:rPr lang="es-MX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nuevo producto</a:t>
            </a:r>
          </a:p>
          <a:p>
            <a:endParaRPr lang="es-AR" dirty="0"/>
          </a:p>
        </p:txBody>
      </p:sp>
      <p:pic>
        <p:nvPicPr>
          <p:cNvPr id="15" name="Picture 12" descr="Público objetivo: Qué es, características y cómo llegar a él">
            <a:extLst>
              <a:ext uri="{FF2B5EF4-FFF2-40B4-BE49-F238E27FC236}">
                <a16:creationId xmlns:a16="http://schemas.microsoft.com/office/drawing/2014/main" id="{F8F8E345-236A-48F5-B77B-1083FE414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364" y="5227438"/>
            <a:ext cx="2771775" cy="164782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CuadroTexto 15">
            <a:extLst>
              <a:ext uri="{FF2B5EF4-FFF2-40B4-BE49-F238E27FC236}">
                <a16:creationId xmlns:a16="http://schemas.microsoft.com/office/drawing/2014/main" id="{939DC2FF-4910-46C7-BA69-171670F18761}"/>
              </a:ext>
            </a:extLst>
          </p:cNvPr>
          <p:cNvSpPr txBox="1"/>
          <p:nvPr/>
        </p:nvSpPr>
        <p:spPr>
          <a:xfrm>
            <a:off x="3874139" y="6025457"/>
            <a:ext cx="51347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Ella, </a:t>
            </a:r>
            <a:r>
              <a:rPr lang="es-MX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publicó</a:t>
            </a:r>
            <a:r>
              <a:rPr lang="es-MX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sus redes sociales.</a:t>
            </a:r>
            <a:endParaRPr lang="es-A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201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úblico /Publicó /Publico (diferencia) — Steemit">
            <a:extLst>
              <a:ext uri="{FF2B5EF4-FFF2-40B4-BE49-F238E27FC236}">
                <a16:creationId xmlns:a16="http://schemas.microsoft.com/office/drawing/2014/main" id="{29392340-4892-4C52-91C9-DFF0B9DD7AC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0984" y="2902226"/>
            <a:ext cx="8255867" cy="227937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8A2D3717-3249-455F-A4F8-B3D6FB594A67}"/>
              </a:ext>
            </a:extLst>
          </p:cNvPr>
          <p:cNvSpPr txBox="1"/>
          <p:nvPr/>
        </p:nvSpPr>
        <p:spPr>
          <a:xfrm>
            <a:off x="10124661" y="5724939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Gracias.</a:t>
            </a:r>
            <a:r>
              <a:rPr lang="es-MX" dirty="0"/>
              <a:t>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63846812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144</TotalTime>
  <Words>206</Words>
  <Application>Microsoft Office PowerPoint</Application>
  <PresentationFormat>Panorámica</PresentationFormat>
  <Paragraphs>25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Algerian</vt:lpstr>
      <vt:lpstr>Arial</vt:lpstr>
      <vt:lpstr>Arial Black</vt:lpstr>
      <vt:lpstr>Broadway</vt:lpstr>
      <vt:lpstr>Century Gothic</vt:lpstr>
      <vt:lpstr>Times New Roman</vt:lpstr>
      <vt:lpstr>Wingdings 3</vt:lpstr>
      <vt:lpstr>Espiral</vt:lpstr>
      <vt:lpstr>Nuestro idioma</vt:lpstr>
      <vt:lpstr>Tilde y/o acento</vt:lpstr>
      <vt:lpstr>Palabras según su acentuación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Nuestro idoma</dc:title>
  <dc:creator>Nilda Deolinda Duarte</dc:creator>
  <cp:lastModifiedBy>Nilda Deolinda Duarte</cp:lastModifiedBy>
  <cp:revision>17</cp:revision>
  <dcterms:created xsi:type="dcterms:W3CDTF">2023-07-25T04:10:58Z</dcterms:created>
  <dcterms:modified xsi:type="dcterms:W3CDTF">2023-07-25T06:39:49Z</dcterms:modified>
</cp:coreProperties>
</file>