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61" r:id="rId3"/>
    <p:sldId id="257" r:id="rId4"/>
    <p:sldId id="258" r:id="rId5"/>
    <p:sldId id="259" r:id="rId6"/>
    <p:sldId id="260" r:id="rId7"/>
    <p:sldId id="262" r:id="rId8"/>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1" d="100"/>
          <a:sy n="31" d="100"/>
        </p:scale>
        <p:origin x="-1123"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8957675E-8E37-415E-857D-54B430F79DA5}" type="datetimeFigureOut">
              <a:rPr lang="es-AR" smtClean="0"/>
              <a:t>14/07/2023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7AA0A8D-A4E1-421C-BB04-338EDA587838}" type="slidenum">
              <a:rPr lang="es-AR" smtClean="0"/>
              <a:t>‹Nº›</a:t>
            </a:fld>
            <a:endParaRPr lang="es-A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957675E-8E37-415E-857D-54B430F79DA5}" type="datetimeFigureOut">
              <a:rPr lang="es-AR" smtClean="0"/>
              <a:t>14/07/2023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957675E-8E37-415E-857D-54B430F79DA5}" type="datetimeFigureOut">
              <a:rPr lang="es-AR" smtClean="0"/>
              <a:t>14/07/2023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957675E-8E37-415E-857D-54B430F79DA5}" type="datetimeFigureOut">
              <a:rPr lang="es-AR" smtClean="0"/>
              <a:t>14/07/2023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8957675E-8E37-415E-857D-54B430F79DA5}" type="datetimeFigureOut">
              <a:rPr lang="es-AR" smtClean="0"/>
              <a:t>14/07/2023</a:t>
            </a:fld>
            <a:endParaRPr lang="es-AR"/>
          </a:p>
        </p:txBody>
      </p:sp>
      <p:sp>
        <p:nvSpPr>
          <p:cNvPr id="91" name="Footer Placeholder 90"/>
          <p:cNvSpPr>
            <a:spLocks noGrp="1"/>
          </p:cNvSpPr>
          <p:nvPr>
            <p:ph type="ftr" sz="quarter" idx="11"/>
          </p:nvPr>
        </p:nvSpPr>
        <p:spPr/>
        <p:txBody>
          <a:bodyPr/>
          <a:lstStyle/>
          <a:p>
            <a:endParaRPr lang="es-AR"/>
          </a:p>
        </p:txBody>
      </p:sp>
      <p:sp>
        <p:nvSpPr>
          <p:cNvPr id="92" name="Slide Number Placeholder 91"/>
          <p:cNvSpPr>
            <a:spLocks noGrp="1"/>
          </p:cNvSpPr>
          <p:nvPr>
            <p:ph type="sldNum" sz="quarter" idx="12"/>
          </p:nvPr>
        </p:nvSpPr>
        <p:spPr/>
        <p:txBody>
          <a:bodyPr/>
          <a:lstStyle/>
          <a:p>
            <a:fld id="{27AA0A8D-A4E1-421C-BB04-338EDA587838}"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8957675E-8E37-415E-857D-54B430F79DA5}" type="datetimeFigureOut">
              <a:rPr lang="es-AR" smtClean="0"/>
              <a:t>14/07/2023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8957675E-8E37-415E-857D-54B430F79DA5}" type="datetimeFigureOut">
              <a:rPr lang="es-AR" smtClean="0"/>
              <a:t>14/07/2023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957675E-8E37-415E-857D-54B430F79DA5}" type="datetimeFigureOut">
              <a:rPr lang="es-AR" smtClean="0"/>
              <a:t>14/07/2023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57675E-8E37-415E-857D-54B430F79DA5}" type="datetimeFigureOut">
              <a:rPr lang="es-AR" smtClean="0"/>
              <a:t>14/07/2023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27AA0A8D-A4E1-421C-BB04-338EDA587838}"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957675E-8E37-415E-857D-54B430F79DA5}" type="datetimeFigureOut">
              <a:rPr lang="es-AR" smtClean="0"/>
              <a:t>14/07/2023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7AA0A8D-A4E1-421C-BB04-338EDA587838}" type="slidenum">
              <a:rPr lang="es-AR" smtClean="0"/>
              <a:t>‹Nº›</a:t>
            </a:fld>
            <a:endParaRPr lang="es-A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5" name="Date Placeholder 4"/>
          <p:cNvSpPr>
            <a:spLocks noGrp="1"/>
          </p:cNvSpPr>
          <p:nvPr>
            <p:ph type="dt" sz="half" idx="10"/>
          </p:nvPr>
        </p:nvSpPr>
        <p:spPr/>
        <p:txBody>
          <a:bodyPr/>
          <a:lstStyle/>
          <a:p>
            <a:fld id="{8957675E-8E37-415E-857D-54B430F79DA5}" type="datetimeFigureOut">
              <a:rPr lang="es-AR" smtClean="0"/>
              <a:t>14/07/2023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7AA0A8D-A4E1-421C-BB04-338EDA587838}" type="slidenum">
              <a:rPr lang="es-AR" smtClean="0"/>
              <a:t>‹Nº›</a:t>
            </a:fld>
            <a:endParaRPr lang="es-A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8957675E-8E37-415E-857D-54B430F79DA5}" type="datetimeFigureOut">
              <a:rPr lang="es-AR" smtClean="0"/>
              <a:t>14/07/2023</a:t>
            </a:fld>
            <a:endParaRPr lang="es-A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27AA0A8D-A4E1-421C-BB04-338EDA587838}" type="slidenum">
              <a:rPr lang="es-AR" smtClean="0"/>
              <a:t>‹Nº›</a:t>
            </a:fld>
            <a:endParaRPr lang="es-AR"/>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pPr marL="182880" indent="0" algn="ctr">
              <a:buNone/>
            </a:pPr>
            <a:r>
              <a:rPr lang="es-AR" sz="3400" dirty="0" smtClean="0"/>
              <a:t>FORMACIÓN</a:t>
            </a:r>
            <a:r>
              <a:rPr lang="es-AR" dirty="0" smtClean="0"/>
              <a:t> </a:t>
            </a:r>
            <a:r>
              <a:rPr lang="es-AR" sz="3400" dirty="0" smtClean="0">
                <a:latin typeface="Arial" pitchFamily="34" charset="0"/>
                <a:cs typeface="Arial" pitchFamily="34" charset="0"/>
              </a:rPr>
              <a:t>ÉTICA</a:t>
            </a:r>
            <a:r>
              <a:rPr lang="es-AR" dirty="0" smtClean="0"/>
              <a:t> </a:t>
            </a:r>
            <a:r>
              <a:rPr lang="es-AR" sz="3400" dirty="0" smtClean="0">
                <a:latin typeface="Arial" pitchFamily="34" charset="0"/>
                <a:cs typeface="Arial" pitchFamily="34" charset="0"/>
              </a:rPr>
              <a:t>Y CIUDADANA.</a:t>
            </a:r>
            <a:br>
              <a:rPr lang="es-AR" sz="3400" dirty="0" smtClean="0">
                <a:latin typeface="Arial" pitchFamily="34" charset="0"/>
                <a:cs typeface="Arial" pitchFamily="34" charset="0"/>
              </a:rPr>
            </a:br>
            <a:endParaRPr lang="es-AR" sz="3400" dirty="0">
              <a:latin typeface="Arial" pitchFamily="34" charset="0"/>
              <a:cs typeface="Arial" pitchFamily="34" charset="0"/>
            </a:endParaRPr>
          </a:p>
        </p:txBody>
      </p:sp>
      <p:sp>
        <p:nvSpPr>
          <p:cNvPr id="3" name="2 Subtítulo"/>
          <p:cNvSpPr>
            <a:spLocks noGrp="1"/>
          </p:cNvSpPr>
          <p:nvPr>
            <p:ph type="subTitle" idx="1"/>
          </p:nvPr>
        </p:nvSpPr>
        <p:spPr/>
        <p:txBody>
          <a:bodyPr>
            <a:normAutofit fontScale="62500" lnSpcReduction="20000"/>
          </a:bodyPr>
          <a:lstStyle/>
          <a:p>
            <a:r>
              <a:rPr lang="es-AR" sz="3400" dirty="0" smtClean="0">
                <a:latin typeface="Arial" pitchFamily="34" charset="0"/>
                <a:cs typeface="Arial" pitchFamily="34" charset="0"/>
              </a:rPr>
              <a:t>Concepto.</a:t>
            </a:r>
          </a:p>
          <a:p>
            <a:r>
              <a:rPr lang="es-AR" sz="3400" dirty="0" smtClean="0">
                <a:latin typeface="Arial" pitchFamily="34" charset="0"/>
                <a:cs typeface="Arial" pitchFamily="34" charset="0"/>
              </a:rPr>
              <a:t>Objeto de estudio.</a:t>
            </a:r>
          </a:p>
          <a:p>
            <a:r>
              <a:rPr lang="es-AR" sz="3400" dirty="0" smtClean="0">
                <a:latin typeface="Arial" pitchFamily="34" charset="0"/>
                <a:cs typeface="Arial" pitchFamily="34" charset="0"/>
              </a:rPr>
              <a:t>Importancia.</a:t>
            </a:r>
            <a:r>
              <a:rPr lang="es-AR" dirty="0" smtClean="0"/>
              <a:t> </a:t>
            </a:r>
            <a:endParaRPr lang="es-AR" dirty="0"/>
          </a:p>
        </p:txBody>
      </p:sp>
    </p:spTree>
    <p:extLst>
      <p:ext uri="{BB962C8B-B14F-4D97-AF65-F5344CB8AC3E}">
        <p14:creationId xmlns:p14="http://schemas.microsoft.com/office/powerpoint/2010/main" val="1059047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sz="3400" dirty="0" smtClean="0">
                <a:latin typeface="Arial" pitchFamily="34" charset="0"/>
                <a:cs typeface="Arial" pitchFamily="34" charset="0"/>
              </a:rPr>
              <a:t>ETICA: definición </a:t>
            </a:r>
            <a:br>
              <a:rPr lang="es-AR" sz="3400" dirty="0" smtClean="0">
                <a:latin typeface="Arial" pitchFamily="34" charset="0"/>
                <a:cs typeface="Arial" pitchFamily="34" charset="0"/>
              </a:rPr>
            </a:br>
            <a:r>
              <a:rPr lang="es-AR" sz="3400" dirty="0" smtClean="0">
                <a:latin typeface="Arial" pitchFamily="34" charset="0"/>
                <a:cs typeface="Arial" pitchFamily="34" charset="0"/>
              </a:rPr>
              <a:t>Relación entre Moral y Acción </a:t>
            </a:r>
            <a:r>
              <a:rPr lang="es-AR" sz="3400" dirty="0">
                <a:latin typeface="Arial" pitchFamily="34" charset="0"/>
                <a:cs typeface="Arial" pitchFamily="34" charset="0"/>
              </a:rPr>
              <a:t>H</a:t>
            </a:r>
            <a:r>
              <a:rPr lang="es-AR" sz="3400" dirty="0" smtClean="0">
                <a:latin typeface="Arial" pitchFamily="34" charset="0"/>
                <a:cs typeface="Arial" pitchFamily="34" charset="0"/>
              </a:rPr>
              <a:t>umana</a:t>
            </a:r>
            <a:endParaRPr lang="es-AR" sz="3400" dirty="0">
              <a:latin typeface="Arial" pitchFamily="34" charset="0"/>
              <a:cs typeface="Arial" pitchFamily="34" charset="0"/>
            </a:endParaRPr>
          </a:p>
        </p:txBody>
      </p:sp>
      <p:sp>
        <p:nvSpPr>
          <p:cNvPr id="3" name="2 Marcador de contenido"/>
          <p:cNvSpPr>
            <a:spLocks noGrp="1"/>
          </p:cNvSpPr>
          <p:nvPr>
            <p:ph sz="half" idx="1"/>
          </p:nvPr>
        </p:nvSpPr>
        <p:spPr/>
        <p:txBody>
          <a:bodyPr>
            <a:normAutofit fontScale="85000" lnSpcReduction="10000"/>
          </a:bodyPr>
          <a:lstStyle/>
          <a:p>
            <a:r>
              <a:rPr lang="es-AR" sz="2400" dirty="0" smtClean="0">
                <a:latin typeface="Arial" pitchFamily="34" charset="0"/>
                <a:cs typeface="Arial" pitchFamily="34" charset="0"/>
              </a:rPr>
              <a:t>DEFINICIÓN:</a:t>
            </a:r>
          </a:p>
          <a:p>
            <a:pPr algn="just"/>
            <a:r>
              <a:rPr lang="es-AR" sz="2400" dirty="0" smtClean="0">
                <a:latin typeface="Arial" pitchFamily="34" charset="0"/>
                <a:cs typeface="Arial" pitchFamily="34" charset="0"/>
              </a:rPr>
              <a:t>Es una disciplina de la filosofía que se ocupa del estudio del comportamiento humano sean éstas correctas o incorrectas, reflexionando acerca de la bondad o maldad del accionar de las personas.</a:t>
            </a:r>
            <a:endParaRPr lang="es-AR" sz="2400" dirty="0">
              <a:latin typeface="Arial" pitchFamily="34" charset="0"/>
              <a:cs typeface="Arial" pitchFamily="34" charset="0"/>
            </a:endParaRPr>
          </a:p>
        </p:txBody>
      </p:sp>
      <p:sp>
        <p:nvSpPr>
          <p:cNvPr id="4" name="3 Marcador de contenido"/>
          <p:cNvSpPr>
            <a:spLocks noGrp="1"/>
          </p:cNvSpPr>
          <p:nvPr>
            <p:ph sz="half" idx="2"/>
          </p:nvPr>
        </p:nvSpPr>
        <p:spPr/>
        <p:txBody>
          <a:bodyPr>
            <a:normAutofit fontScale="85000" lnSpcReduction="10000"/>
          </a:bodyPr>
          <a:lstStyle/>
          <a:p>
            <a:r>
              <a:rPr lang="es-AR" sz="2400" dirty="0" smtClean="0">
                <a:latin typeface="Arial" pitchFamily="34" charset="0"/>
                <a:cs typeface="Arial" pitchFamily="34" charset="0"/>
              </a:rPr>
              <a:t>RELACIÓN:</a:t>
            </a:r>
          </a:p>
          <a:p>
            <a:r>
              <a:rPr lang="es-AR" sz="2400" dirty="0" smtClean="0">
                <a:latin typeface="Arial" pitchFamily="34" charset="0"/>
                <a:cs typeface="Arial" pitchFamily="34" charset="0"/>
              </a:rPr>
              <a:t>MORAL: es un conjunto de normas, principios y valores y que buscan regular la conducta de las personas en su convivencia.</a:t>
            </a:r>
          </a:p>
          <a:p>
            <a:endParaRPr lang="es-AR" sz="2400" dirty="0" smtClean="0">
              <a:latin typeface="Arial" pitchFamily="34" charset="0"/>
              <a:cs typeface="Arial" pitchFamily="34" charset="0"/>
            </a:endParaRPr>
          </a:p>
          <a:p>
            <a:r>
              <a:rPr lang="es-AR" sz="2400" dirty="0" smtClean="0">
                <a:latin typeface="Arial" pitchFamily="34" charset="0"/>
                <a:cs typeface="Arial" pitchFamily="34" charset="0"/>
              </a:rPr>
              <a:t>ACCIÓN HUMANA: es una conducta consistente que a través de la voluntad pretende alcanzar fines y objetivos de acuerdo de un sistema de valores importantes y fundamentales para el ser humano.</a:t>
            </a:r>
            <a:endParaRPr lang="es-AR" sz="2400" dirty="0">
              <a:latin typeface="Arial" pitchFamily="34" charset="0"/>
              <a:cs typeface="Arial" pitchFamily="34" charset="0"/>
            </a:endParaRPr>
          </a:p>
        </p:txBody>
      </p:sp>
    </p:spTree>
    <p:extLst>
      <p:ext uri="{BB962C8B-B14F-4D97-AF65-F5344CB8AC3E}">
        <p14:creationId xmlns:p14="http://schemas.microsoft.com/office/powerpoint/2010/main" val="2264277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400" dirty="0" smtClean="0">
                <a:latin typeface="Arial" pitchFamily="34" charset="0"/>
                <a:cs typeface="Arial" pitchFamily="34" charset="0"/>
              </a:rPr>
              <a:t>FORMACIÓN ÉTICA Y CIUDADANA</a:t>
            </a:r>
            <a:endParaRPr lang="es-AR" sz="3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just"/>
            <a:r>
              <a:rPr lang="es-AR" dirty="0" smtClean="0">
                <a:latin typeface="Arial" pitchFamily="34" charset="0"/>
                <a:cs typeface="Arial" pitchFamily="34" charset="0"/>
              </a:rPr>
              <a:t>Nos ofrece los conocimientos y los recursos necesarios para ser agentes activos y responsables en una sociedad donde todos necesitamos desarrollar habilidades sociables y practicar valores de convivencia sana caracterizados por:</a:t>
            </a:r>
          </a:p>
          <a:p>
            <a:pPr algn="just"/>
            <a:r>
              <a:rPr lang="es-AR" dirty="0" smtClean="0">
                <a:latin typeface="Arial" pitchFamily="34" charset="0"/>
                <a:cs typeface="Arial" pitchFamily="34" charset="0"/>
              </a:rPr>
              <a:t>El respeto</a:t>
            </a:r>
          </a:p>
          <a:p>
            <a:pPr algn="just"/>
            <a:r>
              <a:rPr lang="es-AR" dirty="0" smtClean="0">
                <a:latin typeface="Arial" pitchFamily="34" charset="0"/>
                <a:cs typeface="Arial" pitchFamily="34" charset="0"/>
              </a:rPr>
              <a:t>La tolerancia</a:t>
            </a:r>
          </a:p>
          <a:p>
            <a:pPr algn="just"/>
            <a:r>
              <a:rPr lang="es-AR" dirty="0" smtClean="0">
                <a:latin typeface="Arial" pitchFamily="34" charset="0"/>
                <a:cs typeface="Arial" pitchFamily="34" charset="0"/>
              </a:rPr>
              <a:t>La autonomía </a:t>
            </a:r>
          </a:p>
          <a:p>
            <a:pPr algn="just"/>
            <a:r>
              <a:rPr lang="es-AR" dirty="0" smtClean="0">
                <a:latin typeface="Arial" pitchFamily="34" charset="0"/>
                <a:cs typeface="Arial" pitchFamily="34" charset="0"/>
              </a:rPr>
              <a:t>La racionalidad</a:t>
            </a:r>
            <a:endParaRPr lang="es-AR" dirty="0">
              <a:latin typeface="Arial" pitchFamily="34" charset="0"/>
              <a:cs typeface="Arial" pitchFamily="34" charset="0"/>
            </a:endParaRPr>
          </a:p>
        </p:txBody>
      </p:sp>
    </p:spTree>
    <p:extLst>
      <p:ext uri="{BB962C8B-B14F-4D97-AF65-F5344CB8AC3E}">
        <p14:creationId xmlns:p14="http://schemas.microsoft.com/office/powerpoint/2010/main" val="1553970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400" dirty="0" smtClean="0">
                <a:latin typeface="Arial" pitchFamily="34" charset="0"/>
                <a:cs typeface="Arial" pitchFamily="34" charset="0"/>
              </a:rPr>
              <a:t>OBJETO DE ESTUDIO</a:t>
            </a:r>
            <a:endParaRPr lang="es-AR" sz="3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just"/>
            <a:r>
              <a:rPr lang="es-AR" sz="2800" dirty="0" smtClean="0">
                <a:latin typeface="Arial" pitchFamily="34" charset="0"/>
                <a:cs typeface="Arial" pitchFamily="34" charset="0"/>
              </a:rPr>
              <a:t>La Formación Ética y Ciudadana busca crear espacios de reflexión y formación de la conducta social de la persona donde éste sea el protagonista en el proceso de construcción de una sociedad igualitaria basada en valores fundamentales necesarias para una convivencia en la sociedad. </a:t>
            </a:r>
            <a:endParaRPr lang="es-AR" sz="2800" dirty="0">
              <a:latin typeface="Arial" pitchFamily="34" charset="0"/>
              <a:cs typeface="Arial" pitchFamily="34" charset="0"/>
            </a:endParaRPr>
          </a:p>
        </p:txBody>
      </p:sp>
    </p:spTree>
    <p:extLst>
      <p:ext uri="{BB962C8B-B14F-4D97-AF65-F5344CB8AC3E}">
        <p14:creationId xmlns:p14="http://schemas.microsoft.com/office/powerpoint/2010/main" val="3294078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400" dirty="0" smtClean="0">
                <a:latin typeface="Arial" pitchFamily="34" charset="0"/>
                <a:cs typeface="Arial" pitchFamily="34" charset="0"/>
              </a:rPr>
              <a:t>ES IMPORTANTE PORQUE PERMITE:</a:t>
            </a:r>
            <a:endParaRPr lang="es-AR" sz="3400" dirty="0">
              <a:latin typeface="Arial" pitchFamily="34" charset="0"/>
              <a:cs typeface="Arial" pitchFamily="34" charset="0"/>
            </a:endParaRPr>
          </a:p>
        </p:txBody>
      </p:sp>
      <p:sp>
        <p:nvSpPr>
          <p:cNvPr id="3" name="2 Marcador de contenido"/>
          <p:cNvSpPr>
            <a:spLocks noGrp="1"/>
          </p:cNvSpPr>
          <p:nvPr>
            <p:ph sz="half" idx="1"/>
          </p:nvPr>
        </p:nvSpPr>
        <p:spPr/>
        <p:txBody>
          <a:bodyPr>
            <a:normAutofit/>
          </a:bodyPr>
          <a:lstStyle/>
          <a:p>
            <a:r>
              <a:rPr lang="es-AR" sz="2400" dirty="0" smtClean="0">
                <a:latin typeface="Arial" pitchFamily="34" charset="0"/>
                <a:cs typeface="Arial" pitchFamily="34" charset="0"/>
              </a:rPr>
              <a:t>Elegir libremente con responsabilidad.</a:t>
            </a:r>
          </a:p>
          <a:p>
            <a:r>
              <a:rPr lang="es-AR" sz="2400" dirty="0" smtClean="0">
                <a:latin typeface="Arial" pitchFamily="34" charset="0"/>
                <a:cs typeface="Arial" pitchFamily="34" charset="0"/>
              </a:rPr>
              <a:t>Tener buenas relaciones con los demás.</a:t>
            </a:r>
          </a:p>
          <a:p>
            <a:r>
              <a:rPr lang="es-AR" sz="2400" dirty="0" smtClean="0">
                <a:latin typeface="Arial" pitchFamily="34" charset="0"/>
                <a:cs typeface="Arial" pitchFamily="34" charset="0"/>
              </a:rPr>
              <a:t>Conocer aquello que está bien y está mal.</a:t>
            </a:r>
          </a:p>
          <a:p>
            <a:r>
              <a:rPr lang="es-AR" sz="2400" dirty="0" smtClean="0">
                <a:latin typeface="Arial" pitchFamily="34" charset="0"/>
                <a:cs typeface="Arial" pitchFamily="34" charset="0"/>
              </a:rPr>
              <a:t>Ser solidario con otras personas.</a:t>
            </a:r>
          </a:p>
          <a:p>
            <a:endParaRPr lang="es-AR" dirty="0"/>
          </a:p>
        </p:txBody>
      </p:sp>
      <p:sp>
        <p:nvSpPr>
          <p:cNvPr id="4" name="3 Marcador de contenido"/>
          <p:cNvSpPr>
            <a:spLocks noGrp="1"/>
          </p:cNvSpPr>
          <p:nvPr>
            <p:ph sz="half" idx="2"/>
          </p:nvPr>
        </p:nvSpPr>
        <p:spPr/>
        <p:txBody>
          <a:bodyPr>
            <a:normAutofit/>
          </a:bodyPr>
          <a:lstStyle/>
          <a:p>
            <a:r>
              <a:rPr lang="es-AR" sz="2400" dirty="0" smtClean="0">
                <a:latin typeface="Arial" pitchFamily="34" charset="0"/>
                <a:cs typeface="Arial" pitchFamily="34" charset="0"/>
              </a:rPr>
              <a:t>Actuar de acuerdo a los valores.</a:t>
            </a:r>
          </a:p>
          <a:p>
            <a:r>
              <a:rPr lang="es-AR" sz="2400" dirty="0" smtClean="0">
                <a:latin typeface="Arial" pitchFamily="34" charset="0"/>
                <a:cs typeface="Arial" pitchFamily="34" charset="0"/>
              </a:rPr>
              <a:t>Ser consiente del compromiso social.</a:t>
            </a:r>
          </a:p>
          <a:p>
            <a:r>
              <a:rPr lang="es-AR" sz="2400" dirty="0" smtClean="0">
                <a:latin typeface="Arial" pitchFamily="34" charset="0"/>
                <a:cs typeface="Arial" pitchFamily="34" charset="0"/>
              </a:rPr>
              <a:t>Conocer derechos y obligaciones.</a:t>
            </a:r>
          </a:p>
          <a:p>
            <a:r>
              <a:rPr lang="es-AR" sz="2400" dirty="0" smtClean="0">
                <a:latin typeface="Arial" pitchFamily="34" charset="0"/>
                <a:cs typeface="Arial" pitchFamily="34" charset="0"/>
              </a:rPr>
              <a:t>El desarrollo del pensamiento crítico y reflexivo.</a:t>
            </a:r>
            <a:endParaRPr lang="es-AR" sz="2400" dirty="0">
              <a:latin typeface="Arial" pitchFamily="34" charset="0"/>
              <a:cs typeface="Arial" pitchFamily="34" charset="0"/>
            </a:endParaRPr>
          </a:p>
        </p:txBody>
      </p:sp>
    </p:spTree>
    <p:extLst>
      <p:ext uri="{BB962C8B-B14F-4D97-AF65-F5344CB8AC3E}">
        <p14:creationId xmlns:p14="http://schemas.microsoft.com/office/powerpoint/2010/main" val="3285450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400" dirty="0" smtClean="0">
                <a:latin typeface="Arial" pitchFamily="34" charset="0"/>
                <a:cs typeface="Arial" pitchFamily="34" charset="0"/>
              </a:rPr>
              <a:t>Actividades: Analiza el siguiente caso y responde las preguntas. </a:t>
            </a:r>
            <a:endParaRPr lang="es-AR" sz="3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AR" dirty="0" smtClean="0">
                <a:latin typeface="Arial" pitchFamily="34" charset="0"/>
                <a:cs typeface="Arial" pitchFamily="34" charset="0"/>
              </a:rPr>
              <a:t>Sofía cursa el tercer año en la secundaria, tiene un examen el viernes, era miércoles por la tarde y se encuentra a una amiga quien la invita a salir esa tarde con otros amigos, ella quiere acompañarlos pero debe estudiar.</a:t>
            </a:r>
          </a:p>
          <a:p>
            <a:r>
              <a:rPr lang="es-AR" dirty="0" smtClean="0">
                <a:latin typeface="Arial" pitchFamily="34" charset="0"/>
                <a:cs typeface="Arial" pitchFamily="34" charset="0"/>
              </a:rPr>
              <a:t>¿Qué crees que haría Sofía? ¿Por qué?</a:t>
            </a:r>
          </a:p>
          <a:p>
            <a:r>
              <a:rPr lang="es-AR" dirty="0" smtClean="0">
                <a:latin typeface="Arial" pitchFamily="34" charset="0"/>
                <a:cs typeface="Arial" pitchFamily="34" charset="0"/>
              </a:rPr>
              <a:t>¿Qué actividad crees que es más importante? ¿Por qué?</a:t>
            </a:r>
          </a:p>
          <a:p>
            <a:r>
              <a:rPr lang="es-AR" dirty="0" smtClean="0">
                <a:latin typeface="Arial" pitchFamily="34" charset="0"/>
                <a:cs typeface="Arial" pitchFamily="34" charset="0"/>
              </a:rPr>
              <a:t>¿Qué debe hacer Sofía para tomar una buena decisión</a:t>
            </a:r>
            <a:r>
              <a:rPr lang="es-AR" dirty="0" smtClean="0"/>
              <a:t>?</a:t>
            </a:r>
          </a:p>
          <a:p>
            <a:endParaRPr lang="es-AR" dirty="0"/>
          </a:p>
        </p:txBody>
      </p:sp>
    </p:spTree>
    <p:extLst>
      <p:ext uri="{BB962C8B-B14F-4D97-AF65-F5344CB8AC3E}">
        <p14:creationId xmlns:p14="http://schemas.microsoft.com/office/powerpoint/2010/main" val="2249404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400" dirty="0" smtClean="0">
                <a:latin typeface="Arial" pitchFamily="34" charset="0"/>
                <a:cs typeface="Arial" pitchFamily="34" charset="0"/>
              </a:rPr>
              <a:t>MUCHAS GRACIAS POR SU ATENCIÓN!!!</a:t>
            </a:r>
            <a:endParaRPr lang="es-AR" sz="3400" dirty="0">
              <a:latin typeface="Arial" pitchFamily="34" charset="0"/>
              <a:cs typeface="Arial" pitchFamily="34" charset="0"/>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7664" y="2276872"/>
            <a:ext cx="5616624"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1232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ja">
  <a:themeElements>
    <a:clrScheme name="Paj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249</TotalTime>
  <Words>356</Words>
  <Application>Microsoft Office PowerPoint</Application>
  <PresentationFormat>Presentación en pantalla (4:3)</PresentationFormat>
  <Paragraphs>34</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Paja</vt:lpstr>
      <vt:lpstr>FORMACIÓN ÉTICA Y CIUDADANA. </vt:lpstr>
      <vt:lpstr>ETICA: definición  Relación entre Moral y Acción Humana</vt:lpstr>
      <vt:lpstr>FORMACIÓN ÉTICA Y CIUDADANA</vt:lpstr>
      <vt:lpstr>OBJETO DE ESTUDIO</vt:lpstr>
      <vt:lpstr>ES IMPORTANTE PORQUE PERMITE:</vt:lpstr>
      <vt:lpstr>Actividades: Analiza el siguiente caso y responde las preguntas. </vt:lpstr>
      <vt:lpstr>MUCHAS 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Alumno</dc:creator>
  <cp:lastModifiedBy>Alumno</cp:lastModifiedBy>
  <cp:revision>18</cp:revision>
  <dcterms:created xsi:type="dcterms:W3CDTF">2023-07-15T00:51:48Z</dcterms:created>
  <dcterms:modified xsi:type="dcterms:W3CDTF">2023-07-15T05:01:40Z</dcterms:modified>
</cp:coreProperties>
</file>