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8VRwVaMft20uNDPJoZ+Xo9qeX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dc1f405a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g23dc1f405ae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3e03283d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23e03283d0e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3e03283d0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g23e03283d0e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3e03283d0e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 name="Google Shape;162;g23e03283d0e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3e03283d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23e03283d0e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e22cde05a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g1e22cde05a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dc1f405a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g23dc1f405ae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e22cde05a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1e22cde05a4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3dc1f405a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g23dc1f405ae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3dc1f405a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g23dc1f405ae_0_1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3e03283d0e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 name="Google Shape;123;g23e03283d0e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e22cde05a4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g1e22cde05a4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3dc1f405a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g23dc1f405ae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A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5" name="Google Shape;85;p1"/>
          <p:cNvSpPr txBox="1">
            <a:spLocks noGrp="1"/>
          </p:cNvSpPr>
          <p:nvPr>
            <p:ph type="ctrTitle"/>
          </p:nvPr>
        </p:nvSpPr>
        <p:spPr>
          <a:xfrm>
            <a:off x="3019475" y="754250"/>
            <a:ext cx="8769000" cy="2271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s-AR" b="1">
                <a:solidFill>
                  <a:srgbClr val="45818E"/>
                </a:solidFill>
              </a:rPr>
              <a:t>Universo, población y muestra de estudio</a:t>
            </a:r>
            <a:endParaRPr b="1">
              <a:solidFill>
                <a:srgbClr val="45818E"/>
              </a:solidFill>
            </a:endParaRPr>
          </a:p>
        </p:txBody>
      </p:sp>
      <p:sp>
        <p:nvSpPr>
          <p:cNvPr id="86" name="Google Shape;86;p1"/>
          <p:cNvSpPr txBox="1">
            <a:spLocks noGrp="1"/>
          </p:cNvSpPr>
          <p:nvPr>
            <p:ph type="subTitle" idx="1"/>
          </p:nvPr>
        </p:nvSpPr>
        <p:spPr>
          <a:xfrm>
            <a:off x="3685675" y="3132400"/>
            <a:ext cx="7191000" cy="16557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15000"/>
              </a:lnSpc>
              <a:spcBef>
                <a:spcPts val="0"/>
              </a:spcBef>
              <a:spcAft>
                <a:spcPts val="0"/>
              </a:spcAft>
              <a:buClr>
                <a:schemeClr val="dk1"/>
              </a:buClr>
              <a:buSzPct val="36065"/>
              <a:buNone/>
            </a:pPr>
            <a:endParaRPr sz="3050" b="1">
              <a:solidFill>
                <a:srgbClr val="45818E"/>
              </a:solidFill>
            </a:endParaRPr>
          </a:p>
          <a:p>
            <a:pPr marL="0" lvl="0" indent="0" algn="ctr" rtl="0">
              <a:lnSpc>
                <a:spcPct val="115000"/>
              </a:lnSpc>
              <a:spcBef>
                <a:spcPts val="0"/>
              </a:spcBef>
              <a:spcAft>
                <a:spcPts val="0"/>
              </a:spcAft>
              <a:buClr>
                <a:schemeClr val="dk1"/>
              </a:buClr>
              <a:buSzPct val="36065"/>
              <a:buFont typeface="Arial"/>
              <a:buNone/>
            </a:pPr>
            <a:r>
              <a:rPr lang="es-AR" sz="3050" b="1">
                <a:solidFill>
                  <a:srgbClr val="45818E"/>
                </a:solidFill>
              </a:rPr>
              <a:t>Equipo de la Dirección de Investigación Educativa</a:t>
            </a:r>
            <a:endParaRPr/>
          </a:p>
          <a:p>
            <a:pPr marL="0" lvl="0" indent="0" algn="l" rtl="0">
              <a:lnSpc>
                <a:spcPct val="90000"/>
              </a:lnSpc>
              <a:spcBef>
                <a:spcPts val="0"/>
              </a:spcBef>
              <a:spcAft>
                <a:spcPts val="0"/>
              </a:spcAft>
              <a:buClr>
                <a:schemeClr val="dk1"/>
              </a:buClr>
              <a:buSzPct val="100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g23dc1f405ae_0_2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6" name="Google Shape;146;g23dc1f405ae_0_25"/>
          <p:cNvSpPr txBox="1">
            <a:spLocks noGrp="1"/>
          </p:cNvSpPr>
          <p:nvPr>
            <p:ph type="title"/>
          </p:nvPr>
        </p:nvSpPr>
        <p:spPr>
          <a:xfrm>
            <a:off x="1667475" y="391250"/>
            <a:ext cx="10017300" cy="1325700"/>
          </a:xfrm>
          <a:prstGeom prst="rect">
            <a:avLst/>
          </a:prstGeom>
          <a:noFill/>
          <a:ln>
            <a:noFill/>
          </a:ln>
        </p:spPr>
        <p:txBody>
          <a:bodyPr spcFirstLastPara="1" wrap="square" lIns="91425" tIns="45700" rIns="91425" bIns="45700" anchor="ctr" anchorCtr="0">
            <a:normAutofit/>
          </a:bodyPr>
          <a:lstStyle/>
          <a:p>
            <a:pPr marL="269999" lvl="0" indent="0" algn="l" rtl="0">
              <a:lnSpc>
                <a:spcPct val="90000"/>
              </a:lnSpc>
              <a:spcBef>
                <a:spcPts val="0"/>
              </a:spcBef>
              <a:spcAft>
                <a:spcPts val="0"/>
              </a:spcAft>
              <a:buClr>
                <a:schemeClr val="dk1"/>
              </a:buClr>
              <a:buSzPts val="4400"/>
              <a:buFont typeface="Calibri"/>
              <a:buNone/>
            </a:pPr>
            <a:r>
              <a:rPr lang="es-AR" sz="4100" b="1">
                <a:solidFill>
                  <a:srgbClr val="45818E"/>
                </a:solidFill>
              </a:rPr>
              <a:t>Tipos de muestreo probabilístico</a:t>
            </a:r>
            <a:endParaRPr sz="4100" b="1">
              <a:solidFill>
                <a:srgbClr val="45818E"/>
              </a:solidFill>
            </a:endParaRPr>
          </a:p>
        </p:txBody>
      </p:sp>
      <p:sp>
        <p:nvSpPr>
          <p:cNvPr id="147" name="Google Shape;147;g23dc1f405ae_0_25"/>
          <p:cNvSpPr txBox="1">
            <a:spLocks noGrp="1"/>
          </p:cNvSpPr>
          <p:nvPr>
            <p:ph type="body" idx="1"/>
          </p:nvPr>
        </p:nvSpPr>
        <p:spPr>
          <a:xfrm>
            <a:off x="1667425" y="1816925"/>
            <a:ext cx="9209400" cy="4351200"/>
          </a:xfrm>
          <a:prstGeom prst="rect">
            <a:avLst/>
          </a:prstGeom>
          <a:noFill/>
          <a:ln>
            <a:noFill/>
          </a:ln>
        </p:spPr>
        <p:txBody>
          <a:bodyPr spcFirstLastPara="1" wrap="square" lIns="91425" tIns="45700" rIns="91425" bIns="45700" anchor="t" anchorCtr="0">
            <a:normAutofit/>
          </a:bodyPr>
          <a:lstStyle/>
          <a:p>
            <a:pPr marL="269999" lvl="0" indent="0" algn="just" rtl="0">
              <a:lnSpc>
                <a:spcPct val="80000"/>
              </a:lnSpc>
              <a:spcBef>
                <a:spcPts val="0"/>
              </a:spcBef>
              <a:spcAft>
                <a:spcPts val="0"/>
              </a:spcAft>
              <a:buClr>
                <a:schemeClr val="dk1"/>
              </a:buClr>
              <a:buSzPts val="2800"/>
              <a:buNone/>
            </a:pPr>
            <a:endParaRPr sz="2500" b="1">
              <a:solidFill>
                <a:srgbClr val="45818E"/>
              </a:solidFill>
            </a:endParaRPr>
          </a:p>
          <a:p>
            <a:pPr marL="269999" lvl="0" indent="0" algn="just" rtl="0">
              <a:lnSpc>
                <a:spcPct val="80000"/>
              </a:lnSpc>
              <a:spcBef>
                <a:spcPts val="0"/>
              </a:spcBef>
              <a:spcAft>
                <a:spcPts val="0"/>
              </a:spcAft>
              <a:buClr>
                <a:schemeClr val="dk1"/>
              </a:buClr>
              <a:buSzPts val="2800"/>
              <a:buNone/>
            </a:pPr>
            <a:r>
              <a:rPr lang="es-AR" sz="2500" b="1">
                <a:solidFill>
                  <a:srgbClr val="45818E"/>
                </a:solidFill>
              </a:rPr>
              <a:t>Muestreo aleatorio simple</a:t>
            </a:r>
            <a:r>
              <a:rPr lang="es-AR" sz="2500"/>
              <a:t>: es un método completamente aleatorio que se utiliza para seleccionar una muestra. Este método des tan fácil como asignar números a los individuos (muestra) y luego elegir de manera aleatoria números entre los números a través de un proceso automatizado. </a:t>
            </a:r>
            <a:endParaRPr sz="2500"/>
          </a:p>
          <a:p>
            <a:pPr marL="269999" lvl="0" indent="0" algn="just" rtl="0">
              <a:lnSpc>
                <a:spcPct val="80000"/>
              </a:lnSpc>
              <a:spcBef>
                <a:spcPts val="0"/>
              </a:spcBef>
              <a:spcAft>
                <a:spcPts val="0"/>
              </a:spcAft>
              <a:buClr>
                <a:schemeClr val="dk1"/>
              </a:buClr>
              <a:buSzPts val="2800"/>
              <a:buNone/>
            </a:pPr>
            <a:endParaRPr sz="2500"/>
          </a:p>
          <a:p>
            <a:pPr marL="269999" lvl="0" indent="0" algn="just" rtl="0">
              <a:lnSpc>
                <a:spcPct val="80000"/>
              </a:lnSpc>
              <a:spcBef>
                <a:spcPts val="0"/>
              </a:spcBef>
              <a:spcAft>
                <a:spcPts val="0"/>
              </a:spcAft>
              <a:buClr>
                <a:schemeClr val="dk1"/>
              </a:buClr>
              <a:buSzPts val="2800"/>
              <a:buNone/>
            </a:pPr>
            <a:r>
              <a:rPr lang="es-AR" sz="2500" b="1">
                <a:solidFill>
                  <a:srgbClr val="45818E"/>
                </a:solidFill>
              </a:rPr>
              <a:t>Muestreo estratificado</a:t>
            </a:r>
            <a:r>
              <a:rPr lang="es-AR" sz="2500"/>
              <a:t>: este es un método en el cual una población grande se divide en dos grupos más pequeños, que generalmente no se superponen, sino que representan a toda la población en conjunto.</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23e03283d0e_0_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3" name="Google Shape;153;g23e03283d0e_0_17"/>
          <p:cNvSpPr txBox="1">
            <a:spLocks noGrp="1"/>
          </p:cNvSpPr>
          <p:nvPr>
            <p:ph type="body" idx="1"/>
          </p:nvPr>
        </p:nvSpPr>
        <p:spPr>
          <a:xfrm>
            <a:off x="1667425" y="1816925"/>
            <a:ext cx="9209400" cy="4351200"/>
          </a:xfrm>
          <a:prstGeom prst="rect">
            <a:avLst/>
          </a:prstGeom>
          <a:noFill/>
          <a:ln>
            <a:noFill/>
          </a:ln>
        </p:spPr>
        <p:txBody>
          <a:bodyPr spcFirstLastPara="1" wrap="square" lIns="91425" tIns="45700" rIns="91425" bIns="45700" anchor="t" anchorCtr="0">
            <a:normAutofit/>
          </a:bodyPr>
          <a:lstStyle/>
          <a:p>
            <a:pPr marL="179999" lvl="0" indent="0" algn="just" rtl="0">
              <a:lnSpc>
                <a:spcPct val="90000"/>
              </a:lnSpc>
              <a:spcBef>
                <a:spcPts val="0"/>
              </a:spcBef>
              <a:spcAft>
                <a:spcPts val="0"/>
              </a:spcAft>
              <a:buClr>
                <a:schemeClr val="dk1"/>
              </a:buClr>
              <a:buSzPts val="2800"/>
              <a:buNone/>
            </a:pPr>
            <a:r>
              <a:rPr lang="es-AR" sz="2500" b="1">
                <a:solidFill>
                  <a:srgbClr val="45818E"/>
                </a:solidFill>
              </a:rPr>
              <a:t>Muestreo por conglomerados:</a:t>
            </a:r>
            <a:r>
              <a:rPr lang="es-AR" sz="2500"/>
              <a:t> este es un método que selecciona de manera aleatoria a los participantes cuando están dispersos geográficamente.</a:t>
            </a:r>
            <a:endParaRPr sz="2500"/>
          </a:p>
          <a:p>
            <a:pPr marL="179999" lvl="0" indent="0" algn="just" rtl="0">
              <a:lnSpc>
                <a:spcPct val="90000"/>
              </a:lnSpc>
              <a:spcBef>
                <a:spcPts val="0"/>
              </a:spcBef>
              <a:spcAft>
                <a:spcPts val="0"/>
              </a:spcAft>
              <a:buClr>
                <a:schemeClr val="dk1"/>
              </a:buClr>
              <a:buSzPts val="2800"/>
              <a:buNone/>
            </a:pPr>
            <a:endParaRPr sz="2500"/>
          </a:p>
          <a:p>
            <a:pPr marL="179999" lvl="0" indent="0" algn="just" rtl="0">
              <a:lnSpc>
                <a:spcPct val="90000"/>
              </a:lnSpc>
              <a:spcBef>
                <a:spcPts val="0"/>
              </a:spcBef>
              <a:spcAft>
                <a:spcPts val="0"/>
              </a:spcAft>
              <a:buClr>
                <a:schemeClr val="dk1"/>
              </a:buClr>
              <a:buSzPts val="2800"/>
              <a:buNone/>
            </a:pPr>
            <a:r>
              <a:rPr lang="es-AR" sz="2500" b="1">
                <a:solidFill>
                  <a:srgbClr val="45818E"/>
                </a:solidFill>
              </a:rPr>
              <a:t>Muestreo sistemático: </a:t>
            </a:r>
            <a:r>
              <a:rPr lang="es-AR" sz="2500"/>
              <a:t>este se enfoca en elegir a cada “enésima” persona para que sea parte de la muestra. Es es una implementación extendida de la mismísima técnica de probabilidad en la que, cada miembro de un grupo es seleccionado en periodos regulares para formar una muestra. Cuando se utiliza este método de muestreo, existe una oportunidad igual para que cada miembro de una población sea seleccionado.</a:t>
            </a:r>
            <a:endParaRPr sz="2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g23e03283d0e_0_3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9" name="Google Shape;159;g23e03283d0e_0_39"/>
          <p:cNvSpPr txBox="1">
            <a:spLocks noGrp="1"/>
          </p:cNvSpPr>
          <p:nvPr>
            <p:ph type="body" idx="1"/>
          </p:nvPr>
        </p:nvSpPr>
        <p:spPr>
          <a:xfrm>
            <a:off x="1667425" y="1072425"/>
            <a:ext cx="9209400" cy="5095800"/>
          </a:xfrm>
          <a:prstGeom prst="rect">
            <a:avLst/>
          </a:prstGeom>
          <a:noFill/>
          <a:ln>
            <a:noFill/>
          </a:ln>
        </p:spPr>
        <p:txBody>
          <a:bodyPr spcFirstLastPara="1" wrap="square" lIns="91425" tIns="45700" rIns="91425" bIns="45700" anchor="t" anchorCtr="0">
            <a:normAutofit/>
          </a:bodyPr>
          <a:lstStyle/>
          <a:p>
            <a:pPr marL="180975" lvl="0" indent="-975" algn="just" rtl="0">
              <a:spcBef>
                <a:spcPts val="0"/>
              </a:spcBef>
              <a:spcAft>
                <a:spcPts val="0"/>
              </a:spcAft>
              <a:buClr>
                <a:schemeClr val="dk1"/>
              </a:buClr>
              <a:buSzPts val="2800"/>
              <a:buNone/>
            </a:pPr>
            <a:endParaRPr b="1">
              <a:solidFill>
                <a:srgbClr val="45818E"/>
              </a:solidFill>
            </a:endParaRPr>
          </a:p>
          <a:p>
            <a:pPr marL="180975" lvl="0" indent="-975" algn="just" rtl="0">
              <a:spcBef>
                <a:spcPts val="0"/>
              </a:spcBef>
              <a:spcAft>
                <a:spcPts val="0"/>
              </a:spcAft>
              <a:buClr>
                <a:schemeClr val="dk1"/>
              </a:buClr>
              <a:buSzPts val="2800"/>
              <a:buNone/>
            </a:pPr>
            <a:r>
              <a:rPr lang="es-AR" b="1">
                <a:solidFill>
                  <a:srgbClr val="45818E"/>
                </a:solidFill>
              </a:rPr>
              <a:t>Muestra no probabilística </a:t>
            </a:r>
            <a:endParaRPr b="1">
              <a:solidFill>
                <a:srgbClr val="45818E"/>
              </a:solidFill>
            </a:endParaRPr>
          </a:p>
          <a:p>
            <a:pPr marL="0" lvl="0" indent="0" algn="just" rtl="0">
              <a:spcBef>
                <a:spcPts val="0"/>
              </a:spcBef>
              <a:spcAft>
                <a:spcPts val="0"/>
              </a:spcAft>
              <a:buClr>
                <a:schemeClr val="dk1"/>
              </a:buClr>
              <a:buSzPts val="2800"/>
              <a:buNone/>
            </a:pPr>
            <a:endParaRPr/>
          </a:p>
          <a:p>
            <a:pPr marL="457200" lvl="0" indent="-342900" algn="just" rtl="0">
              <a:spcBef>
                <a:spcPts val="0"/>
              </a:spcBef>
              <a:spcAft>
                <a:spcPts val="0"/>
              </a:spcAft>
              <a:buSzPts val="1800"/>
              <a:buChar char="-"/>
            </a:pPr>
            <a:r>
              <a:rPr lang="es-AR"/>
              <a:t>no se rige por las reglas matemáticas de la probabilidad. </a:t>
            </a:r>
            <a:endParaRPr/>
          </a:p>
          <a:p>
            <a:pPr marL="457200" lvl="0" indent="0" algn="just" rtl="0">
              <a:spcBef>
                <a:spcPts val="0"/>
              </a:spcBef>
              <a:spcAft>
                <a:spcPts val="0"/>
              </a:spcAft>
              <a:buNone/>
            </a:pPr>
            <a:endParaRPr/>
          </a:p>
          <a:p>
            <a:pPr marL="457200" lvl="0" indent="-342900" algn="just" rtl="0">
              <a:spcBef>
                <a:spcPts val="0"/>
              </a:spcBef>
              <a:spcAft>
                <a:spcPts val="0"/>
              </a:spcAft>
              <a:buSzPts val="1800"/>
              <a:buChar char="-"/>
            </a:pPr>
            <a:r>
              <a:rPr lang="es-AR"/>
              <a:t>muestra accesible, conformada por personas de fácil acceso para el investigador como ser colegas o alumnos de su clase).</a:t>
            </a:r>
            <a:endParaRPr/>
          </a:p>
          <a:p>
            <a:pPr marL="457200" lvl="0" indent="0" algn="just" rtl="0">
              <a:spcBef>
                <a:spcPts val="0"/>
              </a:spcBef>
              <a:spcAft>
                <a:spcPts val="0"/>
              </a:spcAft>
              <a:buNone/>
            </a:pPr>
            <a:endParaRPr/>
          </a:p>
          <a:p>
            <a:pPr marL="457200" lvl="0" indent="-342900" algn="just" rtl="0">
              <a:spcBef>
                <a:spcPts val="0"/>
              </a:spcBef>
              <a:spcAft>
                <a:spcPts val="0"/>
              </a:spcAft>
              <a:buSzPts val="1800"/>
              <a:buChar char="-"/>
            </a:pPr>
            <a:r>
              <a:rPr lang="es-AR"/>
              <a:t>la muestra voluntaria, donde los sujetos de la muestra no han sido seleccionados matemáticamente.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g23e03283d0e_0_23"/>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65" name="Google Shape;165;g23e03283d0e_0_23"/>
          <p:cNvPicPr preferRelativeResize="0"/>
          <p:nvPr/>
        </p:nvPicPr>
        <p:blipFill>
          <a:blip r:embed="rId4">
            <a:alphaModFix/>
          </a:blip>
          <a:stretch>
            <a:fillRect/>
          </a:stretch>
        </p:blipFill>
        <p:spPr>
          <a:xfrm>
            <a:off x="7229925" y="1365225"/>
            <a:ext cx="4024374" cy="2706400"/>
          </a:xfrm>
          <a:prstGeom prst="rect">
            <a:avLst/>
          </a:prstGeom>
          <a:noFill/>
          <a:ln>
            <a:noFill/>
          </a:ln>
        </p:spPr>
      </p:pic>
      <p:sp>
        <p:nvSpPr>
          <p:cNvPr id="166" name="Google Shape;166;g23e03283d0e_0_23"/>
          <p:cNvSpPr txBox="1"/>
          <p:nvPr/>
        </p:nvSpPr>
        <p:spPr>
          <a:xfrm>
            <a:off x="3034700" y="915750"/>
            <a:ext cx="4129800" cy="3724800"/>
          </a:xfrm>
          <a:prstGeom prst="rect">
            <a:avLst/>
          </a:prstGeom>
          <a:noFill/>
          <a:ln>
            <a:noFill/>
          </a:ln>
        </p:spPr>
        <p:txBody>
          <a:bodyPr spcFirstLastPara="1" wrap="square" lIns="91425" tIns="91425" rIns="91425" bIns="91425" anchor="t" anchorCtr="0">
            <a:spAutoFit/>
          </a:bodyPr>
          <a:lstStyle/>
          <a:p>
            <a:pPr marL="457200" lvl="0" indent="-374650" algn="l" rtl="0">
              <a:lnSpc>
                <a:spcPct val="100000"/>
              </a:lnSpc>
              <a:spcBef>
                <a:spcPts val="1800"/>
              </a:spcBef>
              <a:spcAft>
                <a:spcPts val="0"/>
              </a:spcAft>
              <a:buSzPts val="2300"/>
              <a:buFont typeface="Calibri"/>
              <a:buAutoNum type="arabicPeriod"/>
            </a:pPr>
            <a:r>
              <a:rPr lang="es-AR" sz="2300" b="1">
                <a:solidFill>
                  <a:srgbClr val="45818E"/>
                </a:solidFill>
                <a:highlight>
                  <a:srgbClr val="FFFFFF"/>
                </a:highlight>
                <a:latin typeface="Calibri"/>
                <a:ea typeface="Calibri"/>
                <a:cs typeface="Calibri"/>
                <a:sym typeface="Calibri"/>
              </a:rPr>
              <a:t>seleccionar a los encuestados de una población representativa de una manera aleatoria</a:t>
            </a:r>
            <a:r>
              <a:rPr lang="es-AR" sz="2300">
                <a:solidFill>
                  <a:srgbClr val="505050"/>
                </a:solidFill>
                <a:highlight>
                  <a:srgbClr val="FFFFFF"/>
                </a:highlight>
                <a:latin typeface="Calibri"/>
                <a:ea typeface="Calibri"/>
                <a:cs typeface="Calibri"/>
                <a:sym typeface="Calibri"/>
              </a:rPr>
              <a:t>. Ejemplo, </a:t>
            </a:r>
            <a:r>
              <a:rPr lang="es-AR" sz="2300" b="1">
                <a:solidFill>
                  <a:srgbClr val="45818E"/>
                </a:solidFill>
                <a:highlight>
                  <a:srgbClr val="FFFFFF"/>
                </a:highlight>
                <a:latin typeface="Calibri"/>
                <a:ea typeface="Calibri"/>
                <a:cs typeface="Calibri"/>
                <a:sym typeface="Calibri"/>
              </a:rPr>
              <a:t>seleccionar a cada 5 miembros de una lista</a:t>
            </a:r>
            <a:r>
              <a:rPr lang="es-AR" sz="2300">
                <a:solidFill>
                  <a:srgbClr val="505050"/>
                </a:solidFill>
                <a:highlight>
                  <a:srgbClr val="FFFFFF"/>
                </a:highlight>
                <a:latin typeface="Calibri"/>
                <a:ea typeface="Calibri"/>
                <a:cs typeface="Calibri"/>
                <a:sym typeface="Calibri"/>
              </a:rPr>
              <a:t> de correos que sean realmente representativos.</a:t>
            </a:r>
            <a:endParaRPr sz="2300">
              <a:solidFill>
                <a:srgbClr val="505050"/>
              </a:solidFill>
              <a:highlight>
                <a:srgbClr val="FFFFFF"/>
              </a:highlight>
              <a:latin typeface="Calibri"/>
              <a:ea typeface="Calibri"/>
              <a:cs typeface="Calibri"/>
              <a:sym typeface="Calibri"/>
            </a:endParaRPr>
          </a:p>
          <a:p>
            <a:pPr marL="457200" lvl="0" indent="-374650" algn="l" rtl="0">
              <a:lnSpc>
                <a:spcPct val="100000"/>
              </a:lnSpc>
              <a:spcBef>
                <a:spcPts val="0"/>
              </a:spcBef>
              <a:spcAft>
                <a:spcPts val="0"/>
              </a:spcAft>
              <a:buSzPts val="2300"/>
              <a:buFont typeface="Calibri"/>
              <a:buAutoNum type="arabicPeriod"/>
            </a:pPr>
            <a:r>
              <a:rPr lang="es-AR" sz="2300">
                <a:solidFill>
                  <a:srgbClr val="505050"/>
                </a:solidFill>
                <a:highlight>
                  <a:srgbClr val="FFFFFF"/>
                </a:highlight>
                <a:latin typeface="Calibri"/>
                <a:ea typeface="Calibri"/>
                <a:cs typeface="Calibri"/>
                <a:sym typeface="Calibri"/>
              </a:rPr>
              <a:t>decidir el tamaño de la muestra a estudiar.</a:t>
            </a:r>
            <a:endParaRPr sz="2400">
              <a:latin typeface="Calibri"/>
              <a:ea typeface="Calibri"/>
              <a:cs typeface="Calibri"/>
              <a:sym typeface="Calibri"/>
            </a:endParaRPr>
          </a:p>
        </p:txBody>
      </p:sp>
      <p:sp>
        <p:nvSpPr>
          <p:cNvPr id="167" name="Google Shape;167;g23e03283d0e_0_23"/>
          <p:cNvSpPr txBox="1"/>
          <p:nvPr/>
        </p:nvSpPr>
        <p:spPr>
          <a:xfrm>
            <a:off x="3725300" y="4831900"/>
            <a:ext cx="5979600" cy="1015800"/>
          </a:xfrm>
          <a:prstGeom prst="rect">
            <a:avLst/>
          </a:prstGeom>
          <a:noFill/>
          <a:ln>
            <a:noFill/>
          </a:ln>
        </p:spPr>
        <p:txBody>
          <a:bodyPr spcFirstLastPara="1" wrap="square" lIns="91425" tIns="91425" rIns="91425" bIns="91425" anchor="t" anchorCtr="0">
            <a:spAutoFit/>
          </a:bodyPr>
          <a:lstStyle/>
          <a:p>
            <a:pPr marL="0" lvl="0" indent="0" algn="ctr" rtl="0">
              <a:spcBef>
                <a:spcPts val="1800"/>
              </a:spcBef>
              <a:spcAft>
                <a:spcPts val="0"/>
              </a:spcAft>
              <a:buClr>
                <a:schemeClr val="dk1"/>
              </a:buClr>
              <a:buSzPts val="1100"/>
              <a:buFont typeface="Arial"/>
              <a:buNone/>
            </a:pPr>
            <a:r>
              <a:rPr lang="es-AR" sz="2700" b="1">
                <a:solidFill>
                  <a:srgbClr val="45818E"/>
                </a:solidFill>
                <a:highlight>
                  <a:srgbClr val="FFFFFF"/>
                </a:highlight>
                <a:latin typeface="Calibri"/>
                <a:ea typeface="Calibri"/>
                <a:cs typeface="Calibri"/>
                <a:sym typeface="Calibri"/>
              </a:rPr>
              <a:t>cuanto más precisa quieres que sea, más grande debe ser el tamaño.</a:t>
            </a:r>
            <a:endParaRPr sz="1800" b="1">
              <a:solidFill>
                <a:srgbClr val="45818E"/>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23e03283d0e_0_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3" name="Google Shape;173;g23e03283d0e_0_5"/>
          <p:cNvSpPr txBox="1">
            <a:spLocks noGrp="1"/>
          </p:cNvSpPr>
          <p:nvPr>
            <p:ph type="body" idx="1"/>
          </p:nvPr>
        </p:nvSpPr>
        <p:spPr>
          <a:xfrm>
            <a:off x="1667425" y="1365225"/>
            <a:ext cx="9209400" cy="4803000"/>
          </a:xfrm>
          <a:prstGeom prst="rect">
            <a:avLst/>
          </a:prstGeom>
          <a:noFill/>
          <a:ln>
            <a:noFill/>
          </a:ln>
        </p:spPr>
        <p:txBody>
          <a:bodyPr spcFirstLastPara="1" wrap="square" lIns="91425" tIns="45700" rIns="91425" bIns="45700" anchor="t" anchorCtr="0">
            <a:normAutofit lnSpcReduction="20000"/>
          </a:bodyPr>
          <a:lstStyle/>
          <a:p>
            <a:pPr marL="0" lvl="0" indent="0" algn="just" rtl="0">
              <a:lnSpc>
                <a:spcPct val="90000"/>
              </a:lnSpc>
              <a:spcBef>
                <a:spcPts val="0"/>
              </a:spcBef>
              <a:spcAft>
                <a:spcPts val="0"/>
              </a:spcAft>
              <a:buNone/>
            </a:pPr>
            <a:r>
              <a:rPr lang="es-AR" sz="2500" b="1">
                <a:solidFill>
                  <a:srgbClr val="45818E"/>
                </a:solidFill>
              </a:rPr>
              <a:t>¿Qué es una Muestra Representativa?</a:t>
            </a:r>
            <a:endParaRPr sz="2500" b="1">
              <a:solidFill>
                <a:srgbClr val="45818E"/>
              </a:solidFill>
            </a:endParaRPr>
          </a:p>
          <a:p>
            <a:pPr marL="0" lvl="0" indent="0" algn="just" rtl="0">
              <a:lnSpc>
                <a:spcPct val="90000"/>
              </a:lnSpc>
              <a:spcBef>
                <a:spcPts val="0"/>
              </a:spcBef>
              <a:spcAft>
                <a:spcPts val="0"/>
              </a:spcAft>
              <a:buNone/>
            </a:pPr>
            <a:endParaRPr sz="2500" b="1">
              <a:solidFill>
                <a:srgbClr val="45818E"/>
              </a:solidFill>
            </a:endParaRPr>
          </a:p>
          <a:p>
            <a:pPr marL="0" lvl="0" indent="0" algn="just" rtl="0">
              <a:lnSpc>
                <a:spcPct val="90000"/>
              </a:lnSpc>
              <a:spcBef>
                <a:spcPts val="0"/>
              </a:spcBef>
              <a:spcAft>
                <a:spcPts val="0"/>
              </a:spcAft>
              <a:buNone/>
            </a:pPr>
            <a:r>
              <a:rPr lang="es-AR" sz="2500"/>
              <a:t>Una muestra representativa está integrada por personas con intereses similares a nuestro objeto de estudio, no tiene que ver, en este caso, con el tamaño.</a:t>
            </a:r>
            <a:endParaRPr sz="2500"/>
          </a:p>
          <a:p>
            <a:pPr marL="0" lvl="0" indent="0" algn="just" rtl="0">
              <a:lnSpc>
                <a:spcPct val="90000"/>
              </a:lnSpc>
              <a:spcBef>
                <a:spcPts val="0"/>
              </a:spcBef>
              <a:spcAft>
                <a:spcPts val="0"/>
              </a:spcAft>
              <a:buNone/>
            </a:pPr>
            <a:endParaRPr sz="2500"/>
          </a:p>
          <a:p>
            <a:pPr marL="457200" lvl="0" indent="-387350" algn="just" rtl="0">
              <a:lnSpc>
                <a:spcPct val="90000"/>
              </a:lnSpc>
              <a:spcBef>
                <a:spcPts val="0"/>
              </a:spcBef>
              <a:spcAft>
                <a:spcPts val="0"/>
              </a:spcAft>
              <a:buSzPts val="2500"/>
              <a:buChar char="-"/>
            </a:pPr>
            <a:r>
              <a:rPr lang="es-AR" sz="2500"/>
              <a:t>dará la impresión de ser la población total, independientemente de cómo se vea. </a:t>
            </a:r>
            <a:endParaRPr sz="2500"/>
          </a:p>
          <a:p>
            <a:pPr marL="457200" lvl="0" indent="0" algn="just" rtl="0">
              <a:lnSpc>
                <a:spcPct val="90000"/>
              </a:lnSpc>
              <a:spcBef>
                <a:spcPts val="0"/>
              </a:spcBef>
              <a:spcAft>
                <a:spcPts val="0"/>
              </a:spcAft>
              <a:buNone/>
            </a:pPr>
            <a:endParaRPr sz="2500"/>
          </a:p>
          <a:p>
            <a:pPr marL="457200" lvl="0" indent="-387350" algn="just" rtl="0">
              <a:lnSpc>
                <a:spcPct val="90000"/>
              </a:lnSpc>
              <a:spcBef>
                <a:spcPts val="0"/>
              </a:spcBef>
              <a:spcAft>
                <a:spcPts val="0"/>
              </a:spcAft>
              <a:buSzPts val="2500"/>
              <a:buChar char="-"/>
            </a:pPr>
            <a:r>
              <a:rPr lang="es-AR" sz="2500"/>
              <a:t>los números de hombres vs. mujeres deben coincidir con las proporciones nacionales, el porcentaje en cada grupo de edad o cada región coincidirá exactamente con la población, entre otros.</a:t>
            </a:r>
            <a:endParaRPr sz="2500"/>
          </a:p>
          <a:p>
            <a:pPr marL="457200" lvl="0" indent="0" algn="just" rtl="0">
              <a:lnSpc>
                <a:spcPct val="90000"/>
              </a:lnSpc>
              <a:spcBef>
                <a:spcPts val="0"/>
              </a:spcBef>
              <a:spcAft>
                <a:spcPts val="0"/>
              </a:spcAft>
              <a:buNone/>
            </a:pPr>
            <a:r>
              <a:rPr lang="es-AR" sz="2500"/>
              <a:t> </a:t>
            </a:r>
            <a:endParaRPr sz="2500"/>
          </a:p>
          <a:p>
            <a:pPr marL="457200" lvl="0" indent="-387350" algn="just" rtl="0">
              <a:lnSpc>
                <a:spcPct val="90000"/>
              </a:lnSpc>
              <a:spcBef>
                <a:spcPts val="0"/>
              </a:spcBef>
              <a:spcAft>
                <a:spcPts val="0"/>
              </a:spcAft>
              <a:buSzPts val="2500"/>
              <a:buChar char="-"/>
            </a:pPr>
            <a:r>
              <a:rPr lang="es-AR" sz="2500"/>
              <a:t>en medidas no demográficas (como la propiedad del producto o la segmentación psicográfica) la muestra debe coincidir con la población.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g1e22cde05a4_0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2" name="Google Shape;92;g1e22cde05a4_0_0"/>
          <p:cNvSpPr txBox="1">
            <a:spLocks noGrp="1"/>
          </p:cNvSpPr>
          <p:nvPr>
            <p:ph type="title"/>
          </p:nvPr>
        </p:nvSpPr>
        <p:spPr>
          <a:xfrm>
            <a:off x="1667475" y="391250"/>
            <a:ext cx="10017300" cy="1325700"/>
          </a:xfrm>
          <a:prstGeom prst="rect">
            <a:avLst/>
          </a:prstGeom>
          <a:noFill/>
          <a:ln>
            <a:noFill/>
          </a:ln>
        </p:spPr>
        <p:txBody>
          <a:bodyPr spcFirstLastPara="1" wrap="square" lIns="91425" tIns="45700" rIns="91425" bIns="45700" anchor="ctr" anchorCtr="0">
            <a:normAutofit/>
          </a:bodyPr>
          <a:lstStyle/>
          <a:p>
            <a:pPr marL="179999" lvl="0" indent="0" algn="l" rtl="0">
              <a:lnSpc>
                <a:spcPct val="90000"/>
              </a:lnSpc>
              <a:spcBef>
                <a:spcPts val="0"/>
              </a:spcBef>
              <a:spcAft>
                <a:spcPts val="0"/>
              </a:spcAft>
              <a:buClr>
                <a:schemeClr val="dk1"/>
              </a:buClr>
              <a:buSzPts val="4400"/>
              <a:buFont typeface="Calibri"/>
              <a:buNone/>
            </a:pPr>
            <a:r>
              <a:rPr lang="es-AR" sz="3500" b="1">
                <a:solidFill>
                  <a:srgbClr val="45818E"/>
                </a:solidFill>
              </a:rPr>
              <a:t>Universo </a:t>
            </a:r>
            <a:endParaRPr sz="3500" b="1">
              <a:solidFill>
                <a:srgbClr val="45818E"/>
              </a:solidFill>
            </a:endParaRPr>
          </a:p>
        </p:txBody>
      </p:sp>
      <p:sp>
        <p:nvSpPr>
          <p:cNvPr id="93" name="Google Shape;93;g1e22cde05a4_0_0"/>
          <p:cNvSpPr txBox="1">
            <a:spLocks noGrp="1"/>
          </p:cNvSpPr>
          <p:nvPr>
            <p:ph type="body" idx="1"/>
          </p:nvPr>
        </p:nvSpPr>
        <p:spPr>
          <a:xfrm>
            <a:off x="1667425" y="1816925"/>
            <a:ext cx="9209400" cy="4351200"/>
          </a:xfrm>
          <a:prstGeom prst="rect">
            <a:avLst/>
          </a:prstGeom>
          <a:noFill/>
          <a:ln>
            <a:noFill/>
          </a:ln>
        </p:spPr>
        <p:txBody>
          <a:bodyPr spcFirstLastPara="1" wrap="square" lIns="91425" tIns="45700" rIns="91425" bIns="45700" anchor="t" anchorCtr="0">
            <a:normAutofit/>
          </a:bodyPr>
          <a:lstStyle/>
          <a:p>
            <a:pPr marL="179999" lvl="0" indent="0" algn="just" rtl="0">
              <a:lnSpc>
                <a:spcPct val="90000"/>
              </a:lnSpc>
              <a:spcBef>
                <a:spcPts val="0"/>
              </a:spcBef>
              <a:spcAft>
                <a:spcPts val="0"/>
              </a:spcAft>
              <a:buClr>
                <a:schemeClr val="dk1"/>
              </a:buClr>
              <a:buSzPts val="2800"/>
              <a:buNone/>
            </a:pPr>
            <a:r>
              <a:rPr lang="es-AR"/>
              <a:t>El </a:t>
            </a:r>
            <a:r>
              <a:rPr lang="es-AR" b="1">
                <a:solidFill>
                  <a:srgbClr val="45818E"/>
                </a:solidFill>
              </a:rPr>
              <a:t>universo está conformado por toda la población o conjunto de unidades</a:t>
            </a:r>
            <a:r>
              <a:rPr lang="es-AR"/>
              <a:t> que se quiere estudiar y que podrían ser observadas individualmente en el estudio (Bravo, 1998: 179). </a:t>
            </a:r>
            <a:endParaRPr/>
          </a:p>
          <a:p>
            <a:pPr marL="228600" lvl="0" indent="-48600" algn="l" rtl="0">
              <a:lnSpc>
                <a:spcPct val="90000"/>
              </a:lnSpc>
              <a:spcBef>
                <a:spcPts val="0"/>
              </a:spcBef>
              <a:spcAft>
                <a:spcPts val="0"/>
              </a:spcAft>
              <a:buClr>
                <a:schemeClr val="dk1"/>
              </a:buClr>
              <a:buSzPts val="2800"/>
              <a:buNone/>
            </a:pPr>
            <a:endParaRPr/>
          </a:p>
        </p:txBody>
      </p:sp>
      <p:pic>
        <p:nvPicPr>
          <p:cNvPr id="94" name="Google Shape;94;g1e22cde05a4_0_0"/>
          <p:cNvPicPr preferRelativeResize="0"/>
          <p:nvPr/>
        </p:nvPicPr>
        <p:blipFill>
          <a:blip r:embed="rId4">
            <a:alphaModFix/>
          </a:blip>
          <a:stretch>
            <a:fillRect/>
          </a:stretch>
        </p:blipFill>
        <p:spPr>
          <a:xfrm>
            <a:off x="3851150" y="3167900"/>
            <a:ext cx="4792900" cy="2904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23dc1f405ae_0_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0" name="Google Shape;100;g23dc1f405ae_0_12"/>
          <p:cNvSpPr txBox="1">
            <a:spLocks noGrp="1"/>
          </p:cNvSpPr>
          <p:nvPr>
            <p:ph type="title"/>
          </p:nvPr>
        </p:nvSpPr>
        <p:spPr>
          <a:xfrm>
            <a:off x="1667475" y="391250"/>
            <a:ext cx="10017300" cy="1325700"/>
          </a:xfrm>
          <a:prstGeom prst="rect">
            <a:avLst/>
          </a:prstGeom>
          <a:noFill/>
          <a:ln>
            <a:noFill/>
          </a:ln>
        </p:spPr>
        <p:txBody>
          <a:bodyPr spcFirstLastPara="1" wrap="square" lIns="91425" tIns="45700" rIns="91425" bIns="45700" anchor="ctr" anchorCtr="0">
            <a:normAutofit/>
          </a:bodyPr>
          <a:lstStyle/>
          <a:p>
            <a:pPr marL="269999" lvl="0" indent="0" algn="l" rtl="0">
              <a:lnSpc>
                <a:spcPct val="90000"/>
              </a:lnSpc>
              <a:spcBef>
                <a:spcPts val="0"/>
              </a:spcBef>
              <a:spcAft>
                <a:spcPts val="0"/>
              </a:spcAft>
              <a:buClr>
                <a:schemeClr val="dk1"/>
              </a:buClr>
              <a:buSzPts val="4400"/>
              <a:buFont typeface="Calibri"/>
              <a:buNone/>
            </a:pPr>
            <a:r>
              <a:rPr lang="es-AR" sz="3500" b="1">
                <a:solidFill>
                  <a:srgbClr val="45818E"/>
                </a:solidFill>
              </a:rPr>
              <a:t>Población </a:t>
            </a:r>
            <a:endParaRPr sz="3500" b="1">
              <a:solidFill>
                <a:srgbClr val="45818E"/>
              </a:solidFill>
            </a:endParaRPr>
          </a:p>
        </p:txBody>
      </p:sp>
      <p:sp>
        <p:nvSpPr>
          <p:cNvPr id="101" name="Google Shape;101;g23dc1f405ae_0_12"/>
          <p:cNvSpPr txBox="1">
            <a:spLocks noGrp="1"/>
          </p:cNvSpPr>
          <p:nvPr>
            <p:ph type="body" idx="1"/>
          </p:nvPr>
        </p:nvSpPr>
        <p:spPr>
          <a:xfrm>
            <a:off x="1667425" y="1816925"/>
            <a:ext cx="9209400" cy="4351200"/>
          </a:xfrm>
          <a:prstGeom prst="rect">
            <a:avLst/>
          </a:prstGeom>
          <a:noFill/>
          <a:ln>
            <a:noFill/>
          </a:ln>
        </p:spPr>
        <p:txBody>
          <a:bodyPr spcFirstLastPara="1" wrap="square" lIns="91425" tIns="45700" rIns="91425" bIns="45700" anchor="t" anchorCtr="0">
            <a:normAutofit lnSpcReduction="10000"/>
          </a:bodyPr>
          <a:lstStyle/>
          <a:p>
            <a:pPr marL="269999" lvl="0" indent="0" algn="just" rtl="0">
              <a:lnSpc>
                <a:spcPct val="90000"/>
              </a:lnSpc>
              <a:spcBef>
                <a:spcPts val="0"/>
              </a:spcBef>
              <a:spcAft>
                <a:spcPts val="0"/>
              </a:spcAft>
              <a:buClr>
                <a:schemeClr val="dk1"/>
              </a:buClr>
              <a:buSzPts val="2800"/>
              <a:buNone/>
            </a:pPr>
            <a:r>
              <a:rPr lang="es-AR"/>
              <a:t>Para Hernández Sampieri, "una población es el </a:t>
            </a:r>
            <a:r>
              <a:rPr lang="es-AR" b="1">
                <a:solidFill>
                  <a:srgbClr val="45818E"/>
                </a:solidFill>
              </a:rPr>
              <a:t>conjunto de todos los casos </a:t>
            </a:r>
            <a:r>
              <a:rPr lang="es-AR"/>
              <a:t>que concuerdan con una serie de especificaciones” (p. 65). </a:t>
            </a:r>
            <a:endParaRPr/>
          </a:p>
          <a:p>
            <a:pPr marL="269999" lvl="0" indent="0" algn="just" rtl="0">
              <a:lnSpc>
                <a:spcPct val="90000"/>
              </a:lnSpc>
              <a:spcBef>
                <a:spcPts val="0"/>
              </a:spcBef>
              <a:spcAft>
                <a:spcPts val="0"/>
              </a:spcAft>
              <a:buClr>
                <a:schemeClr val="dk1"/>
              </a:buClr>
              <a:buSzPts val="2800"/>
              <a:buNone/>
            </a:pPr>
            <a:endParaRPr/>
          </a:p>
          <a:p>
            <a:pPr marL="269999" lvl="0" indent="0" algn="just" rtl="0">
              <a:lnSpc>
                <a:spcPct val="90000"/>
              </a:lnSpc>
              <a:spcBef>
                <a:spcPts val="0"/>
              </a:spcBef>
              <a:spcAft>
                <a:spcPts val="0"/>
              </a:spcAft>
              <a:buClr>
                <a:schemeClr val="dk1"/>
              </a:buClr>
              <a:buSzPts val="2800"/>
              <a:buNone/>
            </a:pPr>
            <a:r>
              <a:rPr lang="es-AR"/>
              <a:t>Es la </a:t>
            </a:r>
            <a:r>
              <a:rPr lang="es-AR" b="1">
                <a:solidFill>
                  <a:srgbClr val="45818E"/>
                </a:solidFill>
              </a:rPr>
              <a:t>totalidad del fenómeno a estudiar</a:t>
            </a:r>
            <a:r>
              <a:rPr lang="es-AR"/>
              <a:t>, donde las entidades de la población poseen una característica común la cual se estudia y da origen a los datos de la investigación.</a:t>
            </a:r>
            <a:endParaRPr/>
          </a:p>
          <a:p>
            <a:pPr marL="269999" lvl="0" indent="0" algn="just" rtl="0">
              <a:lnSpc>
                <a:spcPct val="90000"/>
              </a:lnSpc>
              <a:spcBef>
                <a:spcPts val="0"/>
              </a:spcBef>
              <a:spcAft>
                <a:spcPts val="0"/>
              </a:spcAft>
              <a:buClr>
                <a:schemeClr val="dk1"/>
              </a:buClr>
              <a:buSzPts val="2800"/>
              <a:buNone/>
            </a:pPr>
            <a:endParaRPr/>
          </a:p>
          <a:p>
            <a:pPr marL="269999" lvl="0" indent="0" algn="just" rtl="0">
              <a:lnSpc>
                <a:spcPct val="90000"/>
              </a:lnSpc>
              <a:spcBef>
                <a:spcPts val="0"/>
              </a:spcBef>
              <a:spcAft>
                <a:spcPts val="0"/>
              </a:spcAft>
              <a:buClr>
                <a:schemeClr val="dk1"/>
              </a:buClr>
              <a:buSzPts val="2800"/>
              <a:buNone/>
            </a:pPr>
            <a:r>
              <a:rPr lang="es-AR" b="1">
                <a:solidFill>
                  <a:srgbClr val="45818E"/>
                </a:solidFill>
              </a:rPr>
              <a:t>Población</a:t>
            </a:r>
            <a:r>
              <a:rPr lang="es-AR"/>
              <a:t> se refiere al universo, conjunto o totalidad de elementos sobre los que se investiga o hacen estudios. </a:t>
            </a:r>
            <a:endParaRPr/>
          </a:p>
          <a:p>
            <a:pPr marL="269999" lvl="0" indent="0" algn="just" rtl="0">
              <a:lnSpc>
                <a:spcPct val="90000"/>
              </a:lnSpc>
              <a:spcBef>
                <a:spcPts val="0"/>
              </a:spcBef>
              <a:spcAft>
                <a:spcPts val="0"/>
              </a:spcAft>
              <a:buClr>
                <a:schemeClr val="dk1"/>
              </a:buClr>
              <a:buSzPts val="2800"/>
              <a:buNone/>
            </a:pPr>
            <a:endParaRPr/>
          </a:p>
          <a:p>
            <a:pPr marL="269999" lvl="0" indent="0" algn="l" rtl="0">
              <a:lnSpc>
                <a:spcPct val="90000"/>
              </a:lnSpc>
              <a:spcBef>
                <a:spcPts val="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1e22cde05a4_0_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7" name="Google Shape;107;g1e22cde05a4_0_6"/>
          <p:cNvSpPr txBox="1">
            <a:spLocks noGrp="1"/>
          </p:cNvSpPr>
          <p:nvPr>
            <p:ph type="body" idx="1"/>
          </p:nvPr>
        </p:nvSpPr>
        <p:spPr>
          <a:xfrm>
            <a:off x="1667425" y="1816925"/>
            <a:ext cx="9209400" cy="4351200"/>
          </a:xfrm>
          <a:prstGeom prst="rect">
            <a:avLst/>
          </a:prstGeom>
          <a:noFill/>
          <a:ln>
            <a:noFill/>
          </a:ln>
        </p:spPr>
        <p:txBody>
          <a:bodyPr spcFirstLastPara="1" wrap="square" lIns="91425" tIns="45700" rIns="91425" bIns="45700" anchor="t" anchorCtr="0">
            <a:normAutofit/>
          </a:bodyPr>
          <a:lstStyle/>
          <a:p>
            <a:pPr marL="0" lvl="0" indent="0" algn="just" rtl="0">
              <a:lnSpc>
                <a:spcPct val="70000"/>
              </a:lnSpc>
              <a:spcBef>
                <a:spcPts val="0"/>
              </a:spcBef>
              <a:spcAft>
                <a:spcPts val="0"/>
              </a:spcAft>
              <a:buClr>
                <a:schemeClr val="dk1"/>
              </a:buClr>
              <a:buSzPts val="2590"/>
              <a:buNone/>
            </a:pPr>
            <a:endParaRPr sz="2490"/>
          </a:p>
          <a:p>
            <a:pPr marL="0" lvl="0" indent="0" algn="just" rtl="0">
              <a:lnSpc>
                <a:spcPct val="70000"/>
              </a:lnSpc>
              <a:spcBef>
                <a:spcPts val="0"/>
              </a:spcBef>
              <a:spcAft>
                <a:spcPts val="0"/>
              </a:spcAft>
              <a:buClr>
                <a:schemeClr val="dk1"/>
              </a:buClr>
              <a:buSzPts val="2590"/>
              <a:buNone/>
            </a:pPr>
            <a:endParaRPr sz="2490"/>
          </a:p>
          <a:p>
            <a:pPr marL="0" lvl="0" indent="0" algn="just" rtl="0">
              <a:lnSpc>
                <a:spcPct val="70000"/>
              </a:lnSpc>
              <a:spcBef>
                <a:spcPts val="0"/>
              </a:spcBef>
              <a:spcAft>
                <a:spcPts val="0"/>
              </a:spcAft>
              <a:buClr>
                <a:schemeClr val="dk1"/>
              </a:buClr>
              <a:buSzPts val="2590"/>
              <a:buNone/>
            </a:pPr>
            <a:r>
              <a:rPr lang="es-AR" sz="2490"/>
              <a:t>A pesar de que se está trabajando con una población pequeña, es posible </a:t>
            </a:r>
            <a:endParaRPr sz="2490"/>
          </a:p>
          <a:p>
            <a:pPr marL="179999" lvl="0" indent="0" algn="just" rtl="0">
              <a:lnSpc>
                <a:spcPct val="70000"/>
              </a:lnSpc>
              <a:spcBef>
                <a:spcPts val="0"/>
              </a:spcBef>
              <a:spcAft>
                <a:spcPts val="0"/>
              </a:spcAft>
              <a:buClr>
                <a:schemeClr val="dk1"/>
              </a:buClr>
              <a:buSzPts val="2590"/>
              <a:buNone/>
            </a:pPr>
            <a:endParaRPr sz="2490"/>
          </a:p>
          <a:p>
            <a:pPr marL="457200" lvl="0" indent="-386715" algn="just" rtl="0">
              <a:lnSpc>
                <a:spcPct val="70000"/>
              </a:lnSpc>
              <a:spcBef>
                <a:spcPts val="0"/>
              </a:spcBef>
              <a:spcAft>
                <a:spcPts val="0"/>
              </a:spcAft>
              <a:buClr>
                <a:srgbClr val="45818E"/>
              </a:buClr>
              <a:buSzPts val="2490"/>
              <a:buChar char="-"/>
            </a:pPr>
            <a:r>
              <a:rPr lang="es-AR" sz="2490" b="1">
                <a:solidFill>
                  <a:srgbClr val="45818E"/>
                </a:solidFill>
              </a:rPr>
              <a:t>reducir los individuos que se seleccionarán para conformar el sub-grupo que se llamará muestra </a:t>
            </a:r>
            <a:endParaRPr sz="2490" b="1">
              <a:solidFill>
                <a:srgbClr val="45818E"/>
              </a:solidFill>
            </a:endParaRPr>
          </a:p>
          <a:p>
            <a:pPr marL="0" lvl="0" indent="0" algn="just" rtl="0">
              <a:lnSpc>
                <a:spcPct val="70000"/>
              </a:lnSpc>
              <a:spcBef>
                <a:spcPts val="0"/>
              </a:spcBef>
              <a:spcAft>
                <a:spcPts val="0"/>
              </a:spcAft>
              <a:buNone/>
            </a:pPr>
            <a:endParaRPr sz="2490"/>
          </a:p>
          <a:p>
            <a:pPr marL="0" lvl="0" indent="0" algn="just" rtl="0">
              <a:lnSpc>
                <a:spcPct val="70000"/>
              </a:lnSpc>
              <a:spcBef>
                <a:spcPts val="0"/>
              </a:spcBef>
              <a:spcAft>
                <a:spcPts val="0"/>
              </a:spcAft>
              <a:buNone/>
            </a:pPr>
            <a:endParaRPr sz="2490"/>
          </a:p>
          <a:p>
            <a:pPr marL="0" lvl="0" indent="0" algn="just" rtl="0">
              <a:lnSpc>
                <a:spcPct val="70000"/>
              </a:lnSpc>
              <a:spcBef>
                <a:spcPts val="0"/>
              </a:spcBef>
              <a:spcAft>
                <a:spcPts val="0"/>
              </a:spcAft>
              <a:buNone/>
            </a:pPr>
            <a:r>
              <a:rPr lang="es-AR" sz="2490"/>
              <a:t>Esta </a:t>
            </a:r>
            <a:r>
              <a:rPr lang="es-AR" sz="2490" b="1">
                <a:solidFill>
                  <a:srgbClr val="45818E"/>
                </a:solidFill>
              </a:rPr>
              <a:t>muestra</a:t>
            </a:r>
            <a:r>
              <a:rPr lang="es-AR" sz="2490"/>
              <a:t> es elegida con la </a:t>
            </a:r>
            <a:r>
              <a:rPr lang="es-AR" sz="2490" b="1">
                <a:solidFill>
                  <a:srgbClr val="45818E"/>
                </a:solidFill>
              </a:rPr>
              <a:t>intención de averiguar algo sobre la población de la cual están tomadas</a:t>
            </a:r>
            <a:r>
              <a:rPr lang="es-AR" sz="2490"/>
              <a:t>.</a:t>
            </a:r>
            <a:endParaRPr sz="2490"/>
          </a:p>
          <a:p>
            <a:pPr marL="179999" lvl="0" indent="-48599" algn="just" rtl="0">
              <a:lnSpc>
                <a:spcPct val="70000"/>
              </a:lnSpc>
              <a:spcBef>
                <a:spcPts val="0"/>
              </a:spcBef>
              <a:spcAft>
                <a:spcPts val="0"/>
              </a:spcAft>
              <a:buClr>
                <a:schemeClr val="dk1"/>
              </a:buClr>
              <a:buSzPts val="2590"/>
              <a:buNone/>
            </a:pPr>
            <a:endParaRPr sz="249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g23dc1f405ae_0_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3" name="Google Shape;113;g23dc1f405ae_0_6"/>
          <p:cNvSpPr txBox="1">
            <a:spLocks noGrp="1"/>
          </p:cNvSpPr>
          <p:nvPr>
            <p:ph type="body" idx="1"/>
          </p:nvPr>
        </p:nvSpPr>
        <p:spPr>
          <a:xfrm>
            <a:off x="1667425" y="1816925"/>
            <a:ext cx="9209400" cy="4351200"/>
          </a:xfrm>
          <a:prstGeom prst="rect">
            <a:avLst/>
          </a:prstGeom>
          <a:noFill/>
          <a:ln>
            <a:noFill/>
          </a:ln>
        </p:spPr>
        <p:txBody>
          <a:bodyPr spcFirstLastPara="1" wrap="square" lIns="91425" tIns="45700" rIns="91425" bIns="45700" anchor="t" anchorCtr="0">
            <a:normAutofit/>
          </a:bodyPr>
          <a:lstStyle/>
          <a:p>
            <a:pPr marL="457200" lvl="0" indent="0" algn="just" rtl="0">
              <a:lnSpc>
                <a:spcPct val="90000"/>
              </a:lnSpc>
              <a:spcBef>
                <a:spcPts val="0"/>
              </a:spcBef>
              <a:spcAft>
                <a:spcPts val="0"/>
              </a:spcAft>
              <a:buNone/>
            </a:pPr>
            <a:endParaRPr/>
          </a:p>
          <a:p>
            <a:pPr marL="0" lvl="0" indent="0" algn="just" rtl="0">
              <a:lnSpc>
                <a:spcPct val="90000"/>
              </a:lnSpc>
              <a:spcBef>
                <a:spcPts val="0"/>
              </a:spcBef>
              <a:spcAft>
                <a:spcPts val="0"/>
              </a:spcAft>
              <a:buNone/>
            </a:pPr>
            <a:endParaRPr b="1">
              <a:solidFill>
                <a:srgbClr val="45818E"/>
              </a:solidFill>
            </a:endParaRPr>
          </a:p>
          <a:p>
            <a:pPr marL="0" lvl="0" indent="0" algn="just" rtl="0">
              <a:lnSpc>
                <a:spcPct val="90000"/>
              </a:lnSpc>
              <a:spcBef>
                <a:spcPts val="0"/>
              </a:spcBef>
              <a:spcAft>
                <a:spcPts val="0"/>
              </a:spcAft>
              <a:buNone/>
            </a:pPr>
            <a:endParaRPr b="1">
              <a:solidFill>
                <a:srgbClr val="45818E"/>
              </a:solidFill>
            </a:endParaRPr>
          </a:p>
          <a:p>
            <a:pPr marL="0" lvl="0" indent="0" algn="just" rtl="0">
              <a:lnSpc>
                <a:spcPct val="90000"/>
              </a:lnSpc>
              <a:spcBef>
                <a:spcPts val="0"/>
              </a:spcBef>
              <a:spcAft>
                <a:spcPts val="0"/>
              </a:spcAft>
              <a:buNone/>
            </a:pPr>
            <a:endParaRPr b="1">
              <a:solidFill>
                <a:srgbClr val="45818E"/>
              </a:solidFill>
            </a:endParaRPr>
          </a:p>
          <a:p>
            <a:pPr marL="0" lvl="0" indent="0" algn="just" rtl="0">
              <a:lnSpc>
                <a:spcPct val="90000"/>
              </a:lnSpc>
              <a:spcBef>
                <a:spcPts val="0"/>
              </a:spcBef>
              <a:spcAft>
                <a:spcPts val="0"/>
              </a:spcAft>
              <a:buNone/>
            </a:pPr>
            <a:endParaRPr b="1">
              <a:solidFill>
                <a:srgbClr val="45818E"/>
              </a:solidFill>
            </a:endParaRPr>
          </a:p>
          <a:p>
            <a:pPr marL="457200" lvl="0" indent="0" algn="just" rtl="0">
              <a:lnSpc>
                <a:spcPct val="90000"/>
              </a:lnSpc>
              <a:spcBef>
                <a:spcPts val="0"/>
              </a:spcBef>
              <a:spcAft>
                <a:spcPts val="0"/>
              </a:spcAft>
              <a:buNone/>
            </a:pPr>
            <a:endParaRPr/>
          </a:p>
          <a:p>
            <a:pPr marL="457200" lvl="0" indent="-342900" algn="just" rtl="0">
              <a:lnSpc>
                <a:spcPct val="90000"/>
              </a:lnSpc>
              <a:spcBef>
                <a:spcPts val="0"/>
              </a:spcBef>
              <a:spcAft>
                <a:spcPts val="0"/>
              </a:spcAft>
              <a:buSzPts val="1800"/>
              <a:buChar char="•"/>
            </a:pPr>
            <a:r>
              <a:rPr lang="es-AR" b="1">
                <a:solidFill>
                  <a:srgbClr val="45818E"/>
                </a:solidFill>
              </a:rPr>
              <a:t>Muestra</a:t>
            </a:r>
            <a:r>
              <a:rPr lang="es-AR"/>
              <a:t> es una parte o subconjunto de elementos que se seleccionan previamente de una población para realizar un estudio.</a:t>
            </a:r>
            <a:endParaRPr/>
          </a:p>
        </p:txBody>
      </p:sp>
      <p:pic>
        <p:nvPicPr>
          <p:cNvPr id="114" name="Google Shape;114;g23dc1f405ae_0_6"/>
          <p:cNvPicPr preferRelativeResize="0"/>
          <p:nvPr/>
        </p:nvPicPr>
        <p:blipFill>
          <a:blip r:embed="rId4">
            <a:alphaModFix/>
          </a:blip>
          <a:stretch>
            <a:fillRect/>
          </a:stretch>
        </p:blipFill>
        <p:spPr>
          <a:xfrm>
            <a:off x="3441050" y="504775"/>
            <a:ext cx="5839424" cy="324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g23dc1f405ae_0_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0" name="Google Shape;120;g23dc1f405ae_0_19"/>
          <p:cNvSpPr txBox="1">
            <a:spLocks noGrp="1"/>
          </p:cNvSpPr>
          <p:nvPr>
            <p:ph type="body" idx="1"/>
          </p:nvPr>
        </p:nvSpPr>
        <p:spPr>
          <a:xfrm>
            <a:off x="1667425" y="1816925"/>
            <a:ext cx="9209400" cy="4351200"/>
          </a:xfrm>
          <a:prstGeom prst="rect">
            <a:avLst/>
          </a:prstGeom>
          <a:noFill/>
          <a:ln>
            <a:noFill/>
          </a:ln>
        </p:spPr>
        <p:txBody>
          <a:bodyPr spcFirstLastPara="1" wrap="square" lIns="91425" tIns="45700" rIns="91425" bIns="45700" anchor="t" anchorCtr="0">
            <a:normAutofit/>
          </a:bodyPr>
          <a:lstStyle/>
          <a:p>
            <a:pPr marL="89999" lvl="0" indent="0" algn="just" rtl="0">
              <a:lnSpc>
                <a:spcPct val="70000"/>
              </a:lnSpc>
              <a:spcBef>
                <a:spcPts val="0"/>
              </a:spcBef>
              <a:spcAft>
                <a:spcPts val="0"/>
              </a:spcAft>
              <a:buClr>
                <a:schemeClr val="dk1"/>
              </a:buClr>
              <a:buSzPts val="2590"/>
              <a:buNone/>
            </a:pPr>
            <a:endParaRPr sz="2490"/>
          </a:p>
          <a:p>
            <a:pPr marL="89999" lvl="0" indent="0" algn="just" rtl="0">
              <a:lnSpc>
                <a:spcPct val="70000"/>
              </a:lnSpc>
              <a:spcBef>
                <a:spcPts val="0"/>
              </a:spcBef>
              <a:spcAft>
                <a:spcPts val="0"/>
              </a:spcAft>
              <a:buClr>
                <a:schemeClr val="dk1"/>
              </a:buClr>
              <a:buSzPts val="2590"/>
              <a:buNone/>
            </a:pPr>
            <a:endParaRPr sz="2490"/>
          </a:p>
          <a:p>
            <a:pPr marL="89999" lvl="0" indent="0" algn="just" rtl="0">
              <a:lnSpc>
                <a:spcPct val="70000"/>
              </a:lnSpc>
              <a:spcBef>
                <a:spcPts val="0"/>
              </a:spcBef>
              <a:spcAft>
                <a:spcPts val="0"/>
              </a:spcAft>
              <a:buClr>
                <a:schemeClr val="dk1"/>
              </a:buClr>
              <a:buSzPts val="2590"/>
              <a:buNone/>
            </a:pPr>
            <a:r>
              <a:rPr lang="es-AR" sz="2490"/>
              <a:t>Para Ander – Egg (citado por Tamayo y Tamayo 1998 Pág. 115), la </a:t>
            </a:r>
            <a:r>
              <a:rPr lang="es-AR" sz="2490" b="1">
                <a:solidFill>
                  <a:srgbClr val="45818E"/>
                </a:solidFill>
              </a:rPr>
              <a:t>muestra es el conjunto de operaciones</a:t>
            </a:r>
            <a:r>
              <a:rPr lang="es-AR" sz="2490"/>
              <a:t> que se realizan para estudiar la distribución de determinados caracteres en la totalidad de una población universo o colectivo partiendo de la observación de una fracción de la población considerada.</a:t>
            </a:r>
            <a:endParaRPr sz="2490"/>
          </a:p>
          <a:p>
            <a:pPr marL="89999" lvl="0" indent="0" algn="just" rtl="0">
              <a:lnSpc>
                <a:spcPct val="70000"/>
              </a:lnSpc>
              <a:spcBef>
                <a:spcPts val="0"/>
              </a:spcBef>
              <a:spcAft>
                <a:spcPts val="0"/>
              </a:spcAft>
              <a:buClr>
                <a:schemeClr val="dk1"/>
              </a:buClr>
              <a:buSzPts val="2590"/>
              <a:buNone/>
            </a:pPr>
            <a:endParaRPr sz="2490"/>
          </a:p>
          <a:p>
            <a:pPr marL="89999" lvl="0" indent="0" algn="just" rtl="0">
              <a:lnSpc>
                <a:spcPct val="70000"/>
              </a:lnSpc>
              <a:spcBef>
                <a:spcPts val="0"/>
              </a:spcBef>
              <a:spcAft>
                <a:spcPts val="0"/>
              </a:spcAft>
              <a:buClr>
                <a:schemeClr val="dk1"/>
              </a:buClr>
              <a:buSzPts val="2590"/>
              <a:buNone/>
            </a:pPr>
            <a:r>
              <a:rPr lang="es-AR" sz="2490"/>
              <a:t>“La muestra es, en esencia, un subgrupo de la población. Es un subconjunto de elementos que pertenecen a ese conjunto definido en sus características al que se le llama población” (H. Sampieri, citado por Balestrini 2001 Pág. 141).</a:t>
            </a:r>
            <a:endParaRPr sz="249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23e03283d0e_0_1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6" name="Google Shape;126;g23e03283d0e_0_11"/>
          <p:cNvSpPr txBox="1">
            <a:spLocks noGrp="1"/>
          </p:cNvSpPr>
          <p:nvPr>
            <p:ph type="body" idx="1"/>
          </p:nvPr>
        </p:nvSpPr>
        <p:spPr>
          <a:xfrm>
            <a:off x="1667425" y="1816925"/>
            <a:ext cx="9209400" cy="4351200"/>
          </a:xfrm>
          <a:prstGeom prst="rect">
            <a:avLst/>
          </a:prstGeom>
          <a:noFill/>
          <a:ln>
            <a:noFill/>
          </a:ln>
        </p:spPr>
        <p:txBody>
          <a:bodyPr spcFirstLastPara="1" wrap="square" lIns="91425" tIns="45700" rIns="91425" bIns="45700" anchor="t" anchorCtr="0">
            <a:normAutofit/>
          </a:bodyPr>
          <a:lstStyle/>
          <a:p>
            <a:pPr marL="179999" lvl="0" indent="0" algn="just" rtl="0">
              <a:lnSpc>
                <a:spcPct val="70000"/>
              </a:lnSpc>
              <a:spcBef>
                <a:spcPts val="0"/>
              </a:spcBef>
              <a:spcAft>
                <a:spcPts val="0"/>
              </a:spcAft>
              <a:buClr>
                <a:schemeClr val="dk1"/>
              </a:buClr>
              <a:buSzPts val="2800"/>
              <a:buNone/>
            </a:pPr>
            <a:r>
              <a:rPr lang="es-AR" sz="2500"/>
              <a:t>Una encuesta es realmente valiosa cuando es confiable y representativa, uno de los factores para lograr esto es el tamaño de muestra.</a:t>
            </a:r>
            <a:endParaRPr sz="2500"/>
          </a:p>
          <a:p>
            <a:pPr marL="179999" lvl="0" indent="0" algn="just" rtl="0">
              <a:lnSpc>
                <a:spcPct val="70000"/>
              </a:lnSpc>
              <a:spcBef>
                <a:spcPts val="0"/>
              </a:spcBef>
              <a:spcAft>
                <a:spcPts val="0"/>
              </a:spcAft>
              <a:buClr>
                <a:schemeClr val="dk1"/>
              </a:buClr>
              <a:buSzPts val="2800"/>
              <a:buNone/>
            </a:pPr>
            <a:endParaRPr sz="2500"/>
          </a:p>
          <a:p>
            <a:pPr marL="179999" lvl="0" indent="0" algn="just" rtl="0">
              <a:lnSpc>
                <a:spcPct val="70000"/>
              </a:lnSpc>
              <a:spcBef>
                <a:spcPts val="0"/>
              </a:spcBef>
              <a:spcAft>
                <a:spcPts val="0"/>
              </a:spcAft>
              <a:buClr>
                <a:schemeClr val="dk1"/>
              </a:buClr>
              <a:buSzPts val="2800"/>
              <a:buNone/>
            </a:pPr>
            <a:r>
              <a:rPr lang="es-AR" sz="2500"/>
              <a:t>El </a:t>
            </a:r>
            <a:r>
              <a:rPr lang="es-AR" sz="2500" b="1">
                <a:solidFill>
                  <a:srgbClr val="45818E"/>
                </a:solidFill>
              </a:rPr>
              <a:t>tamaño de la muestra </a:t>
            </a:r>
            <a:r>
              <a:rPr lang="es-AR" sz="2500"/>
              <a:t>puede ser:</a:t>
            </a:r>
            <a:endParaRPr sz="2500"/>
          </a:p>
          <a:p>
            <a:pPr marL="179999" lvl="0" indent="0" algn="just" rtl="0">
              <a:lnSpc>
                <a:spcPct val="70000"/>
              </a:lnSpc>
              <a:spcBef>
                <a:spcPts val="0"/>
              </a:spcBef>
              <a:spcAft>
                <a:spcPts val="0"/>
              </a:spcAft>
              <a:buClr>
                <a:schemeClr val="dk1"/>
              </a:buClr>
              <a:buSzPts val="2800"/>
              <a:buNone/>
            </a:pPr>
            <a:endParaRPr sz="2500"/>
          </a:p>
          <a:p>
            <a:pPr marL="179999" lvl="0" indent="0" algn="just" rtl="0">
              <a:lnSpc>
                <a:spcPct val="70000"/>
              </a:lnSpc>
              <a:spcBef>
                <a:spcPts val="0"/>
              </a:spcBef>
              <a:spcAft>
                <a:spcPts val="0"/>
              </a:spcAft>
              <a:buClr>
                <a:schemeClr val="dk1"/>
              </a:buClr>
              <a:buSzPts val="2800"/>
              <a:buNone/>
            </a:pPr>
            <a:r>
              <a:rPr lang="es-AR" sz="2500" b="1">
                <a:solidFill>
                  <a:srgbClr val="45818E"/>
                </a:solidFill>
              </a:rPr>
              <a:t>Representativa</a:t>
            </a:r>
            <a:r>
              <a:rPr lang="es-AR" sz="2500"/>
              <a:t>: Hace referencia a que todos los miembros de un grupo de personas tengan las mismas oportunidades de participar en la investigación.</a:t>
            </a:r>
            <a:endParaRPr sz="2500"/>
          </a:p>
          <a:p>
            <a:pPr marL="179999" lvl="0" indent="0" algn="just" rtl="0">
              <a:lnSpc>
                <a:spcPct val="70000"/>
              </a:lnSpc>
              <a:spcBef>
                <a:spcPts val="0"/>
              </a:spcBef>
              <a:spcAft>
                <a:spcPts val="0"/>
              </a:spcAft>
              <a:buClr>
                <a:schemeClr val="dk1"/>
              </a:buClr>
              <a:buSzPts val="2800"/>
              <a:buNone/>
            </a:pPr>
            <a:endParaRPr sz="2500"/>
          </a:p>
          <a:p>
            <a:pPr marL="179999" lvl="0" indent="0" algn="just" rtl="0">
              <a:lnSpc>
                <a:spcPct val="70000"/>
              </a:lnSpc>
              <a:spcBef>
                <a:spcPts val="0"/>
              </a:spcBef>
              <a:spcAft>
                <a:spcPts val="0"/>
              </a:spcAft>
              <a:buClr>
                <a:schemeClr val="dk1"/>
              </a:buClr>
              <a:buSzPts val="2800"/>
              <a:buNone/>
            </a:pPr>
            <a:r>
              <a:rPr lang="es-AR" sz="2500" b="1">
                <a:solidFill>
                  <a:srgbClr val="45818E"/>
                </a:solidFill>
              </a:rPr>
              <a:t>Adecuada</a:t>
            </a:r>
            <a:r>
              <a:rPr lang="es-AR" sz="2500"/>
              <a:t>: Se refiere a que el tamaño de la muestra debe de ser obtenido mediante un análisis que permite resultados como disminuir el margen de error.</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g1e22cde05a4_0_1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2" name="Google Shape;132;g1e22cde05a4_0_12"/>
          <p:cNvSpPr txBox="1">
            <a:spLocks noGrp="1"/>
          </p:cNvSpPr>
          <p:nvPr>
            <p:ph type="title"/>
          </p:nvPr>
        </p:nvSpPr>
        <p:spPr>
          <a:xfrm>
            <a:off x="1667475" y="391250"/>
            <a:ext cx="10017300" cy="1325700"/>
          </a:xfrm>
          <a:prstGeom prst="rect">
            <a:avLst/>
          </a:prstGeom>
          <a:noFill/>
          <a:ln>
            <a:noFill/>
          </a:ln>
        </p:spPr>
        <p:txBody>
          <a:bodyPr spcFirstLastPara="1" wrap="square" lIns="91425" tIns="45700" rIns="91425" bIns="45700" anchor="ctr" anchorCtr="0">
            <a:normAutofit/>
          </a:bodyPr>
          <a:lstStyle/>
          <a:p>
            <a:pPr marL="179999" lvl="0" indent="0" algn="l" rtl="0">
              <a:lnSpc>
                <a:spcPct val="90000"/>
              </a:lnSpc>
              <a:spcBef>
                <a:spcPts val="0"/>
              </a:spcBef>
              <a:spcAft>
                <a:spcPts val="0"/>
              </a:spcAft>
              <a:buClr>
                <a:schemeClr val="dk1"/>
              </a:buClr>
              <a:buSzPts val="4400"/>
              <a:buFont typeface="Calibri"/>
              <a:buNone/>
            </a:pPr>
            <a:r>
              <a:rPr lang="es-AR" sz="3000" b="1">
                <a:solidFill>
                  <a:srgbClr val="45818E"/>
                </a:solidFill>
              </a:rPr>
              <a:t>Muestras: probabilísticas o no probabilísticas</a:t>
            </a:r>
            <a:endParaRPr sz="3000" b="1">
              <a:solidFill>
                <a:srgbClr val="45818E"/>
              </a:solidFill>
            </a:endParaRPr>
          </a:p>
        </p:txBody>
      </p:sp>
      <p:sp>
        <p:nvSpPr>
          <p:cNvPr id="133" name="Google Shape;133;g1e22cde05a4_0_12"/>
          <p:cNvSpPr txBox="1">
            <a:spLocks noGrp="1"/>
          </p:cNvSpPr>
          <p:nvPr>
            <p:ph type="body" idx="1"/>
          </p:nvPr>
        </p:nvSpPr>
        <p:spPr>
          <a:xfrm>
            <a:off x="1667425" y="1816925"/>
            <a:ext cx="9209400" cy="4351200"/>
          </a:xfrm>
          <a:prstGeom prst="rect">
            <a:avLst/>
          </a:prstGeom>
          <a:noFill/>
          <a:ln>
            <a:noFill/>
          </a:ln>
        </p:spPr>
        <p:txBody>
          <a:bodyPr spcFirstLastPara="1" wrap="square" lIns="91425" tIns="45700" rIns="91425" bIns="45700" anchor="t" anchorCtr="0">
            <a:normAutofit/>
          </a:bodyPr>
          <a:lstStyle/>
          <a:p>
            <a:pPr marL="180975" lvl="0" indent="-975" algn="just" rtl="0">
              <a:lnSpc>
                <a:spcPct val="90000"/>
              </a:lnSpc>
              <a:spcBef>
                <a:spcPts val="0"/>
              </a:spcBef>
              <a:spcAft>
                <a:spcPts val="0"/>
              </a:spcAft>
              <a:buClr>
                <a:schemeClr val="dk1"/>
              </a:buClr>
              <a:buSzPts val="2800"/>
              <a:buNone/>
            </a:pPr>
            <a:endParaRPr sz="2500" b="1">
              <a:solidFill>
                <a:srgbClr val="45818E"/>
              </a:solidFill>
            </a:endParaRPr>
          </a:p>
          <a:p>
            <a:pPr marL="180975" lvl="0" indent="-975" algn="just" rtl="0">
              <a:lnSpc>
                <a:spcPct val="90000"/>
              </a:lnSpc>
              <a:spcBef>
                <a:spcPts val="0"/>
              </a:spcBef>
              <a:spcAft>
                <a:spcPts val="0"/>
              </a:spcAft>
              <a:buClr>
                <a:schemeClr val="dk1"/>
              </a:buClr>
              <a:buSzPts val="2800"/>
              <a:buNone/>
            </a:pPr>
            <a:endParaRPr sz="2500" b="1">
              <a:solidFill>
                <a:srgbClr val="45818E"/>
              </a:solidFill>
            </a:endParaRPr>
          </a:p>
          <a:p>
            <a:pPr marL="180975" lvl="0" indent="-975" algn="just" rtl="0">
              <a:lnSpc>
                <a:spcPct val="90000"/>
              </a:lnSpc>
              <a:spcBef>
                <a:spcPts val="0"/>
              </a:spcBef>
              <a:spcAft>
                <a:spcPts val="0"/>
              </a:spcAft>
              <a:buClr>
                <a:schemeClr val="dk1"/>
              </a:buClr>
              <a:buSzPts val="2800"/>
              <a:buNone/>
            </a:pPr>
            <a:endParaRPr sz="2500" b="1">
              <a:solidFill>
                <a:srgbClr val="45818E"/>
              </a:solidFill>
            </a:endParaRPr>
          </a:p>
          <a:p>
            <a:pPr marL="180975" lvl="0" indent="-975" algn="just" rtl="0">
              <a:lnSpc>
                <a:spcPct val="90000"/>
              </a:lnSpc>
              <a:spcBef>
                <a:spcPts val="0"/>
              </a:spcBef>
              <a:spcAft>
                <a:spcPts val="0"/>
              </a:spcAft>
              <a:buClr>
                <a:schemeClr val="dk1"/>
              </a:buClr>
              <a:buSzPts val="2800"/>
              <a:buNone/>
            </a:pPr>
            <a:r>
              <a:rPr lang="es-AR" sz="2500" b="1">
                <a:solidFill>
                  <a:srgbClr val="45818E"/>
                </a:solidFill>
              </a:rPr>
              <a:t>Muestra probabilística </a:t>
            </a:r>
            <a:endParaRPr sz="2500" b="1">
              <a:solidFill>
                <a:srgbClr val="45818E"/>
              </a:solidFill>
            </a:endParaRPr>
          </a:p>
          <a:p>
            <a:pPr marL="0" lvl="0" indent="0" algn="just" rtl="0">
              <a:lnSpc>
                <a:spcPct val="90000"/>
              </a:lnSpc>
              <a:spcBef>
                <a:spcPts val="0"/>
              </a:spcBef>
              <a:spcAft>
                <a:spcPts val="0"/>
              </a:spcAft>
              <a:buClr>
                <a:schemeClr val="dk1"/>
              </a:buClr>
              <a:buSzPts val="2800"/>
              <a:buNone/>
            </a:pPr>
            <a:endParaRPr sz="2500"/>
          </a:p>
          <a:p>
            <a:pPr marL="180975" lvl="0" indent="-975" algn="just" rtl="0">
              <a:lnSpc>
                <a:spcPct val="90000"/>
              </a:lnSpc>
              <a:spcBef>
                <a:spcPts val="0"/>
              </a:spcBef>
              <a:spcAft>
                <a:spcPts val="0"/>
              </a:spcAft>
              <a:buClr>
                <a:schemeClr val="dk1"/>
              </a:buClr>
              <a:buSzPts val="2800"/>
              <a:buNone/>
            </a:pPr>
            <a:r>
              <a:rPr lang="es-AR" sz="2500"/>
              <a:t>El requisito más importante del muestreo probabilístico es que todos en una población tengan la misma oportunidad de ser seleccionados.</a:t>
            </a:r>
            <a:endParaRPr sz="2500"/>
          </a:p>
          <a:p>
            <a:pPr marL="180975" lvl="0" indent="-975" algn="just" rtl="0">
              <a:lnSpc>
                <a:spcPct val="90000"/>
              </a:lnSpc>
              <a:spcBef>
                <a:spcPts val="0"/>
              </a:spcBef>
              <a:spcAft>
                <a:spcPts val="0"/>
              </a:spcAft>
              <a:buClr>
                <a:schemeClr val="dk1"/>
              </a:buClr>
              <a:buSzPts val="2800"/>
              <a:buNone/>
            </a:pPr>
            <a:endParaRPr sz="2500"/>
          </a:p>
          <a:p>
            <a:pPr marL="180975" lvl="0" indent="-975" algn="just" rtl="0">
              <a:lnSpc>
                <a:spcPct val="90000"/>
              </a:lnSpc>
              <a:spcBef>
                <a:spcPts val="0"/>
              </a:spcBef>
              <a:spcAft>
                <a:spcPts val="0"/>
              </a:spcAft>
              <a:buClr>
                <a:schemeClr val="dk1"/>
              </a:buClr>
              <a:buSzPts val="2800"/>
              <a:buNone/>
            </a:pPr>
            <a:r>
              <a:rPr lang="es-AR" sz="2500"/>
              <a:t>El método de muestreo probabilístico te ofrece la mejor oportunidad de crear una muestra representativa de la población.</a:t>
            </a:r>
            <a:endParaRPr sz="2500"/>
          </a:p>
          <a:p>
            <a:pPr marL="180975" lvl="0" indent="-975" algn="just" rtl="0">
              <a:lnSpc>
                <a:spcPct val="90000"/>
              </a:lnSpc>
              <a:spcBef>
                <a:spcPts val="0"/>
              </a:spcBef>
              <a:spcAft>
                <a:spcPts val="0"/>
              </a:spcAft>
              <a:buClr>
                <a:schemeClr val="dk1"/>
              </a:buClr>
              <a:buSzPts val="2800"/>
              <a:buNone/>
            </a:pPr>
            <a:endParaRPr/>
          </a:p>
        </p:txBody>
      </p:sp>
      <p:pic>
        <p:nvPicPr>
          <p:cNvPr id="134" name="Google Shape;134;g1e22cde05a4_0_12"/>
          <p:cNvPicPr preferRelativeResize="0"/>
          <p:nvPr/>
        </p:nvPicPr>
        <p:blipFill>
          <a:blip r:embed="rId4">
            <a:alphaModFix/>
          </a:blip>
          <a:stretch>
            <a:fillRect/>
          </a:stretch>
        </p:blipFill>
        <p:spPr>
          <a:xfrm>
            <a:off x="8096793" y="785975"/>
            <a:ext cx="3145277" cy="3014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g23dc1f405ae_0_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0" name="Google Shape;140;g23dc1f405ae_0_0"/>
          <p:cNvSpPr txBox="1">
            <a:spLocks noGrp="1"/>
          </p:cNvSpPr>
          <p:nvPr>
            <p:ph type="body" idx="1"/>
          </p:nvPr>
        </p:nvSpPr>
        <p:spPr>
          <a:xfrm>
            <a:off x="1667425" y="1072425"/>
            <a:ext cx="9209400" cy="5095800"/>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spcBef>
                <a:spcPts val="0"/>
              </a:spcBef>
              <a:spcAft>
                <a:spcPts val="0"/>
              </a:spcAft>
              <a:buNone/>
            </a:pPr>
            <a:r>
              <a:rPr lang="es-AR" sz="3574" b="1">
                <a:solidFill>
                  <a:srgbClr val="45818E"/>
                </a:solidFill>
              </a:rPr>
              <a:t>¿Cuándo utilizar el muestreo probabilístico?</a:t>
            </a:r>
            <a:endParaRPr sz="3574" b="1">
              <a:solidFill>
                <a:srgbClr val="45818E"/>
              </a:solidFill>
            </a:endParaRPr>
          </a:p>
          <a:p>
            <a:pPr marL="0" lvl="0" indent="0" algn="just" rtl="0">
              <a:spcBef>
                <a:spcPts val="0"/>
              </a:spcBef>
              <a:spcAft>
                <a:spcPts val="0"/>
              </a:spcAft>
              <a:buNone/>
            </a:pPr>
            <a:endParaRPr b="1">
              <a:solidFill>
                <a:srgbClr val="45818E"/>
              </a:solidFill>
            </a:endParaRPr>
          </a:p>
          <a:p>
            <a:pPr marL="0" lvl="0" indent="0" algn="just" rtl="0">
              <a:spcBef>
                <a:spcPts val="0"/>
              </a:spcBef>
              <a:spcAft>
                <a:spcPts val="0"/>
              </a:spcAft>
              <a:buNone/>
            </a:pPr>
            <a:r>
              <a:rPr lang="es-AR" b="1">
                <a:solidFill>
                  <a:srgbClr val="45818E"/>
                </a:solidFill>
              </a:rPr>
              <a:t>1. Cuando se tiene que reducir el sesgo en el muestreo:</a:t>
            </a:r>
            <a:r>
              <a:rPr lang="es-AR"/>
              <a:t> este método de muestreo se utiliza comúnmente cuando el sesgo debe ser mínimo.</a:t>
            </a:r>
            <a:endParaRPr/>
          </a:p>
          <a:p>
            <a:pPr marL="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r>
              <a:rPr lang="es-AR" b="1">
                <a:solidFill>
                  <a:srgbClr val="45818E"/>
                </a:solidFill>
              </a:rPr>
              <a:t>2. Cuando la población es diversa:</a:t>
            </a:r>
            <a:r>
              <a:rPr lang="es-AR"/>
              <a:t> cuando el tamaño de la población es grande y diversa, este método de muestreo es útil ya que ayuda a los investigadores a crear muestras que representan completamente a la población.</a:t>
            </a:r>
            <a:endParaRPr/>
          </a:p>
          <a:p>
            <a:pPr marL="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r>
              <a:rPr lang="es-AR" b="1">
                <a:solidFill>
                  <a:srgbClr val="45818E"/>
                </a:solidFill>
              </a:rPr>
              <a:t>3. Para crear una muestra precisa: </a:t>
            </a:r>
            <a:r>
              <a:rPr lang="es-AR"/>
              <a:t>el muestreo probabilístico ayuda a los investigadores a crear una muestra precisa de su población, pueden utilizar este método para crear un tamaño de muestra preciso que les pueda ayudar a obtener datos bien definidos.</a:t>
            </a: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943</Words>
  <Application>Microsoft Office PowerPoint</Application>
  <PresentationFormat>Panorámica</PresentationFormat>
  <Paragraphs>84</Paragraphs>
  <Slides>14</Slides>
  <Notes>14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Universo, población y muestra de estudio</vt:lpstr>
      <vt:lpstr>Universo </vt:lpstr>
      <vt:lpstr>Población </vt:lpstr>
      <vt:lpstr>Presentación de PowerPoint</vt:lpstr>
      <vt:lpstr>Presentación de PowerPoint</vt:lpstr>
      <vt:lpstr>Presentación de PowerPoint</vt:lpstr>
      <vt:lpstr>Presentación de PowerPoint</vt:lpstr>
      <vt:lpstr>Muestras: probabilísticas o no probabilísticas</vt:lpstr>
      <vt:lpstr>Presentación de PowerPoint</vt:lpstr>
      <vt:lpstr>Tipos de muestreo probabilístico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Universo, población y muestra de estudio</dc:title>
  <dc:creator>Enzo Buschiazzo</dc:creator>
  <cp:lastModifiedBy>Guadalupe G.L. Leiva</cp:lastModifiedBy>
  <cp:revision>1</cp:revision>
  <dcterms:created xsi:type="dcterms:W3CDTF">2023-04-20T22:59:27Z</dcterms:created>
  <dcterms:modified xsi:type="dcterms:W3CDTF">2023-05-04T11:05:02Z</dcterms:modified>
</cp:coreProperties>
</file>