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60" r:id="rId4"/>
    <p:sldId id="271" r:id="rId5"/>
    <p:sldId id="258" r:id="rId6"/>
    <p:sldId id="259" r:id="rId7"/>
    <p:sldId id="261" r:id="rId8"/>
    <p:sldId id="272" r:id="rId9"/>
    <p:sldId id="262" r:id="rId10"/>
    <p:sldId id="263" r:id="rId11"/>
    <p:sldId id="264" r:id="rId12"/>
    <p:sldId id="265" r:id="rId13"/>
    <p:sldId id="266" r:id="rId1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s-ES" smtClean="0"/>
              <a:t>Propedéutico 2018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B5DC3B-0D2E-45F0-A083-202867FF70CA}" type="datetimeFigureOut">
              <a:rPr lang="es-ES" smtClean="0"/>
              <a:pPr/>
              <a:t>29/05/2022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0BD0AB-82AD-4954-84DA-CBB495396EF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s-ES" smtClean="0"/>
              <a:t>Propedéutico 2018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E84D08-177F-46C3-B977-65021B6FDE90}" type="datetimeFigureOut">
              <a:rPr lang="es-ES" smtClean="0"/>
              <a:pPr/>
              <a:t>29/05/2022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A0DE2C-0234-4409-97E6-ED05382FF13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A0DE2C-0234-4409-97E6-ED05382FF135}" type="slidenum">
              <a:rPr lang="es-ES" smtClean="0"/>
              <a:pPr/>
              <a:t>1</a:t>
            </a:fld>
            <a:endParaRPr lang="es-ES"/>
          </a:p>
        </p:txBody>
      </p:sp>
      <p:sp>
        <p:nvSpPr>
          <p:cNvPr id="5" name="4 Marcador de encabezado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s-ES" smtClean="0"/>
              <a:t>Propedéutico 2018</a:t>
            </a:r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9D913-178D-440B-B1C8-9300C4ADF611}" type="datetimeFigureOut">
              <a:rPr lang="es-ES" smtClean="0"/>
              <a:pPr/>
              <a:t>29/05/2022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2FFFE-AE09-4ABE-9C6B-25B88533959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9D913-178D-440B-B1C8-9300C4ADF611}" type="datetimeFigureOut">
              <a:rPr lang="es-ES" smtClean="0"/>
              <a:pPr/>
              <a:t>29/05/2022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2FFFE-AE09-4ABE-9C6B-25B88533959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9D913-178D-440B-B1C8-9300C4ADF611}" type="datetimeFigureOut">
              <a:rPr lang="es-ES" smtClean="0"/>
              <a:pPr/>
              <a:t>29/05/2022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2FFFE-AE09-4ABE-9C6B-25B88533959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9D913-178D-440B-B1C8-9300C4ADF611}" type="datetimeFigureOut">
              <a:rPr lang="es-ES" smtClean="0"/>
              <a:pPr/>
              <a:t>29/05/2022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2FFFE-AE09-4ABE-9C6B-25B88533959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9D913-178D-440B-B1C8-9300C4ADF611}" type="datetimeFigureOut">
              <a:rPr lang="es-ES" smtClean="0"/>
              <a:pPr/>
              <a:t>29/05/2022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2FFFE-AE09-4ABE-9C6B-25B88533959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9D913-178D-440B-B1C8-9300C4ADF611}" type="datetimeFigureOut">
              <a:rPr lang="es-ES" smtClean="0"/>
              <a:pPr/>
              <a:t>29/05/2022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2FFFE-AE09-4ABE-9C6B-25B88533959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9D913-178D-440B-B1C8-9300C4ADF611}" type="datetimeFigureOut">
              <a:rPr lang="es-ES" smtClean="0"/>
              <a:pPr/>
              <a:t>29/05/2022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2FFFE-AE09-4ABE-9C6B-25B88533959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9D913-178D-440B-B1C8-9300C4ADF611}" type="datetimeFigureOut">
              <a:rPr lang="es-ES" smtClean="0"/>
              <a:pPr/>
              <a:t>29/05/2022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2FFFE-AE09-4ABE-9C6B-25B88533959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9D913-178D-440B-B1C8-9300C4ADF611}" type="datetimeFigureOut">
              <a:rPr lang="es-ES" smtClean="0"/>
              <a:pPr/>
              <a:t>29/05/2022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2FFFE-AE09-4ABE-9C6B-25B88533959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9D913-178D-440B-B1C8-9300C4ADF611}" type="datetimeFigureOut">
              <a:rPr lang="es-ES" smtClean="0"/>
              <a:pPr/>
              <a:t>29/05/2022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2FFFE-AE09-4ABE-9C6B-25B88533959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9D913-178D-440B-B1C8-9300C4ADF611}" type="datetimeFigureOut">
              <a:rPr lang="es-ES" smtClean="0"/>
              <a:pPr/>
              <a:t>29/05/2022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2FFFE-AE09-4ABE-9C6B-25B88533959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9D913-178D-440B-B1C8-9300C4ADF611}" type="datetimeFigureOut">
              <a:rPr lang="es-ES" smtClean="0"/>
              <a:pPr/>
              <a:t>29/05/2022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32FFFE-AE09-4ABE-9C6B-25B88533959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_tradnl" b="1" dirty="0" smtClean="0"/>
              <a:t>PROGRAMA </a:t>
            </a:r>
            <a:r>
              <a:rPr lang="es-ES_tradnl" b="1" smtClean="0"/>
              <a:t>CONTABILIDAD </a:t>
            </a:r>
            <a:r>
              <a:rPr lang="es-ES_tradnl" b="1" smtClean="0"/>
              <a:t>2022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_tradnl" b="1" dirty="0" smtClean="0"/>
              <a:t>PARTE I- ORGANIZACIÓN DE LA HACIENDA PÚBLICA</a:t>
            </a:r>
            <a:endParaRPr lang="es-E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b="1" dirty="0" smtClean="0"/>
              <a:t>UNIDAD VI - SISTEMA DE TESORERIA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s-ES" i="1" dirty="0" smtClean="0"/>
              <a:t>“</a:t>
            </a:r>
            <a:r>
              <a:rPr lang="es-ES_tradnl" b="1" dirty="0" smtClean="0"/>
              <a:t>Sistema de tesorería:</a:t>
            </a:r>
            <a:r>
              <a:rPr lang="es-ES_tradnl" dirty="0" smtClean="0"/>
              <a:t> Definición, características y organización. Actividades. Administración de Disponibilidades. Fuentes de financiamiento.</a:t>
            </a:r>
            <a:endParaRPr lang="es-ES" dirty="0" smtClean="0"/>
          </a:p>
          <a:p>
            <a:pPr lvl="0"/>
            <a:r>
              <a:rPr lang="es-ES_tradnl" b="1" dirty="0" smtClean="0"/>
              <a:t>Tesorería General de la Nación. </a:t>
            </a:r>
            <a:r>
              <a:rPr lang="es-ES_tradnl" dirty="0" smtClean="0"/>
              <a:t>Funciones y Competencia. Programación de Caja. Presupuesto de Caja. Emisión de letras del tesoro. Tesorerías Centrales: depósito de los fondos, plazos. Agentes naturales de Tesorería. Sistema de Caja Única  y Fondo Unificado. Fondos rotatorios y cajas chicas. Déficit estacional de caja. Devolución de fondos sin utilización. Fuentes de financiamiento. Incobrabilidad de sumas a recaudar.</a:t>
            </a:r>
            <a:endParaRPr lang="es-ES" dirty="0" smtClean="0"/>
          </a:p>
          <a:p>
            <a:pPr lvl="0"/>
            <a:r>
              <a:rPr lang="es-ES_tradnl" b="1" dirty="0" smtClean="0"/>
              <a:t>Información financiera: </a:t>
            </a:r>
            <a:r>
              <a:rPr lang="es-ES_tradnl" dirty="0" smtClean="0"/>
              <a:t>Balance preventivo de Caja. Estado de Activo y Pasivo del Tesoro.</a:t>
            </a:r>
            <a:endParaRPr lang="es-E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b="1" dirty="0" smtClean="0"/>
              <a:t>UNIDAD VII - SISTEMA DE CONTABILIDAD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s-ES_tradnl" b="1" dirty="0" smtClean="0"/>
              <a:t>Sistema de contabilidad gubernamental: </a:t>
            </a:r>
            <a:r>
              <a:rPr lang="es-ES_tradnl" dirty="0" smtClean="0"/>
              <a:t>Definición, características y organización del sistema. Funcionamiento. La información Contable para la toma de decisiones y control.</a:t>
            </a:r>
            <a:endParaRPr lang="es-ES" dirty="0" smtClean="0"/>
          </a:p>
          <a:p>
            <a:pPr lvl="0"/>
            <a:r>
              <a:rPr lang="es-ES_tradnl" b="1" dirty="0" smtClean="0"/>
              <a:t>Contaduría General de la Nación</a:t>
            </a:r>
            <a:r>
              <a:rPr lang="es-ES_tradnl" dirty="0" smtClean="0"/>
              <a:t>: organización y competencia. Sistema de Información Financiera (SIDIF).</a:t>
            </a:r>
            <a:endParaRPr lang="es-ES" dirty="0" smtClean="0"/>
          </a:p>
          <a:p>
            <a:pPr lvl="0"/>
            <a:r>
              <a:rPr lang="es-ES_tradnl" b="1" dirty="0" smtClean="0"/>
              <a:t>Registraciones contables de jurisdicciones y entidades: </a:t>
            </a:r>
            <a:r>
              <a:rPr lang="es-ES_tradnl" dirty="0" smtClean="0"/>
              <a:t>especies de registraciones financieras. Identificación de los momentos de registros contables. Estados Contables. Estado ahorro-Inversión y financiamiento. Momentos de  registración de los recursos y gastos.</a:t>
            </a:r>
            <a:endParaRPr lang="es-ES" dirty="0" smtClean="0"/>
          </a:p>
          <a:p>
            <a:pPr lvl="0"/>
            <a:r>
              <a:rPr lang="es-ES_tradnl" b="1" dirty="0" smtClean="0"/>
              <a:t>Cuenta General del Ejercicio o de Inversión: </a:t>
            </a:r>
            <a:r>
              <a:rPr lang="es-ES_tradnl" dirty="0" smtClean="0"/>
              <a:t>Concepto. Contenido. Trámite</a:t>
            </a:r>
            <a:endParaRPr lang="es-ES" dirty="0" smtClean="0"/>
          </a:p>
          <a:p>
            <a:pPr lvl="0"/>
            <a:r>
              <a:rPr lang="es-ES_tradnl" b="1" dirty="0" smtClean="0"/>
              <a:t>Sistema de Cuentas Nacionales.</a:t>
            </a:r>
            <a:endParaRPr lang="es-E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b="1" dirty="0" smtClean="0"/>
              <a:t>UNIDAD VIII - SISTEMA DE ADMINISTRACIÓN DE BIENES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s-ES_tradnl" b="1" dirty="0" smtClean="0"/>
              <a:t>Sistema  de administración de bienes. </a:t>
            </a:r>
            <a:r>
              <a:rPr lang="es-ES_tradnl" dirty="0" smtClean="0"/>
              <a:t>Definición, objeto y características del sistema. Condiciones operativas.</a:t>
            </a:r>
            <a:endParaRPr lang="es-ES" dirty="0" smtClean="0"/>
          </a:p>
          <a:p>
            <a:pPr lvl="0"/>
            <a:r>
              <a:rPr lang="es-ES_tradnl" b="1" dirty="0" smtClean="0"/>
              <a:t>Gestión patrimonial. </a:t>
            </a:r>
            <a:r>
              <a:rPr lang="es-ES_tradnl" dirty="0" smtClean="0"/>
              <a:t>Bienes de dominio público y privado.</a:t>
            </a:r>
            <a:endParaRPr lang="es-ES" dirty="0" smtClean="0"/>
          </a:p>
          <a:p>
            <a:pPr lvl="0"/>
            <a:r>
              <a:rPr lang="es-ES_tradnl" b="1" dirty="0" smtClean="0"/>
              <a:t>El patrimonio del estado como materia administrable. </a:t>
            </a:r>
            <a:r>
              <a:rPr lang="es-ES_tradnl" dirty="0" smtClean="0"/>
              <a:t>Definición: inventario de los bienes que lo conforman, clasificación y evaluación. Gestión de Bienes, puntos de contacto con la gestión financiera.</a:t>
            </a:r>
            <a:endParaRPr lang="es-ES" dirty="0" smtClean="0"/>
          </a:p>
          <a:p>
            <a:pPr lvl="0"/>
            <a:r>
              <a:rPr lang="es-ES_tradnl" b="1" dirty="0" smtClean="0"/>
              <a:t>Administración de efectos y especies. 	</a:t>
            </a:r>
            <a:endParaRPr lang="es-ES" dirty="0" smtClean="0"/>
          </a:p>
          <a:p>
            <a:pPr lvl="0"/>
            <a:r>
              <a:rPr lang="es-ES_tradnl" b="1" dirty="0" smtClean="0"/>
              <a:t>Registro patrimoniales permanentes (locales y centrales). 	</a:t>
            </a:r>
            <a:endParaRPr lang="es-E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b="1" dirty="0" smtClean="0"/>
              <a:t>UNIDAD IX - SISTEMA DE CONTRATACIONES DEL ESTADO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s-ES_tradnl" b="1" dirty="0" smtClean="0"/>
              <a:t>Sistema de Contrataciones</a:t>
            </a:r>
            <a:r>
              <a:rPr lang="es-ES_tradnl" dirty="0" smtClean="0"/>
              <a:t>. Creación, organización, órgano rector y ejecutores. Régimen y reglamento de contrataciones del Estado.</a:t>
            </a:r>
            <a:endParaRPr lang="es-ES" dirty="0" smtClean="0"/>
          </a:p>
          <a:p>
            <a:pPr lvl="0"/>
            <a:r>
              <a:rPr lang="es-ES_tradnl" b="1" dirty="0" smtClean="0"/>
              <a:t>Contrataciones del Estado. </a:t>
            </a:r>
            <a:r>
              <a:rPr lang="es-ES_tradnl" dirty="0" smtClean="0"/>
              <a:t>Contratos administrativos: principios, conceptos, elementos. Caracteres de los contratos administrativos y régimen jurídico</a:t>
            </a:r>
            <a:endParaRPr lang="es-ES" dirty="0" smtClean="0"/>
          </a:p>
          <a:p>
            <a:pPr lvl="0"/>
            <a:r>
              <a:rPr lang="es-ES_tradnl" b="1" dirty="0" smtClean="0"/>
              <a:t>Contratos de obras públicas</a:t>
            </a:r>
            <a:r>
              <a:rPr lang="es-ES_tradnl" dirty="0" smtClean="0"/>
              <a:t>. Concepto de Obra Pública y de Contrato de obra Pública. Sistemas. Tramitación. Perfeccionamiento. Cumplimiento.</a:t>
            </a:r>
            <a:endParaRPr lang="es-ES" dirty="0" smtClean="0"/>
          </a:p>
          <a:p>
            <a:pPr lvl="0"/>
            <a:r>
              <a:rPr lang="es-ES_tradnl" b="1" dirty="0" smtClean="0"/>
              <a:t>Concesiones de obras y servicios públicos. </a:t>
            </a:r>
            <a:r>
              <a:rPr lang="es-ES_tradnl" dirty="0" smtClean="0"/>
              <a:t>Concepto, Caracteres. Sujetos. Selección del concesionario Derechos de la concedente y del concesionario</a:t>
            </a:r>
            <a:r>
              <a:rPr lang="es-ES_tradnl" b="1" dirty="0" smtClean="0"/>
              <a:t>.</a:t>
            </a:r>
            <a:endParaRPr lang="es-ES" dirty="0" smtClean="0"/>
          </a:p>
          <a:p>
            <a:pPr lvl="0"/>
            <a:r>
              <a:rPr lang="es-ES_tradnl" b="1" dirty="0" smtClean="0"/>
              <a:t>Trabajos u obras por administración.</a:t>
            </a:r>
            <a:endParaRPr lang="es-ES" dirty="0" smtClean="0"/>
          </a:p>
          <a:p>
            <a:pPr lvl="0"/>
            <a:r>
              <a:rPr lang="es-ES_tradnl" b="1" dirty="0" smtClean="0"/>
              <a:t>Sistema Nacional de Inversiones Públicas</a:t>
            </a:r>
            <a:r>
              <a:rPr lang="es-ES_tradnl" dirty="0" smtClean="0"/>
              <a:t>. Creación. Órgano responsable. Funciones. Selección de proyectos. Plan Nacional de Inversiones Públicas.</a:t>
            </a:r>
            <a:endParaRPr lang="es-ES" dirty="0" smtClean="0"/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b="1" dirty="0" smtClean="0"/>
              <a:t>UNIDAD I - LA CONTABILIDAD PÚBLICA Y LA HACIENDA PÚBLICA.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s-ES_tradnl" b="1" dirty="0" smtClean="0"/>
              <a:t>Contabilidad Pública: </a:t>
            </a:r>
            <a:r>
              <a:rPr lang="es-ES_tradnl" dirty="0" smtClean="0"/>
              <a:t>concepto y divisiones. Contabilidad del Estado o Gubernamental: Concepto.</a:t>
            </a:r>
            <a:endParaRPr lang="es-ES" dirty="0" smtClean="0"/>
          </a:p>
          <a:p>
            <a:pPr lvl="0"/>
            <a:r>
              <a:rPr lang="es-ES_tradnl" b="1" dirty="0" smtClean="0"/>
              <a:t>La Hacienda Pública: </a:t>
            </a:r>
            <a:r>
              <a:rPr lang="es-ES_tradnl" dirty="0" smtClean="0"/>
              <a:t>concepto. Elementos. Caracteres. Predeterminación de Funciones: funciones iniciales, ejecutivas y  de censura</a:t>
            </a:r>
            <a:endParaRPr lang="es-ES" dirty="0" smtClean="0"/>
          </a:p>
          <a:p>
            <a:r>
              <a:rPr lang="es-ES_tradnl" b="1" dirty="0" smtClean="0"/>
              <a:t>Organización de la hacienda del Estado Nacional, Provincial y Municipal.  </a:t>
            </a:r>
            <a:r>
              <a:rPr lang="es-ES_tradnl" dirty="0" smtClean="0"/>
              <a:t>La Hacienda Central y las Haciendas  Anexas: de erogación y de producción. Los órganos máximos y sus funciones. Los órganos Directivos. Los órganos </a:t>
            </a:r>
            <a:r>
              <a:rPr lang="es-ES_tradnl" dirty="0" err="1" smtClean="0"/>
              <a:t>secundadores</a:t>
            </a:r>
            <a:r>
              <a:rPr lang="es-ES_tradnl" dirty="0" smtClean="0"/>
              <a:t> de la gestión ejecutiva. Los órganos Consultivos. Los órganos de Control interno y externo y los órganos de racionalización y coordinación</a:t>
            </a:r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204" cy="1011222"/>
          </a:xfrm>
        </p:spPr>
        <p:txBody>
          <a:bodyPr>
            <a:normAutofit fontScale="90000"/>
          </a:bodyPr>
          <a:lstStyle/>
          <a:p>
            <a:r>
              <a:rPr lang="es-ES_tradnl" sz="3600" b="1" dirty="0" smtClean="0"/>
              <a:t>UNIDAD II.- LA ADMINISTRACION FINANCIERA DEL SECTOR PÚBLICO NACIONAL.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es-ES_tradnl" b="1" dirty="0" smtClean="0"/>
              <a:t>Sector Público Nacional</a:t>
            </a:r>
            <a:r>
              <a:rPr lang="es-ES_tradnl" dirty="0" smtClean="0"/>
              <a:t>: Financiero y No Financiero. Organización según la Ley de Administración Financiera Nº 24156. La hacienda central y las haciendas anexas de erogación y producción. Alcance de la autarquía asignada a las haciendas anexas. Descentralización Administrativa: Entidades autárquicas. Empresas y Sociedades del Estado. Fondos Fiduciarios y otros Entes. Haciendas Conexas o Paraestatales.</a:t>
            </a:r>
            <a:endParaRPr lang="es-ES" dirty="0" smtClean="0"/>
          </a:p>
          <a:p>
            <a:pPr lvl="0"/>
            <a:r>
              <a:rPr lang="es-ES_tradnl" b="1" dirty="0" smtClean="0"/>
              <a:t>Administración Financiera: </a:t>
            </a:r>
            <a:r>
              <a:rPr lang="es-ES_tradnl" dirty="0" smtClean="0"/>
              <a:t>aspectos que comprende</a:t>
            </a:r>
            <a:r>
              <a:rPr lang="es-ES_tradnl" b="1" dirty="0" smtClean="0"/>
              <a:t>. </a:t>
            </a:r>
            <a:r>
              <a:rPr lang="es-ES_tradnl" dirty="0" smtClean="0"/>
              <a:t>Dirección y Coordinación.  Organización a Nivel de Jurisdicción y Entidad. Servicios Administrativos Financieros (SAF). Sistemas que integran la Administración Financiera. Coordinación de los mismos. Ley de Administración Financiera y sistemas d Control. Ley Complementaria permanente de Presupuesto.</a:t>
            </a:r>
            <a:endParaRPr lang="es-ES" dirty="0" smtClean="0"/>
          </a:p>
          <a:p>
            <a:pPr lvl="0"/>
            <a:r>
              <a:rPr lang="es-ES_tradnl" b="1" dirty="0" smtClean="0"/>
              <a:t>Sector Público Provincial y Municipal de las  Provincias de Corrientes y de Chaco: </a:t>
            </a:r>
            <a:r>
              <a:rPr lang="es-ES_tradnl" dirty="0" smtClean="0"/>
              <a:t>estudio comparativo de las leyes de Administración Financiera en relación a la legislación Nacional.</a:t>
            </a: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 smtClean="0"/>
              <a:t>PROGRAMA CONTABILIDAD 2018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s-ES_tradnl" b="1" dirty="0" smtClean="0"/>
          </a:p>
          <a:p>
            <a:pPr>
              <a:buNone/>
            </a:pPr>
            <a:endParaRPr lang="es-ES_tradnl" b="1" dirty="0" smtClean="0"/>
          </a:p>
          <a:p>
            <a:pPr>
              <a:buNone/>
            </a:pPr>
            <a:r>
              <a:rPr lang="es-ES_tradnl" b="1" dirty="0" smtClean="0"/>
              <a:t>PARTE II – GESTIÓN DE LA HACIENDA PÚBLICA</a:t>
            </a: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b="1" dirty="0" smtClean="0"/>
              <a:t>UNIDAD III - EL PRESUPUESTO Y SU EJECUCION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es-ES_tradnl" b="1" dirty="0" smtClean="0"/>
              <a:t>Presupuesto financiero. </a:t>
            </a:r>
            <a:r>
              <a:rPr lang="es-ES_tradnl" dirty="0" smtClean="0"/>
              <a:t>Concepto, definición y caracteres. Planes, Programas y Presupuesto. El presupuesto tradicional y el presupuesto moderno. El presupuesto como instrumento. Alcance de las previsiones en materia de gastos y recursos. Las reglas clásicas en su actual interpretación y traducción contable. Estructura. Clasificación de los gastos y los recursos. Programación Presupuestaria. Lineamientos básicos de la política presupuestaria..Reglas macro fiscales. Tramite de la preparación y aprobación del presupuesto. Alcance y límites de la intervención parlamentaria en la aprobación del presupuesto.</a:t>
            </a:r>
            <a:endParaRPr lang="es-ES" dirty="0" smtClean="0"/>
          </a:p>
          <a:p>
            <a:pPr lvl="0"/>
            <a:r>
              <a:rPr lang="es-ES_tradnl" b="1" dirty="0" smtClean="0"/>
              <a:t>Ejecución presupuestaria en lo relativo a erogaciones: </a:t>
            </a:r>
            <a:r>
              <a:rPr lang="es-ES_tradnl" dirty="0" smtClean="0"/>
              <a:t>Las previsiones de gastos: distintas clases. El gasto frente a la autorización. Uso del Crédito por el Poder Ejecutivo y los ordenadores secundarios. Concepto de gastos comprometidos y gastos devengados. Compromisos anticipados sobre créditos a abrirse en futuros ejercicios. El gasto frente al acreedor. Reconocimiento y liquidación de la deuda. Ordenamiento del pago. Documento asociado a cada etapa de la ejecución del gasto: la orden compra, la orden de pago  y el libramiento del cheque.</a:t>
            </a:r>
            <a:endParaRPr lang="es-E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 cont..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endParaRPr lang="es-ES_tradnl" sz="2400" b="1" dirty="0" smtClean="0"/>
          </a:p>
          <a:p>
            <a:pPr lvl="0">
              <a:buNone/>
            </a:pPr>
            <a:r>
              <a:rPr lang="es-ES_tradnl" sz="2400" b="1" dirty="0" smtClean="0"/>
              <a:t>Ejecución presupuestaria en lo relativo a recursos: </a:t>
            </a:r>
            <a:r>
              <a:rPr lang="es-ES_tradnl" sz="2400" dirty="0" smtClean="0"/>
              <a:t>etapas: la fijación, la exacción y el ingreso al Tesoro.</a:t>
            </a:r>
            <a:endParaRPr lang="es-ES" sz="2400" dirty="0" smtClean="0"/>
          </a:p>
          <a:p>
            <a:pPr lvl="0">
              <a:buNone/>
            </a:pPr>
            <a:endParaRPr lang="es-ES_tradnl" sz="2400" b="1" dirty="0" smtClean="0"/>
          </a:p>
          <a:p>
            <a:pPr lvl="0">
              <a:buNone/>
            </a:pPr>
            <a:endParaRPr lang="es-ES_tradnl" sz="2400" b="1" dirty="0" smtClean="0"/>
          </a:p>
          <a:p>
            <a:pPr lvl="0">
              <a:buNone/>
            </a:pPr>
            <a:r>
              <a:rPr lang="es-ES_tradnl" sz="2400" b="1" dirty="0" smtClean="0"/>
              <a:t>Clausura del ejercicio</a:t>
            </a:r>
            <a:r>
              <a:rPr lang="es-ES_tradnl" sz="2400" dirty="0" smtClean="0"/>
              <a:t>: año financiero y ejercicio. Efectos de la clausura del ejercicio. Cierre de cuentas.</a:t>
            </a:r>
            <a:endParaRPr lang="es-ES" sz="2400" dirty="0"/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b="1" dirty="0" smtClean="0"/>
              <a:t>UNIDAD IV – SISTEMA PRESUPUESTARIO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s-ES_tradnl" b="1" dirty="0" smtClean="0"/>
              <a:t>Sistema Presupuestario</a:t>
            </a:r>
            <a:r>
              <a:rPr lang="es-ES_tradnl" dirty="0" smtClean="0"/>
              <a:t>. Órgano rector y unidades jurisdiccionales. Normas comunes a todo el sistema. Formulación,  Ejecución y evaluación del presupuesto de la Administración Nacional. Resultados Presupuestarios. Medición de la producción de bienes y servicios. Medición de Resultados.</a:t>
            </a:r>
            <a:endParaRPr lang="es-ES" dirty="0" smtClean="0"/>
          </a:p>
          <a:p>
            <a:pPr lvl="0"/>
            <a:r>
              <a:rPr lang="es-ES_tradnl" b="1" dirty="0" smtClean="0"/>
              <a:t>Presupuesto de la Administración Nacional</a:t>
            </a:r>
            <a:r>
              <a:rPr lang="es-ES_tradnl" dirty="0" smtClean="0"/>
              <a:t>: estructura de la ley de Presupuesto General. Cuentas Corrientes, de capital y financiamiento. Ahorro del ejercicio. Resultado Económico y resultado financiero. Fuentes y aplicaciones financieras. Modificación del Presupuesto. Cierre de cuentas.</a:t>
            </a:r>
            <a:endParaRPr lang="es-E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Cont..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b="1" dirty="0" smtClean="0"/>
              <a:t>Régimen presupuestario de las empresas y sociedades del Estado.</a:t>
            </a:r>
            <a:endParaRPr lang="es-ES" dirty="0" smtClean="0"/>
          </a:p>
          <a:p>
            <a:pPr lvl="0"/>
            <a:r>
              <a:rPr lang="es-ES_tradnl" b="1" dirty="0" smtClean="0"/>
              <a:t>Presupuesto consolidado y Presupuesto plurianual del Sector Público Nacional: </a:t>
            </a:r>
            <a:r>
              <a:rPr lang="es-ES_tradnl" dirty="0" smtClean="0"/>
              <a:t>preparación e información que contiene</a:t>
            </a:r>
            <a:r>
              <a:rPr lang="es-ES_tradnl" b="1" dirty="0" smtClean="0"/>
              <a:t>.</a:t>
            </a:r>
            <a:endParaRPr lang="es-ES" dirty="0" smtClean="0"/>
          </a:p>
          <a:p>
            <a:pPr lvl="0"/>
            <a:r>
              <a:rPr lang="es-ES_tradnl" b="1" dirty="0" smtClean="0"/>
              <a:t>Sistema presupuestario: </a:t>
            </a:r>
            <a:r>
              <a:rPr lang="es-ES_tradnl" dirty="0" smtClean="0"/>
              <a:t>presupuesto base cero. Presupuesto participativo. Indicadores de Gestión Pública.</a:t>
            </a:r>
            <a:endParaRPr lang="es-ES" dirty="0" smtClean="0"/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b="1" dirty="0" smtClean="0"/>
              <a:t/>
            </a:r>
            <a:br>
              <a:rPr lang="es-ES_tradnl" b="1" dirty="0" smtClean="0"/>
            </a:br>
            <a:r>
              <a:rPr lang="es-ES_tradnl" b="1" dirty="0" smtClean="0"/>
              <a:t>UNIDAD V - SISTEMA DE CRÉDITO PÚBLICO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s-ES_tradnl" b="1" dirty="0" smtClean="0"/>
              <a:t>Sistema de crédito público. </a:t>
            </a:r>
            <a:r>
              <a:rPr lang="es-ES_tradnl" dirty="0" smtClean="0"/>
              <a:t>Definición, características y organización.</a:t>
            </a:r>
            <a:r>
              <a:rPr lang="es-ES_tradnl" b="1" dirty="0" smtClean="0"/>
              <a:t> </a:t>
            </a:r>
            <a:r>
              <a:rPr lang="es-ES_tradnl" dirty="0" smtClean="0"/>
              <a:t>Actividades. Crédito público. Concepto. Prohibiciones. Calificaciones  de riesgo. Deuda Pública. Concepto, origen y clasificación. Operaciones de créditos publico realizadas por empresas y sociedades del estado. Operaciones de créditos publico realizadas en contravención a las normas legales.</a:t>
            </a:r>
            <a:r>
              <a:rPr lang="es-ES_tradnl" b="1" dirty="0" smtClean="0"/>
              <a:t> </a:t>
            </a:r>
            <a:r>
              <a:rPr lang="es-ES_tradnl" dirty="0" smtClean="0"/>
              <a:t>Letras del Tesoro.</a:t>
            </a:r>
            <a:endParaRPr lang="es-ES" dirty="0" smtClean="0"/>
          </a:p>
          <a:p>
            <a:pPr lvl="0"/>
            <a:r>
              <a:rPr lang="es-ES_tradnl" b="1" dirty="0" smtClean="0"/>
              <a:t>Operaciones de crédito y su relación con el Presupuesto: </a:t>
            </a:r>
            <a:r>
              <a:rPr lang="es-ES_tradnl" dirty="0" smtClean="0"/>
              <a:t>Servicios de la Deuda pública. Control de la Deuda Pública</a:t>
            </a:r>
            <a:endParaRPr lang="es-ES" dirty="0" smtClean="0"/>
          </a:p>
          <a:p>
            <a:pPr lvl="0"/>
            <a:r>
              <a:rPr lang="es-ES_tradnl" b="1" dirty="0" smtClean="0"/>
              <a:t>Oficina Nacional de Crédito Público: </a:t>
            </a:r>
            <a:r>
              <a:rPr lang="es-ES_tradnl" dirty="0" smtClean="0"/>
              <a:t>funciones y competencia. Funciones del órgano coordinador de los sistemas de administración financiera.</a:t>
            </a: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1196</Words>
  <Application>Microsoft Office PowerPoint</Application>
  <PresentationFormat>Presentación en pantalla (4:3)</PresentationFormat>
  <Paragraphs>59</Paragraphs>
  <Slides>13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6" baseType="lpstr">
      <vt:lpstr>Arial</vt:lpstr>
      <vt:lpstr>Calibri</vt:lpstr>
      <vt:lpstr>Tema de Office</vt:lpstr>
      <vt:lpstr>PROGRAMA CONTABILIDAD 2022</vt:lpstr>
      <vt:lpstr>UNIDAD I - LA CONTABILIDAD PÚBLICA Y LA HACIENDA PÚBLICA.</vt:lpstr>
      <vt:lpstr>UNIDAD II.- LA ADMINISTRACION FINANCIERA DEL SECTOR PÚBLICO NACIONAL.  </vt:lpstr>
      <vt:lpstr>PROGRAMA CONTABILIDAD 2018 </vt:lpstr>
      <vt:lpstr>UNIDAD III - EL PRESUPUESTO Y SU EJECUCION</vt:lpstr>
      <vt:lpstr> cont..</vt:lpstr>
      <vt:lpstr>UNIDAD IV – SISTEMA PRESUPUESTARIO</vt:lpstr>
      <vt:lpstr>Cont..</vt:lpstr>
      <vt:lpstr> UNIDAD V - SISTEMA DE CRÉDITO PÚBLICO  </vt:lpstr>
      <vt:lpstr>UNIDAD VI - SISTEMA DE TESORERIA</vt:lpstr>
      <vt:lpstr>UNIDAD VII - SISTEMA DE CONTABILIDAD</vt:lpstr>
      <vt:lpstr>UNIDAD VIII - SISTEMA DE ADMINISTRACIÓN DE BIENES</vt:lpstr>
      <vt:lpstr>UNIDAD IX - SISTEMA DE CONTRATACIONES DEL ESTADO</vt:lpstr>
    </vt:vector>
  </TitlesOfParts>
  <Company>RevolucionUnattended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 1. Administración (parte I)</dc:title>
  <dc:creator>pc</dc:creator>
  <cp:lastModifiedBy>Usuario de Windows</cp:lastModifiedBy>
  <cp:revision>6</cp:revision>
  <dcterms:created xsi:type="dcterms:W3CDTF">2018-04-09T15:28:11Z</dcterms:created>
  <dcterms:modified xsi:type="dcterms:W3CDTF">2022-05-29T22:54:47Z</dcterms:modified>
</cp:coreProperties>
</file>