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94" r:id="rId30"/>
    <p:sldId id="295" r:id="rId31"/>
    <p:sldId id="296" r:id="rId32"/>
    <p:sldId id="284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285" r:id="rId41"/>
    <p:sldId id="286" r:id="rId42"/>
    <p:sldId id="304" r:id="rId43"/>
    <p:sldId id="305" r:id="rId44"/>
    <p:sldId id="287" r:id="rId45"/>
    <p:sldId id="288" r:id="rId46"/>
    <p:sldId id="289" r:id="rId47"/>
    <p:sldId id="290" r:id="rId48"/>
    <p:sldId id="291" r:id="rId49"/>
    <p:sldId id="292" r:id="rId50"/>
    <p:sldId id="293" r:id="rId5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4DC3B27-3626-457B-81AD-931577DE89FE}" type="datetimeFigureOut">
              <a:rPr lang="es-AR" smtClean="0"/>
              <a:pPr/>
              <a:t>19/4/2022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4510A1-3456-42CA-8C9D-61A942FC496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CONTABILIDAD BASICA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UNIDAD I:</a:t>
            </a:r>
          </a:p>
          <a:p>
            <a:r>
              <a:rPr lang="es-AR" dirty="0"/>
              <a:t>LA ORGANIZACIÓN Y SU ADMINISTRACION</a:t>
            </a:r>
          </a:p>
        </p:txBody>
      </p:sp>
    </p:spTree>
    <p:extLst>
      <p:ext uri="{BB962C8B-B14F-4D97-AF65-F5344CB8AC3E}">
        <p14:creationId xmlns:p14="http://schemas.microsoft.com/office/powerpoint/2010/main" val="1950133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S/LANACIONALIDAD DEL CAPITAL</a:t>
            </a:r>
          </a:p>
          <a:p>
            <a:pPr lvl="1"/>
            <a:r>
              <a:rPr lang="es-AR" dirty="0"/>
              <a:t>NACIONALES</a:t>
            </a:r>
          </a:p>
          <a:p>
            <a:pPr lvl="1"/>
            <a:r>
              <a:rPr lang="es-AR" dirty="0"/>
              <a:t>EXTRANJERAS</a:t>
            </a:r>
          </a:p>
          <a:p>
            <a:r>
              <a:rPr lang="es-AR" dirty="0"/>
              <a:t>SEGÚN LA NATURALEZA JURIDICA</a:t>
            </a:r>
          </a:p>
          <a:p>
            <a:pPr lvl="1"/>
            <a:r>
              <a:rPr lang="es-AR" dirty="0"/>
              <a:t>UNIPERSONALES</a:t>
            </a:r>
          </a:p>
          <a:p>
            <a:pPr lvl="1"/>
            <a:r>
              <a:rPr lang="es-AR" dirty="0"/>
              <a:t>SOCIEDADES</a:t>
            </a:r>
          </a:p>
          <a:p>
            <a:r>
              <a:rPr lang="es-AR" dirty="0"/>
              <a:t>SEGÚN LA ACTIVIDAD </a:t>
            </a:r>
          </a:p>
          <a:p>
            <a:pPr lvl="1"/>
            <a:r>
              <a:rPr lang="es-AR" dirty="0"/>
              <a:t>INDUSTRIALES</a:t>
            </a:r>
          </a:p>
          <a:p>
            <a:pPr lvl="1"/>
            <a:r>
              <a:rPr lang="es-AR" dirty="0"/>
              <a:t>AGROPECUARIAS</a:t>
            </a:r>
          </a:p>
          <a:p>
            <a:pPr lvl="1"/>
            <a:r>
              <a:rPr lang="es-AR" dirty="0"/>
              <a:t>SERVICIOS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CLASIFICACION (continuación)</a:t>
            </a:r>
          </a:p>
        </p:txBody>
      </p:sp>
    </p:spTree>
    <p:extLst>
      <p:ext uri="{BB962C8B-B14F-4D97-AF65-F5344CB8AC3E}">
        <p14:creationId xmlns:p14="http://schemas.microsoft.com/office/powerpoint/2010/main" val="296662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CIRCUITO OPERATIVO BASICO</a:t>
            </a:r>
          </a:p>
          <a:p>
            <a:pPr lvl="1"/>
            <a:r>
              <a:rPr lang="es-AR" dirty="0"/>
              <a:t>COMPRA</a:t>
            </a:r>
          </a:p>
          <a:p>
            <a:pPr lvl="1"/>
            <a:r>
              <a:rPr lang="es-AR" dirty="0"/>
              <a:t>PAGO</a:t>
            </a:r>
          </a:p>
          <a:p>
            <a:pPr lvl="1"/>
            <a:r>
              <a:rPr lang="es-AR" dirty="0"/>
              <a:t>TRANSFORMACION</a:t>
            </a:r>
          </a:p>
          <a:p>
            <a:pPr lvl="1"/>
            <a:r>
              <a:rPr lang="es-AR" dirty="0"/>
              <a:t>VENTA</a:t>
            </a:r>
          </a:p>
          <a:p>
            <a:pPr lvl="1"/>
            <a:r>
              <a:rPr lang="es-AR" dirty="0"/>
              <a:t>COBRO</a:t>
            </a:r>
          </a:p>
          <a:p>
            <a:r>
              <a:rPr lang="es-AR" dirty="0"/>
              <a:t>OTRAS OPERACIONES: financiación, inversión, seguridad, administrativas, de contabilidad, de investigación tecnológica, etc.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3600" dirty="0"/>
              <a:t>3.- EL PATRIMONIO DE LAS ORGANIZACIONES</a:t>
            </a:r>
          </a:p>
        </p:txBody>
      </p:sp>
    </p:spTree>
    <p:extLst>
      <p:ext uri="{BB962C8B-B14F-4D97-AF65-F5344CB8AC3E}">
        <p14:creationId xmlns:p14="http://schemas.microsoft.com/office/powerpoint/2010/main" val="305926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«CONJUNTO DE BIENES DE UNA PERSONA» (código civil art. 2312)</a:t>
            </a:r>
          </a:p>
          <a:p>
            <a:r>
              <a:rPr lang="es-AR" dirty="0"/>
              <a:t>«CONJUNTO DE RELACIONES JURIDICAS DEL QUE ES TITULAR UNA ORGANIZACIÓN» (doctrina jurídica)</a:t>
            </a:r>
          </a:p>
          <a:p>
            <a:r>
              <a:rPr lang="es-AR" dirty="0"/>
              <a:t>«CONJUNTO DE BIENES DE SU PERTENENCIA Y SUS DERECHOS CONTRA TERCEROS COMO ASI TAMBIEN SUS DEUDAS EXPRESADOS EN VALORES MONETARIOS» (concepto económico)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PATRIMONIO (conceptos)</a:t>
            </a:r>
          </a:p>
        </p:txBody>
      </p:sp>
    </p:spTree>
    <p:extLst>
      <p:ext uri="{BB962C8B-B14F-4D97-AF65-F5344CB8AC3E}">
        <p14:creationId xmlns:p14="http://schemas.microsoft.com/office/powerpoint/2010/main" val="437575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«CONJUNTO DE RECURSOS CON EL QUE CUENTA UN ENTE PARA AFRONTAR SUS OBLIGACIONES»</a:t>
            </a:r>
          </a:p>
          <a:p>
            <a:r>
              <a:rPr lang="es-AR" dirty="0"/>
              <a:t>ECUACIONES (al inicio): </a:t>
            </a:r>
          </a:p>
          <a:p>
            <a:pPr lvl="1"/>
            <a:r>
              <a:rPr lang="es-AR" dirty="0"/>
              <a:t>BS. Y DCHOS = CAP. AJENO + CAP. PROPIO</a:t>
            </a:r>
          </a:p>
          <a:p>
            <a:pPr lvl="1"/>
            <a:r>
              <a:rPr lang="es-AR" dirty="0"/>
              <a:t>BS. Y DCHOS = FINANC. AJENA + FINANC. PROPIA</a:t>
            </a:r>
          </a:p>
          <a:p>
            <a:pPr lvl="1"/>
            <a:endParaRPr lang="es-AR" dirty="0"/>
          </a:p>
          <a:p>
            <a:pPr lvl="1"/>
            <a:r>
              <a:rPr lang="es-AR" dirty="0"/>
              <a:t>BS. Y DCHOS = OBLIGACIONES + CAPITAL</a:t>
            </a:r>
          </a:p>
          <a:p>
            <a:pPr lvl="1"/>
            <a:r>
              <a:rPr lang="es-AR" dirty="0"/>
              <a:t>BS. Y DCHOS = OBLIGACIONES + PN</a:t>
            </a:r>
          </a:p>
          <a:p>
            <a:pPr lvl="1"/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PATRIMONIO (conceptos)</a:t>
            </a:r>
          </a:p>
        </p:txBody>
      </p:sp>
    </p:spTree>
    <p:extLst>
      <p:ext uri="{BB962C8B-B14F-4D97-AF65-F5344CB8AC3E}">
        <p14:creationId xmlns:p14="http://schemas.microsoft.com/office/powerpoint/2010/main" val="2995140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INICIADO EL GIRO:</a:t>
            </a:r>
          </a:p>
          <a:p>
            <a:pPr lvl="1"/>
            <a:r>
              <a:rPr lang="es-AR" dirty="0"/>
              <a:t>BS. Y DCHOS. = CAP. AJENO + PN</a:t>
            </a:r>
          </a:p>
          <a:p>
            <a:pPr lvl="1"/>
            <a:r>
              <a:rPr lang="es-AR" dirty="0"/>
              <a:t>BS. Y DCHOS. = FINANC. AJENA + FINANC. PROPIA</a:t>
            </a:r>
          </a:p>
          <a:p>
            <a:pPr lvl="1"/>
            <a:r>
              <a:rPr lang="es-AR" dirty="0"/>
              <a:t>BS. Y DCHOS. = OBLIGACIONES  + P.N.</a:t>
            </a:r>
          </a:p>
          <a:p>
            <a:pPr lvl="1"/>
            <a:r>
              <a:rPr lang="es-AR" dirty="0"/>
              <a:t>BS. Y DCHOS. = OBLIG. + (CAP +/- RESULTADOS)</a:t>
            </a:r>
          </a:p>
          <a:p>
            <a:pPr lvl="1"/>
            <a:endParaRPr lang="es-AR" dirty="0"/>
          </a:p>
          <a:p>
            <a:pPr marL="457200" lvl="1" indent="0">
              <a:buNone/>
            </a:pPr>
            <a:r>
              <a:rPr lang="es-AR" dirty="0"/>
              <a:t>«EL PATRIMONIO DE LAS ORGANIZACIONES Y SU EVOLUCION ES EL OBJETO MATERIAL DE ACTUACION DE LA CONTABILIDAD»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PATRIMONIO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17720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AR" dirty="0"/>
              <a:t>CONJUNTO DE BIENES Y DERECHOS CON LOS CUALES OPERA LA EMPRESA</a:t>
            </a:r>
          </a:p>
          <a:p>
            <a:pPr algn="ctr"/>
            <a:endParaRPr lang="es-AR" dirty="0"/>
          </a:p>
          <a:p>
            <a:pPr algn="ctr"/>
            <a:endParaRPr lang="es-AR" dirty="0"/>
          </a:p>
          <a:p>
            <a:pPr algn="ctr"/>
            <a:r>
              <a:rPr lang="es-AR" dirty="0"/>
              <a:t>«..SON LOS MEDIOS Y/O ELEMENTOS MENSURABLES, CUANTIFICABLES, DE LIBRE UTILIZACION POR PARTE DEL ENTE ECONOMICOS QUE LE PERMITE CUMPLIR LOS OBJETIVOS PROPUESTOS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RECURSOS. CONCEPTO</a:t>
            </a:r>
          </a:p>
        </p:txBody>
      </p:sp>
    </p:spTree>
    <p:extLst>
      <p:ext uri="{BB962C8B-B14F-4D97-AF65-F5344CB8AC3E}">
        <p14:creationId xmlns:p14="http://schemas.microsoft.com/office/powerpoint/2010/main" val="1270495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/>
              <a:t>SI ESTAN DESTINADOS O NO A LA ACT. PPAL</a:t>
            </a:r>
          </a:p>
          <a:p>
            <a:pPr lvl="1"/>
            <a:r>
              <a:rPr lang="es-AR" dirty="0"/>
              <a:t>OPERATIVOS</a:t>
            </a:r>
          </a:p>
          <a:p>
            <a:pPr lvl="1"/>
            <a:r>
              <a:rPr lang="es-AR" dirty="0"/>
              <a:t>NOOPERATIVOS</a:t>
            </a:r>
          </a:p>
          <a:p>
            <a:r>
              <a:rPr lang="es-AR" dirty="0"/>
              <a:t>SEGÚN LA NATURALEZA	</a:t>
            </a:r>
          </a:p>
          <a:p>
            <a:pPr lvl="1"/>
            <a:r>
              <a:rPr lang="es-AR" dirty="0"/>
              <a:t>BIENES</a:t>
            </a:r>
          </a:p>
          <a:p>
            <a:pPr lvl="1"/>
            <a:r>
              <a:rPr lang="es-AR" dirty="0"/>
              <a:t>RRHH</a:t>
            </a:r>
          </a:p>
          <a:p>
            <a:pPr lvl="1"/>
            <a:r>
              <a:rPr lang="es-AR" dirty="0"/>
              <a:t>CREDITOS</a:t>
            </a:r>
          </a:p>
          <a:p>
            <a:r>
              <a:rPr lang="es-AR" dirty="0"/>
              <a:t>SEGÚN EL GRADO DE PERMANENCIA</a:t>
            </a:r>
          </a:p>
          <a:p>
            <a:pPr lvl="1"/>
            <a:r>
              <a:rPr lang="es-AR" dirty="0"/>
              <a:t>RECURSOS DE RAPIDA MOVILIDAD</a:t>
            </a:r>
          </a:p>
          <a:p>
            <a:pPr lvl="1"/>
            <a:r>
              <a:rPr lang="es-AR" dirty="0"/>
              <a:t>RECURSOS DE CARÁCTER PERMANENTE</a:t>
            </a:r>
          </a:p>
          <a:p>
            <a:r>
              <a:rPr lang="es-AR" dirty="0"/>
              <a:t>SEGUN LA PROPIEDAD</a:t>
            </a:r>
          </a:p>
          <a:p>
            <a:pPr lvl="1"/>
            <a:r>
              <a:rPr lang="es-AR" dirty="0"/>
              <a:t>RECURSOS PROPIOS</a:t>
            </a:r>
          </a:p>
          <a:p>
            <a:pPr lvl="1"/>
            <a:r>
              <a:rPr lang="es-AR" dirty="0"/>
              <a:t>RECURSOS AJENOS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RECURSOS. CLASIFICACION</a:t>
            </a:r>
          </a:p>
        </p:txBody>
      </p:sp>
    </p:spTree>
    <p:extLst>
      <p:ext uri="{BB962C8B-B14F-4D97-AF65-F5344CB8AC3E}">
        <p14:creationId xmlns:p14="http://schemas.microsoft.com/office/powerpoint/2010/main" val="3385638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SON LOS FONDOS O APORTES QUE POSIBILITAN LA EXISTENCIA DE RECURSOS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/>
              <a:t>FUENTES DE FINANC. CONCEPTO</a:t>
            </a:r>
          </a:p>
        </p:txBody>
      </p:sp>
    </p:spTree>
    <p:extLst>
      <p:ext uri="{BB962C8B-B14F-4D97-AF65-F5344CB8AC3E}">
        <p14:creationId xmlns:p14="http://schemas.microsoft.com/office/powerpoint/2010/main" val="1549625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AR" dirty="0"/>
              <a:t>SEGÚN EL ORIGEN</a:t>
            </a:r>
          </a:p>
          <a:p>
            <a:pPr marL="868680" lvl="1" indent="-457200">
              <a:buFont typeface="+mj-lt"/>
              <a:buAutoNum type="arabicPeriod"/>
            </a:pPr>
            <a:r>
              <a:rPr lang="es-AR" dirty="0"/>
              <a:t>1. FUENTES DE FINANCIAMIENTO PROPIO</a:t>
            </a:r>
          </a:p>
          <a:p>
            <a:pPr marL="411480" lvl="1" indent="0">
              <a:buNone/>
            </a:pPr>
            <a:r>
              <a:rPr lang="es-AR" dirty="0"/>
              <a:t>1. 	1. 1. APORTES</a:t>
            </a:r>
          </a:p>
          <a:p>
            <a:pPr marL="868680" lvl="1" indent="-457200">
              <a:buAutoNum type="arabicPeriod"/>
            </a:pPr>
            <a:r>
              <a:rPr lang="es-AR" dirty="0"/>
              <a:t>1. 2. RESULTADOS</a:t>
            </a:r>
          </a:p>
          <a:p>
            <a:pPr marL="411480" lvl="1" indent="0">
              <a:buNone/>
            </a:pPr>
            <a:r>
              <a:rPr lang="es-AR" dirty="0"/>
              <a:t>1.	2. FUENTES DE FINANCIAMIENTO AJENO</a:t>
            </a:r>
          </a:p>
          <a:p>
            <a:pPr marL="868680" lvl="1" indent="-457200">
              <a:buAutoNum type="arabicPeriod"/>
            </a:pPr>
            <a:r>
              <a:rPr lang="es-AR" dirty="0"/>
              <a:t>2. 1. CREDITOS OTORGADOS POR EL VENDEDOR DEL RECURSO</a:t>
            </a:r>
          </a:p>
          <a:p>
            <a:pPr marL="411480" lvl="1" indent="0">
              <a:buNone/>
            </a:pPr>
            <a:r>
              <a:rPr lang="es-AR" dirty="0"/>
              <a:t>1. 	2. 2. CREDITOS OTORGADOS POR TERCEROS</a:t>
            </a:r>
          </a:p>
          <a:p>
            <a:pPr marL="457200" indent="-457200">
              <a:buAutoNum type="arabicPeriod"/>
            </a:pPr>
            <a:r>
              <a:rPr lang="es-AR" dirty="0"/>
              <a:t>SEGÚN EL GRADO DE PERMANENCIA</a:t>
            </a:r>
          </a:p>
          <a:p>
            <a:pPr marL="868680" lvl="1" indent="-457200">
              <a:buAutoNum type="arabicPeriod"/>
            </a:pPr>
            <a:r>
              <a:rPr lang="es-AR" dirty="0"/>
              <a:t>FUENTES TRANSITORIAS</a:t>
            </a:r>
          </a:p>
          <a:p>
            <a:pPr marL="868680" lvl="1" indent="-457200">
              <a:buAutoNum type="arabicPeriod"/>
            </a:pPr>
            <a:r>
              <a:rPr lang="es-AR" dirty="0"/>
              <a:t>FUENTES ESTABLES</a:t>
            </a:r>
          </a:p>
          <a:p>
            <a:pPr marL="411480" lvl="1" indent="0">
              <a:buNone/>
            </a:pP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/>
              <a:t>FUENTES DE FINANC. CLASIFICACION</a:t>
            </a:r>
          </a:p>
        </p:txBody>
      </p:sp>
    </p:spTree>
    <p:extLst>
      <p:ext uri="{BB962C8B-B14F-4D97-AF65-F5344CB8AC3E}">
        <p14:creationId xmlns:p14="http://schemas.microsoft.com/office/powerpoint/2010/main" val="761063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«ESTUDIO DE LAS ORGANIZACIONES, INTENTANDO COMBINAR DE LA MEJOR FORMA LOS RECURSOS CON QUE CUENTA EL ENTE A LOS EFECTOS DE CUMPLIR LOS FINES PROPUESTOS (CHAVEZ)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4.- ADMINISTRACION. CONCEPTO</a:t>
            </a:r>
          </a:p>
        </p:txBody>
      </p:sp>
    </p:spTree>
    <p:extLst>
      <p:ext uri="{BB962C8B-B14F-4D97-AF65-F5344CB8AC3E}">
        <p14:creationId xmlns:p14="http://schemas.microsoft.com/office/powerpoint/2010/main" val="197107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r>
              <a:rPr lang="es-AR" dirty="0"/>
              <a:t>«AGRUPACION DE PERSONAS VINCULADAS EN TORNO AL LOGRO DE UN FIN ESPECIFICO QUE ACTUAN INTERCONECTADOS O COORDINADOS PARA EL CUMPLIMIENTO DE SUS OBJETIVOS» (ALVAREZ)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1.- ORGANIZACIÓN.CONCEPTO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8642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CONSTITUYE EL NUCLEO DE LA ADMINISTRACION… IMPLICA IDENTIFICAR PROBLEMAS Y OPORTUNIDADES, CONSIDERANDO LOS POSIBLES CURSOS DE ACCION PARA RESOLVER LOS PROBLEMAS Y APROVECHAR LAS OPORTUNIDADES SELECCIONANDO AQUEL O AQUELLOS QUE RESPONDAN AL CUMPLIMIENTO DE LAS METAS PROPUESTAS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PROCESO DECISORIO</a:t>
            </a:r>
          </a:p>
        </p:txBody>
      </p:sp>
    </p:spTree>
    <p:extLst>
      <p:ext uri="{BB962C8B-B14F-4D97-AF65-F5344CB8AC3E}">
        <p14:creationId xmlns:p14="http://schemas.microsoft.com/office/powerpoint/2010/main" val="3240788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 UN PROCESO INTIMAMENTE RELACIONADO CON LOS OBJETIVOS (DE CORTO Y MEDIANO PLAZO) Y CON EL PLANEAMIENTO (INCLUSIVE DE LOS PRESUPUESTOS) DADO QUE ES LA DIRECCION SUPERIOR DEL ENTE LA RESPONSABLE DE AMBOS PROCESOS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CONTROL  DE GESTION</a:t>
            </a:r>
          </a:p>
        </p:txBody>
      </p:sp>
    </p:spTree>
    <p:extLst>
      <p:ext uri="{BB962C8B-B14F-4D97-AF65-F5344CB8AC3E}">
        <p14:creationId xmlns:p14="http://schemas.microsoft.com/office/powerpoint/2010/main" val="2905591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UTILIZA LA INFORMACION EMITIDA POR EL SUBSISTEMA DE INFORMACION CONTABLE (INFORMACION CUANTITATIVA DEL PN INICIAL Y DE LAS OPERACIONES Y HECHOS ECONOMICOS QUE LA MODIFICARON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CONTROL PATRIMONIAL</a:t>
            </a:r>
          </a:p>
        </p:txBody>
      </p:sp>
    </p:spTree>
    <p:extLst>
      <p:ext uri="{BB962C8B-B14F-4D97-AF65-F5344CB8AC3E}">
        <p14:creationId xmlns:p14="http://schemas.microsoft.com/office/powerpoint/2010/main" val="797189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CONJUNTO DE PROCEDIMIENTOS RELACIONADOS ENTRE SI ENCAMINADOS A PROPORCIONAR LOS ELEMENTOS DE JUICIO, NECESARIOS PARA LA CORRECTA TOMA DE DECISIONES Y EL LOGRO DE LOS FINES ORGANIZACIONALES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INFORMACION. CONCEPTO</a:t>
            </a:r>
          </a:p>
        </p:txBody>
      </p:sp>
    </p:spTree>
    <p:extLst>
      <p:ext uri="{BB962C8B-B14F-4D97-AF65-F5344CB8AC3E}">
        <p14:creationId xmlns:p14="http://schemas.microsoft.com/office/powerpoint/2010/main" val="534022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APLICADO A LOS DISTINTOS NIVELES DE LA ESTRUCTURA ORGANIZACIONAL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 PARA QUE?</a:t>
            </a:r>
          </a:p>
          <a:p>
            <a:r>
              <a:rPr lang="en-US" b="1" dirty="0"/>
              <a:t>SUPERIOR</a:t>
            </a:r>
            <a:r>
              <a:rPr lang="en-US" dirty="0"/>
              <a:t>     OBJETIVOS Y METAS Y   ASIGNACION DE RECURSOS</a:t>
            </a:r>
          </a:p>
          <a:p>
            <a:r>
              <a:rPr lang="en-US" b="1" dirty="0"/>
              <a:t>INTERMEDIO</a:t>
            </a:r>
            <a:r>
              <a:rPr lang="en-US" dirty="0"/>
              <a:t>    PROGRAMAS Y ACCIONES PARA APLICAR LA ESDTRATEGIA</a:t>
            </a:r>
          </a:p>
          <a:p>
            <a:r>
              <a:rPr lang="en-US" b="1" dirty="0"/>
              <a:t>OPERATIVO</a:t>
            </a:r>
            <a:r>
              <a:rPr lang="en-US" dirty="0"/>
              <a:t>          HECHOS REPETITIVOS DECISIONES PROGRAMADAS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ASPECTO CLAVE PARA LA TOMA DE DECISIONES</a:t>
            </a:r>
          </a:p>
        </p:txBody>
      </p:sp>
    </p:spTree>
    <p:extLst>
      <p:ext uri="{BB962C8B-B14F-4D97-AF65-F5344CB8AC3E}">
        <p14:creationId xmlns:p14="http://schemas.microsoft.com/office/powerpoint/2010/main" val="2665302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/>
              <a:t>«SUBSISTEMA DE INFORMACION CONTABLE QUE INTEGRA EL SISTEMA INTEGRADO DE TODA LA EMPRESA Y QUE EMITE INFORMACION PROCESADA SOBRE LA BASE DE DATOS – DEBIDAMENTE DOCUMENTDOS – QUE OBTIENE DE LA MISMA EMPRESA Y DEL CONTEXTO»</a:t>
            </a:r>
          </a:p>
          <a:p>
            <a:endParaRPr lang="es-AR" dirty="0"/>
          </a:p>
          <a:p>
            <a:r>
              <a:rPr lang="es-AR" dirty="0"/>
              <a:t>«ES UNA DISCIPLINA O RAMA DEL CONOCIMIENTO QUE PERMITE CONTROLAR LA OPERACIONES DEL ENTE; TAMBIEN SUMINISTRA DATOS UTILES PARA TODOS LOS INTERESADOS EN LOS INFORMES QUE SE PRODUCEN» (MARIO BIONDI)</a:t>
            </a:r>
          </a:p>
          <a:p>
            <a:endParaRPr lang="es-AR" dirty="0"/>
          </a:p>
          <a:p>
            <a:r>
              <a:rPr lang="es-AR" dirty="0"/>
              <a:t>«DISCIPLINA TECNICA QUE PARTIENDO DEL PROCESAMIENTO DE DATOS SOBRE LA COMPOSICIÓN Y EVOLUCION DEL PATRIMONIO DEL ENTE, LOS BIENES DE 3ROS EN SU PODER Y CIERTAS CONTINGENCIAS, PRODUCE INFORMACION PARA LA TOMA DE DECISIONES DE ADMINISTRADORES Y TERCEROS INTERESADOS (FOWLER NEWTON)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5. CONTABILIDAD. CONCEPTO</a:t>
            </a:r>
          </a:p>
        </p:txBody>
      </p:sp>
    </p:spTree>
    <p:extLst>
      <p:ext uri="{BB962C8B-B14F-4D97-AF65-F5344CB8AC3E}">
        <p14:creationId xmlns:p14="http://schemas.microsoft.com/office/powerpoint/2010/main" val="371000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AR" dirty="0"/>
              <a:t>BRINDAR INFORMACION</a:t>
            </a:r>
          </a:p>
          <a:p>
            <a:pPr marL="868680" lvl="1" indent="-457200">
              <a:buFont typeface="+mj-lt"/>
              <a:buAutoNum type="arabicPeriod"/>
            </a:pPr>
            <a:r>
              <a:rPr lang="es-AR" dirty="0"/>
              <a:t>COMPOSICION Y EVOLUCION DEL PATRIM</a:t>
            </a:r>
          </a:p>
          <a:p>
            <a:pPr marL="868680" lvl="1" indent="-457200">
              <a:buFont typeface="+mj-lt"/>
              <a:buAutoNum type="arabicPeriod"/>
            </a:pPr>
            <a:r>
              <a:rPr lang="es-AR" dirty="0"/>
              <a:t>COMPOSICION Y EVOLUCION DE LOS RESULT</a:t>
            </a:r>
          </a:p>
          <a:p>
            <a:pPr marL="868680" lvl="1" indent="-457200">
              <a:buFont typeface="+mj-lt"/>
              <a:buAutoNum type="arabicPeriod"/>
            </a:pPr>
            <a:r>
              <a:rPr lang="es-AR" dirty="0"/>
              <a:t>SITUACION FINANCIERA DEL ENTE</a:t>
            </a:r>
          </a:p>
          <a:p>
            <a:pPr marL="457200" indent="-457200">
              <a:buFont typeface="+mj-lt"/>
              <a:buAutoNum type="arabicPeriod"/>
            </a:pPr>
            <a:r>
              <a:rPr lang="es-AR" dirty="0"/>
              <a:t>FACILITAR Y EJERCER EL CONTROL</a:t>
            </a:r>
          </a:p>
          <a:p>
            <a:pPr marL="457200" indent="-457200">
              <a:buFont typeface="+mj-lt"/>
              <a:buAutoNum type="arabicPeriod"/>
            </a:pPr>
            <a:r>
              <a:rPr lang="es-AR" dirty="0"/>
              <a:t>BRINDAR PROTECCION LEGAL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0730102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FUNCION ADMINISTRATIVA: DE CUSTODIA, DE CONTROL PATRIMONIAL Y DE GESTION, DE ELABORACION DE INFORMACION FUNDAMENTALMENTE HISTORICA DESCIPTIVA DEL PASADO A EFECTOS DE GARANTIZAR EL USO EFICIENTE DE LOS RECURSOS</a:t>
            </a:r>
          </a:p>
          <a:p>
            <a:r>
              <a:rPr lang="es-AR" dirty="0"/>
              <a:t>HERRAMIENTA PARA LA TOMA DE DECISIONES. TANTO PARA USUARIOS INTERNOS Y EXTERNOS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FUNCIONES</a:t>
            </a:r>
          </a:p>
        </p:txBody>
      </p:sp>
    </p:spTree>
    <p:extLst>
      <p:ext uri="{BB962C8B-B14F-4D97-AF65-F5344CB8AC3E}">
        <p14:creationId xmlns:p14="http://schemas.microsoft.com/office/powerpoint/2010/main" val="2212489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LA CONTABILIDAD ES UN INSTRUMENTO PARA GESTIONAR UN ENTE TOMANDO DECISIONES EN BASE A LA INFORMACION CON QUE CONTAMOS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NO DECIDE PERO NOS BRINDA LAS HERRAMIENTAS PARA DECIDIR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TRANSFORMA LOS DATOS EN INFORMACION.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/>
              <a:t>LA CONTABILIDAD COMO PARTE DEL SISTEMA DE INFORMACIONES</a:t>
            </a:r>
          </a:p>
        </p:txBody>
      </p:sp>
    </p:spTree>
    <p:extLst>
      <p:ext uri="{BB962C8B-B14F-4D97-AF65-F5344CB8AC3E}">
        <p14:creationId xmlns:p14="http://schemas.microsoft.com/office/powerpoint/2010/main" val="1426140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CONTABILIDAD COMO EL SUBSISTEMA DE INFORMACION CONTABLE QUE INTEGRA EL SISTEMA DE INFORMACION DEL ENTE Y QUE EMITE INFORMACION PROCESADA SOBRE LA BASE DE DATOS, DEBIDAMENTE DOCUMENTADOS, QUE OBTIENE DE LA EMPRESA Y EL CONTEXTO</a:t>
            </a:r>
          </a:p>
          <a:p>
            <a:r>
              <a:rPr lang="es-ES" dirty="0"/>
              <a:t>CAPTACION Y PROCESAMIENTO DE DATOS Y EMISION DE INFORMES DE USO INTERNO Y EXTERNO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92D050"/>
                </a:solidFill>
              </a:rPr>
              <a:t>SUBSISTEMA DE </a:t>
            </a:r>
            <a:br>
              <a:rPr lang="en-US" sz="3200" b="1" dirty="0">
                <a:solidFill>
                  <a:srgbClr val="92D050"/>
                </a:solidFill>
              </a:rPr>
            </a:br>
            <a:r>
              <a:rPr lang="en-US" sz="3200" b="1" dirty="0">
                <a:solidFill>
                  <a:srgbClr val="92D050"/>
                </a:solidFill>
              </a:rPr>
              <a:t>INFORMACION CONTABLE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08325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s-AR" dirty="0"/>
              <a:t>PERSONAS FISICAS</a:t>
            </a:r>
          </a:p>
          <a:p>
            <a:pPr marL="514350" indent="-514350">
              <a:buFont typeface="+mj-lt"/>
              <a:buAutoNum type="alphaUcPeriod"/>
            </a:pPr>
            <a:r>
              <a:rPr lang="es-AR" dirty="0"/>
              <a:t>PERSONAS DE EXISTENCIA IDEAL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u="sng" dirty="0"/>
              <a:t>SEGÚN LA POSIBILIDAD DE SU EXISTENCIA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DE EXISTENCIA POSIBLE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DE EXISTENCIA NECESARIA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u="sng" dirty="0"/>
              <a:t>SEGÚN SUS OBJETIVOS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DE PRODUCCION</a:t>
            </a:r>
          </a:p>
          <a:p>
            <a:pPr marL="1828800" lvl="3" indent="-571500">
              <a:buFont typeface="+mj-lt"/>
              <a:buAutoNum type="romanUcPeriod"/>
            </a:pPr>
            <a:r>
              <a:rPr lang="es-AR" dirty="0"/>
              <a:t>COMERCIALES</a:t>
            </a:r>
          </a:p>
          <a:p>
            <a:pPr marL="1828800" lvl="3" indent="-571500">
              <a:buFont typeface="+mj-lt"/>
              <a:buAutoNum type="romanUcPeriod"/>
            </a:pPr>
            <a:r>
              <a:rPr lang="es-AR" dirty="0"/>
              <a:t>INDUSTRIALES</a:t>
            </a:r>
          </a:p>
          <a:p>
            <a:pPr marL="1828800" lvl="3" indent="-571500">
              <a:buFont typeface="+mj-lt"/>
              <a:buAutoNum type="romanUcPeriod"/>
            </a:pPr>
            <a:r>
              <a:rPr lang="es-AR" dirty="0"/>
              <a:t>FINANCIERAS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DE CONSUMO</a:t>
            </a:r>
          </a:p>
          <a:p>
            <a:pPr marL="1828800" lvl="3" indent="-571500">
              <a:buFont typeface="+mj-lt"/>
              <a:buAutoNum type="romanUcPeriod"/>
            </a:pPr>
            <a:r>
              <a:rPr lang="es-AR" dirty="0"/>
              <a:t>DOMESTICAS</a:t>
            </a:r>
          </a:p>
          <a:p>
            <a:pPr marL="1828800" lvl="3" indent="-571500">
              <a:buFont typeface="+mj-lt"/>
              <a:buAutoNum type="romanUcPeriod"/>
            </a:pPr>
            <a:r>
              <a:rPr lang="es-AR" dirty="0"/>
              <a:t>ASOCIACIONES CIVILES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ORGANIZACIÓN. CLASIFICACION</a:t>
            </a:r>
          </a:p>
        </p:txBody>
      </p:sp>
    </p:spTree>
    <p:extLst>
      <p:ext uri="{BB962C8B-B14F-4D97-AF65-F5344CB8AC3E}">
        <p14:creationId xmlns:p14="http://schemas.microsoft.com/office/powerpoint/2010/main" val="2389539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LOS USUARIOS DE LA INFORMACION CONTABLE</a:t>
            </a:r>
          </a:p>
          <a:p>
            <a:pPr marL="0" indent="0">
              <a:buNone/>
            </a:pPr>
            <a:r>
              <a:rPr lang="en-US" dirty="0"/>
              <a:t>SON AQUELLOS QUE LA UTILIZAN DE ALGUNA MANERA PARA LA TOMA DE DECISIONES Y EL CONTROL, DE LOS TERCEROS CON LOS QUE ESTAN INTERACTUANDO O POR INTERACTUAR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USUARIOS</a:t>
            </a:r>
          </a:p>
        </p:txBody>
      </p:sp>
    </p:spTree>
    <p:extLst>
      <p:ext uri="{BB962C8B-B14F-4D97-AF65-F5344CB8AC3E}">
        <p14:creationId xmlns:p14="http://schemas.microsoft.com/office/powerpoint/2010/main" val="17789533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C000"/>
                </a:solidFill>
              </a:rPr>
              <a:t>CLASIFICACION</a:t>
            </a:r>
          </a:p>
          <a:p>
            <a:r>
              <a:rPr lang="en-US" dirty="0"/>
              <a:t>SEGUN LA VINCULACION CON EL ENTE EMISOR DE INFORMACION: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</a:rPr>
              <a:t>    USUARIOS INTERNOS</a:t>
            </a:r>
            <a:r>
              <a:rPr lang="en-US" dirty="0"/>
              <a:t>: DETERMINAN FORMA CONTENIDO Y PERIODICIDAD. INFO DE GESTION. PROPIETARIOS, GERENTES, ASESORE Y AUDITORES, REPRESENTANTE LEGAL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</a:rPr>
              <a:t>    USUARIOS EXTERNOS </a:t>
            </a:r>
            <a:r>
              <a:rPr lang="en-US" dirty="0"/>
              <a:t>: INFORMES QUE SE AJUSTEN A LAS NORMAS CONTABLES. PROVEEDORES, ENTIDADES FINANCIERAS,CLIENTES, AUDITORES, ORGANISMOS PUBLICOS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USUARIOS</a:t>
            </a:r>
          </a:p>
        </p:txBody>
      </p:sp>
    </p:spTree>
    <p:extLst>
      <p:ext uri="{BB962C8B-B14F-4D97-AF65-F5344CB8AC3E}">
        <p14:creationId xmlns:p14="http://schemas.microsoft.com/office/powerpoint/2010/main" val="2601369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 PATRIMONIO DEL ENTE A UN MOMENTO DETERMINADO LO CONSTITUYEN EL CONJUNTO DE </a:t>
            </a:r>
            <a:r>
              <a:rPr lang="en-US" dirty="0">
                <a:solidFill>
                  <a:srgbClr val="FFC000"/>
                </a:solidFill>
              </a:rPr>
              <a:t>BIENES ECONOMICOS </a:t>
            </a:r>
            <a:r>
              <a:rPr lang="en-US" dirty="0"/>
              <a:t>DE SU PROPIEDAD, LOS </a:t>
            </a:r>
            <a:r>
              <a:rPr lang="en-US" dirty="0">
                <a:solidFill>
                  <a:srgbClr val="FFC000"/>
                </a:solidFill>
              </a:rPr>
              <a:t>DERECHOS</a:t>
            </a:r>
            <a:r>
              <a:rPr lang="en-US" dirty="0"/>
              <a:t> CONTRA TERCEROS  Y LAS </a:t>
            </a:r>
            <a:r>
              <a:rPr lang="en-US" dirty="0">
                <a:solidFill>
                  <a:srgbClr val="FFC000"/>
                </a:solidFill>
              </a:rPr>
              <a:t>DEUDAS</a:t>
            </a:r>
            <a:r>
              <a:rPr lang="en-US" dirty="0"/>
              <a:t>, EXPRESADOS EN UNIDADES MONETARIAS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6. ELEMENTOS PATRIMONIALES</a:t>
            </a:r>
          </a:p>
        </p:txBody>
      </p:sp>
    </p:spTree>
    <p:extLst>
      <p:ext uri="{BB962C8B-B14F-4D97-AF65-F5344CB8AC3E}">
        <p14:creationId xmlns:p14="http://schemas.microsoft.com/office/powerpoint/2010/main" val="2210855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EL ACTIVO SIGNIFICA RECURSO O INVERSION.</a:t>
            </a:r>
          </a:p>
          <a:p>
            <a:pPr marL="0" indent="0">
              <a:buNone/>
            </a:pPr>
            <a:r>
              <a:rPr lang="en-US" dirty="0"/>
              <a:t>LO INTEGRAN:</a:t>
            </a:r>
          </a:p>
          <a:p>
            <a:r>
              <a:rPr lang="en-US" dirty="0"/>
              <a:t>BIENES Y DERECHOS DE PROPIEDAD DEL ENTE EXPRESADOS EN UNIDADES MONETARIAS ESTEN O NO EN SU PODER EFECTIVO</a:t>
            </a:r>
          </a:p>
          <a:p>
            <a:r>
              <a:rPr lang="en-US" dirty="0"/>
              <a:t>LOS SACRIFICIOS ECONOMICOS IMPUTABLES A INGRESOS Y/O PERIODOS FUTUROS ( GASTOS PAGADOS POR ADELANTADO)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6. ELEMENTOS PATRIMONIALES. ACTIVO</a:t>
            </a:r>
          </a:p>
        </p:txBody>
      </p:sp>
    </p:spTree>
    <p:extLst>
      <p:ext uri="{BB962C8B-B14F-4D97-AF65-F5344CB8AC3E}">
        <p14:creationId xmlns:p14="http://schemas.microsoft.com/office/powerpoint/2010/main" val="32178329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DEBE POSEER UTILIDAD ECONOMICA PARA EL ENTE (VALOR DE CAMBIO O DE USO)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DEBE SER SUCEPTIBLE DE MEDICION OBJETIVA Y VERIFICABLE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EL ENTE DEBE TENER EL CONTROL DEL ACCESO A LOS FUTUROS INGRESOS (PROPIEDAD)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EL DERECHO DEL ENTE A ACCEDER A ESOS BENEFICIOS DEBE HABERSE ORIGINADO EN TRANSACCION ANTERIOR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92D050"/>
                </a:solidFill>
              </a:rPr>
              <a:t>ACTIVO- CARACTERISTICAS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614187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 DINERO EN CAJA Y BANCOS Y OTROS VALORES DE PODER CANCELATORIO SIMILAR</a:t>
            </a:r>
          </a:p>
          <a:p>
            <a:r>
              <a:rPr lang="en-US" dirty="0"/>
              <a:t>BIENES TANGIBLE E INTANGIBLES DE PROPIEDAD DEL ENTE DESTINADOS A LA VENTA, USO , ARRENDAMIENTO</a:t>
            </a:r>
          </a:p>
          <a:p>
            <a:r>
              <a:rPr lang="en-US" dirty="0"/>
              <a:t>LOS DERECHOS SOBRE TERCEROS PARA QUE ENTREGUEN SUMAS DE DINERO, BIENES, ETC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92D050"/>
                </a:solidFill>
              </a:rPr>
              <a:t>ACTIVO -COMPOSICION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31119005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BIENES: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IDENTIFICABLES O NO IDENTIFICABLES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ADQUIRIDOS POR AL EMPRESA O PRODUCIDOS POR LA MISMA</a:t>
            </a:r>
          </a:p>
          <a:p>
            <a:r>
              <a:rPr lang="en-US" dirty="0"/>
              <a:t>DERECHOS: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 RECIBIR SUMAS DE DINERO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 RECIBIR BIENES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 RECIBIR SERVICIOS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92D050"/>
                </a:solidFill>
              </a:rPr>
              <a:t>ACTIVO- COMPOSICION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12309911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 ORDENAN EN RUBROS SIGUIENDO UN ORDEN DECRECIENTE DE LIQUIDEZ</a:t>
            </a:r>
          </a:p>
          <a:p>
            <a:pPr marL="0" indent="0">
              <a:buNone/>
            </a:pPr>
            <a:r>
              <a:rPr lang="en-US" dirty="0"/>
              <a:t>RUBROS:</a:t>
            </a:r>
          </a:p>
          <a:p>
            <a:r>
              <a:rPr lang="en-US" dirty="0"/>
              <a:t>CAJA Y BANCOS</a:t>
            </a:r>
          </a:p>
          <a:p>
            <a:r>
              <a:rPr lang="en-US" dirty="0"/>
              <a:t>INVERSIONES</a:t>
            </a:r>
          </a:p>
          <a:p>
            <a:r>
              <a:rPr lang="en-US" dirty="0"/>
              <a:t>CREDITOS</a:t>
            </a:r>
          </a:p>
          <a:p>
            <a:r>
              <a:rPr lang="en-US" dirty="0"/>
              <a:t>BIENES DE CAMBIO</a:t>
            </a:r>
          </a:p>
          <a:p>
            <a:r>
              <a:rPr lang="en-US" dirty="0"/>
              <a:t>BIENES DE USO</a:t>
            </a:r>
          </a:p>
          <a:p>
            <a:r>
              <a:rPr lang="en-US" dirty="0"/>
              <a:t>OTROS ACTIVOS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92D050"/>
                </a:solidFill>
              </a:rPr>
              <a:t>ACTIVO- AGRUPAMIENTO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9668548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 PASIVO REPRESENTA EL TOTAL DE LAS OBLIGACIONES DE LA EMPRESA HACIA TERCEROS EN UN MOMENTO DETERMINADO Y EXPRESADO EN UNIDADES MONETARIAS. ESTAS DEUDAS SE ORIGINARON EN SU MAYORIA PARA LA OBTENCION DE UN RECURSOS.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2D050"/>
                </a:solidFill>
              </a:rPr>
              <a:t>PASIVO-CONCEPTO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94400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REPRESENTA UNA OBLIGACION HACIA UNO O MAS ENTES QUE DEBE SER CANCELADA CON EL EMPLEO DE ACTIVOS A UNA FECHA DETERMINADA.</a:t>
            </a:r>
          </a:p>
          <a:p>
            <a:r>
              <a:rPr lang="en-US" dirty="0"/>
              <a:t>SIEMPRE IMPLICA UN SACRIFICIO ECONOMICO SU CANCELACION</a:t>
            </a:r>
          </a:p>
          <a:p>
            <a:r>
              <a:rPr lang="en-US" dirty="0"/>
              <a:t>LA EMPRESA NO PUEDE EVITAR EL SACRIFICIO FUTURO DE SU CANCELACION</a:t>
            </a:r>
          </a:p>
          <a:p>
            <a:r>
              <a:rPr lang="en-US" dirty="0"/>
              <a:t>EL HECHO QUE OBLIGA A LA EMPRESA  HA OCURRIDO EN UN MOMENTO ANTERIOR</a:t>
            </a:r>
          </a:p>
          <a:p>
            <a:r>
              <a:rPr lang="en-US" dirty="0"/>
              <a:t>DEBEN SER SUCEPTIBLES DE ASIGNACION DE VALOR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92D050"/>
                </a:solidFill>
              </a:rPr>
              <a:t>PASIVO-CARACTERISTICAS</a:t>
            </a: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138936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s-AR" dirty="0"/>
              <a:t>SEGUN LA CONDICION JURIDICA DEL PROPIETARIO DEL CAPITAL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PUBLICA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PRIVADA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CIVIL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COMERCIAL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MIXTA</a:t>
            </a:r>
          </a:p>
          <a:p>
            <a:pPr marL="571500" indent="-571500">
              <a:buFont typeface="+mj-lt"/>
              <a:buAutoNum type="romanUcPeriod" startAt="3"/>
            </a:pPr>
            <a:r>
              <a:rPr lang="es-AR" dirty="0"/>
              <a:t>SEGÚN LA DIVISION Y EXTENSION DEL TRABAJO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SIMPLES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COMPLEJAS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CLASIFICACION (</a:t>
            </a:r>
            <a:r>
              <a:rPr lang="es-AR" dirty="0" err="1"/>
              <a:t>cont</a:t>
            </a:r>
            <a:r>
              <a:rPr lang="es-A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33735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ESTA COMPUESTO POR LA TOTALIDAD DE OBLIGACIONES HACIA TERCEROS, QUE PUEDEN SER:</a:t>
            </a:r>
          </a:p>
          <a:p>
            <a:r>
              <a:rPr lang="en-US" dirty="0"/>
              <a:t>OBLIGACIONES DE DAR ( DINERO O BIENES)</a:t>
            </a:r>
          </a:p>
          <a:p>
            <a:r>
              <a:rPr lang="en-US" dirty="0"/>
              <a:t>OBLIGACIONES DE HACER ( SERVICIO U OCUPAR UN BIEN)</a:t>
            </a:r>
          </a:p>
          <a:p>
            <a:r>
              <a:rPr lang="en-US" dirty="0"/>
              <a:t>CIERTAS</a:t>
            </a:r>
          </a:p>
          <a:p>
            <a:r>
              <a:rPr lang="en-US" dirty="0"/>
              <a:t>CONTINGENTES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92D050"/>
                </a:solidFill>
              </a:rPr>
              <a:t>PASIVO-COMPOSICION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893028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PN = ACTIVO – PASIVO</a:t>
            </a:r>
          </a:p>
          <a:p>
            <a:r>
              <a:rPr lang="en-US" dirty="0"/>
              <a:t>SE EXPRESA EN UNIDADES MONETARIAS</a:t>
            </a:r>
          </a:p>
          <a:p>
            <a:r>
              <a:rPr lang="en-US" dirty="0"/>
              <a:t>FUENTE DE FINANCIACION PROPIA DE LOS RECURSOS DEL ENTE</a:t>
            </a:r>
          </a:p>
          <a:p>
            <a:r>
              <a:rPr lang="en-US" dirty="0"/>
              <a:t>CARACTER PERMANENTE</a:t>
            </a:r>
          </a:p>
          <a:p>
            <a:r>
              <a:rPr lang="en-US" dirty="0"/>
              <a:t>RESIDUAL: ES EL REMANENTE DE ACTIVO QUE QUEDA PARA LOS DUEÑOS UNA VEZ CANCELADOS LOS PASIVOS</a:t>
            </a:r>
          </a:p>
          <a:p>
            <a:r>
              <a:rPr lang="en-US" dirty="0"/>
              <a:t>ACTIVO=PASIVO +PN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92D050"/>
                </a:solidFill>
              </a:rPr>
              <a:t>PATRIMONIO NETO-CONCEPTO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7700860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EL CAPITAL DE LA EMPRESA SUSCRIPTO POR LOS SOCIOS: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   CAPITAL SOCIAL: VALOR NOMINAL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APORTES NO CAPITALIZADOS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AJUSTES AL CAPITAL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PRIMAS DE EMISION</a:t>
            </a:r>
          </a:p>
          <a:p>
            <a:r>
              <a:rPr lang="en-US" dirty="0"/>
              <a:t>LOS RESULTADOS QUE SURGEN DE OPERACIONES DEL ENTE O HECHOS DEL CONTEXTO: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REVALUOS TECNICOS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RESULTADOS DE DISPONIBILIDAD RESTRINGIDA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RESULTADOS DE LIBRE DISPONIBILIDAD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2D050"/>
                </a:solidFill>
              </a:rPr>
              <a:t>PN-COMPOSICION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12075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890374" y="597456"/>
            <a:ext cx="7363252" cy="56630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</a:rPr>
              <a:t> ESTATICA</a:t>
            </a:r>
          </a:p>
          <a:p>
            <a:r>
              <a:rPr lang="en-US" dirty="0"/>
              <a:t>BIENES Y DERECHOS= OBLIGACIONES Y CAPITAL PROPIO APORTADO</a:t>
            </a:r>
          </a:p>
          <a:p>
            <a:endParaRPr lang="en-US" dirty="0"/>
          </a:p>
          <a:p>
            <a:r>
              <a:rPr lang="en-US" dirty="0"/>
              <a:t>PN INICIAL= CAPITAL</a:t>
            </a:r>
          </a:p>
          <a:p>
            <a:pPr algn="ctr"/>
            <a:r>
              <a:rPr lang="en-US" dirty="0"/>
              <a:t>  </a:t>
            </a:r>
            <a:r>
              <a:rPr lang="en-US" sz="3200" b="1" dirty="0">
                <a:solidFill>
                  <a:srgbClr val="FFC000"/>
                </a:solidFill>
              </a:rPr>
              <a:t>DINAMICA</a:t>
            </a:r>
          </a:p>
          <a:p>
            <a:r>
              <a:rPr lang="en-US" dirty="0"/>
              <a:t>BIENES Y DERECHOS= OBLIGACIONES +CAPITAL PROPIO APORTADO+/- RESULTADOS DE LA ACTIVIDAD</a:t>
            </a:r>
          </a:p>
          <a:p>
            <a:endParaRPr lang="en-US" dirty="0"/>
          </a:p>
          <a:p>
            <a:r>
              <a:rPr lang="en-US" dirty="0"/>
              <a:t>RECURSOS ECONOMICOS= ACTIVO</a:t>
            </a:r>
          </a:p>
          <a:p>
            <a:r>
              <a:rPr lang="en-US" dirty="0"/>
              <a:t>FUENTES DE FINANCIACION= PASIVO +PATRIMONIO NETO</a:t>
            </a:r>
          </a:p>
          <a:p>
            <a:r>
              <a:rPr lang="en-US" dirty="0"/>
              <a:t>          </a:t>
            </a:r>
          </a:p>
          <a:p>
            <a:pPr algn="ctr"/>
            <a:r>
              <a:rPr lang="en-US" dirty="0"/>
              <a:t>  </a:t>
            </a:r>
            <a:r>
              <a:rPr lang="en-US" dirty="0">
                <a:solidFill>
                  <a:srgbClr val="FFC000"/>
                </a:solidFill>
              </a:rPr>
              <a:t>ACTIVO – PASIVO=PATRIMONIO NETO</a:t>
            </a:r>
          </a:p>
          <a:p>
            <a:pPr algn="ctr"/>
            <a:r>
              <a:rPr lang="en-US" dirty="0">
                <a:solidFill>
                  <a:srgbClr val="FFC000"/>
                </a:solidFill>
              </a:rPr>
              <a:t>              </a:t>
            </a:r>
          </a:p>
          <a:p>
            <a:pPr algn="ctr"/>
            <a:r>
              <a:rPr lang="en-US" dirty="0">
                <a:solidFill>
                  <a:srgbClr val="FFC000"/>
                </a:solidFill>
              </a:rPr>
              <a:t>IGUALDAD CONTABLE FUNDAMENTAL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28033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SON LA VERTIENTE POSITICA DE LOS RESULTADOS</a:t>
            </a:r>
          </a:p>
          <a:p>
            <a:r>
              <a:rPr lang="en-US" dirty="0"/>
              <a:t>SON PRODUCIDOS POR LAS ACTIVIDADES PRINCIPALES DE LA EMPRESA: VENDER, PRESTAR SERVICIOS </a:t>
            </a:r>
          </a:p>
          <a:p>
            <a:r>
              <a:rPr lang="en-US" dirty="0"/>
              <a:t>PROVOCAN AUMENTO EN EL PN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INGRESOS</a:t>
            </a:r>
          </a:p>
        </p:txBody>
      </p:sp>
    </p:spTree>
    <p:extLst>
      <p:ext uri="{BB962C8B-B14F-4D97-AF65-F5344CB8AC3E}">
        <p14:creationId xmlns:p14="http://schemas.microsoft.com/office/powerpoint/2010/main" val="11430263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/>
              <a:t>SON LAS DISMINUCIONES DEL PATRIMONIO NETO ORIGINADAS EN LOS COSTOS CONSUMIDOS PARA OBTENER LOS INGRESOS PRESENTES DE LAS ACTIVIDADES HABITUALES DEL ENTE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GASTOS</a:t>
            </a:r>
          </a:p>
        </p:txBody>
      </p:sp>
    </p:spTree>
    <p:extLst>
      <p:ext uri="{BB962C8B-B14F-4D97-AF65-F5344CB8AC3E}">
        <p14:creationId xmlns:p14="http://schemas.microsoft.com/office/powerpoint/2010/main" val="19948971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SON INGRESOS SIN COSTO</a:t>
            </a:r>
          </a:p>
          <a:p>
            <a:r>
              <a:rPr lang="en-US" dirty="0"/>
              <a:t>SON INCREMENTOS EN EL PN DE LA EMPRESA ORIGINADOS EN HECHOS NO CONTROLABLES POR LA MISMA</a:t>
            </a:r>
          </a:p>
          <a:p>
            <a:r>
              <a:rPr lang="en-US" dirty="0"/>
              <a:t>RESULTADOS EXTRAORDINARIOS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GANACIAS</a:t>
            </a:r>
          </a:p>
        </p:txBody>
      </p:sp>
    </p:spTree>
    <p:extLst>
      <p:ext uri="{BB962C8B-B14F-4D97-AF65-F5344CB8AC3E}">
        <p14:creationId xmlns:p14="http://schemas.microsoft.com/office/powerpoint/2010/main" val="44085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PRODUCEN DISMINUCION EN EL PN</a:t>
            </a:r>
          </a:p>
          <a:p>
            <a:r>
              <a:rPr lang="en-US" dirty="0"/>
              <a:t>ES UN SACRIFICIO ECONOMICO, RESULTANTE O NO DE UN INTERCAMBIO CON TERCEROS QUE TIENE IMPOSIBILIDAD PRESENTE Y FUTURA DE GENERAR DE PERMITIR LA OBTENCION DE INGRESOS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PERDIDAS</a:t>
            </a:r>
          </a:p>
        </p:txBody>
      </p:sp>
    </p:spTree>
    <p:extLst>
      <p:ext uri="{BB962C8B-B14F-4D97-AF65-F5344CB8AC3E}">
        <p14:creationId xmlns:p14="http://schemas.microsoft.com/office/powerpoint/2010/main" val="17770743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COSTO: SACRIFICIO ECONOMICO DE ENTREGAR DINERO, BIENES O ASUMIR UNA OBLIGACION QUE DEMANDA LA ADQUISICION DE UN BIEN O SERVICIO CON UTILIDAD ECONOMICA PARA EL ENTE</a:t>
            </a:r>
          </a:p>
          <a:p>
            <a:r>
              <a:rPr lang="en-US" dirty="0"/>
              <a:t>COSTO CONSUMIDO O GASTO: CUANDO EL COSTO BENEFICIO AL PERIODO PRESENTE SE LO IMPUTA AL MISMO COMO UN GASTO</a:t>
            </a:r>
          </a:p>
          <a:p>
            <a:r>
              <a:rPr lang="en-US" dirty="0"/>
              <a:t>COSTO NO CONSUMIDO O ACTIVO: AYUDARAN A LA OBTENCION DE BENEFICIOS FUTUROS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COSTOS CONSUMIDOS Y NO CONSUMIDOS</a:t>
            </a:r>
          </a:p>
        </p:txBody>
      </p:sp>
    </p:spTree>
    <p:extLst>
      <p:ext uri="{BB962C8B-B14F-4D97-AF65-F5344CB8AC3E}">
        <p14:creationId xmlns:p14="http://schemas.microsoft.com/office/powerpoint/2010/main" val="38037441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CONFORMAN UN CONJUNTO DE REGLAS PARA LA PREPARACION DE LA INFORMACION CONTABLE- ES DE APLICACIÓN OBLIGATORIA PARA LOS PROFESIONALES QUE EMITEN Y AUDITAN LOS ESTADOS CONTABLDES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/>
              <a:t>7. NORMAS CONTABLES. CONCEPTO</a:t>
            </a:r>
          </a:p>
        </p:txBody>
      </p:sp>
    </p:spTree>
    <p:extLst>
      <p:ext uri="{BB962C8B-B14F-4D97-AF65-F5344CB8AC3E}">
        <p14:creationId xmlns:p14="http://schemas.microsoft.com/office/powerpoint/2010/main" val="91705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 startAt="5"/>
            </a:pPr>
            <a:r>
              <a:rPr lang="es-AR" dirty="0"/>
              <a:t>SEGÚN EL MARCO NORMATIVO QUE REGULA SU ACCION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ORGANIZACIONES DE DERECHO PUBLICO</a:t>
            </a:r>
          </a:p>
          <a:p>
            <a:pPr marL="971550" lvl="1" indent="-571500">
              <a:buFont typeface="+mj-lt"/>
              <a:buAutoNum type="romanUcPeriod"/>
            </a:pPr>
            <a:r>
              <a:rPr lang="es-AR" dirty="0"/>
              <a:t>ORGANIZACIONES DE DERECHO PRIVADO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Sin fines de lucro</a:t>
            </a:r>
          </a:p>
          <a:p>
            <a:pPr marL="1371600" lvl="2" indent="-571500">
              <a:buFont typeface="+mj-lt"/>
              <a:buAutoNum type="romanUcPeriod"/>
            </a:pPr>
            <a:r>
              <a:rPr lang="es-AR" dirty="0"/>
              <a:t>Con fines de lucro</a:t>
            </a:r>
          </a:p>
          <a:p>
            <a:pPr marL="800100" lvl="2" indent="0">
              <a:buNone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CLASIFICACION (</a:t>
            </a:r>
            <a:r>
              <a:rPr lang="es-AR" dirty="0" err="1"/>
              <a:t>cont</a:t>
            </a:r>
            <a:r>
              <a:rPr lang="es-A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33834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CONFORME A SU ALCNACE:</a:t>
            </a:r>
          </a:p>
          <a:p>
            <a:pPr lvl="1"/>
            <a:r>
              <a:rPr lang="es-AR" dirty="0"/>
              <a:t>NACIONALES O EXTRANJERAS</a:t>
            </a:r>
          </a:p>
          <a:p>
            <a:r>
              <a:rPr lang="es-AR" dirty="0"/>
              <a:t>CONFORME A LOS TEMAS</a:t>
            </a:r>
          </a:p>
          <a:p>
            <a:pPr lvl="1"/>
            <a:r>
              <a:rPr lang="es-AR" dirty="0"/>
              <a:t>RECONOCIMIENTO DE VARIACIONES PN</a:t>
            </a:r>
          </a:p>
          <a:p>
            <a:pPr lvl="1"/>
            <a:r>
              <a:rPr lang="es-AR" dirty="0"/>
              <a:t>MEDICION</a:t>
            </a:r>
          </a:p>
          <a:p>
            <a:pPr lvl="1"/>
            <a:r>
              <a:rPr lang="es-AR"/>
              <a:t>EXPOSICION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dirty="0"/>
              <a:t>7. NORMAS CONTABLES. CLASIFICACION</a:t>
            </a:r>
          </a:p>
        </p:txBody>
      </p:sp>
    </p:spTree>
    <p:extLst>
      <p:ext uri="{BB962C8B-B14F-4D97-AF65-F5344CB8AC3E}">
        <p14:creationId xmlns:p14="http://schemas.microsoft.com/office/powerpoint/2010/main" val="3840870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ACTIVIDADES ECONOMICAS</a:t>
            </a:r>
          </a:p>
          <a:p>
            <a:pPr lvl="1"/>
            <a:r>
              <a:rPr lang="es-AR" dirty="0"/>
              <a:t>ACTIVIDADES DE CONSUMO</a:t>
            </a:r>
          </a:p>
          <a:p>
            <a:pPr lvl="1"/>
            <a:r>
              <a:rPr lang="es-AR" dirty="0"/>
              <a:t>ACTIVIDADES DE PRODUCCION</a:t>
            </a:r>
          </a:p>
          <a:p>
            <a:pPr lvl="1"/>
            <a:endParaRPr lang="es-AR" dirty="0"/>
          </a:p>
          <a:p>
            <a:r>
              <a:rPr lang="es-AR" dirty="0"/>
              <a:t>FACTORES ECONOMICOS</a:t>
            </a:r>
          </a:p>
          <a:p>
            <a:pPr lvl="1"/>
            <a:r>
              <a:rPr lang="es-AR" dirty="0"/>
              <a:t>NATURALEZA</a:t>
            </a:r>
          </a:p>
          <a:p>
            <a:pPr lvl="1"/>
            <a:r>
              <a:rPr lang="es-AR" dirty="0"/>
              <a:t>CAPITAL</a:t>
            </a:r>
          </a:p>
          <a:p>
            <a:pPr lvl="1"/>
            <a:r>
              <a:rPr lang="es-AR" dirty="0"/>
              <a:t>TRABAJO</a:t>
            </a:r>
          </a:p>
          <a:p>
            <a:pPr lvl="1"/>
            <a:r>
              <a:rPr lang="es-AR" dirty="0"/>
              <a:t>TECNOLOGIA</a:t>
            </a:r>
          </a:p>
          <a:p>
            <a:pPr lvl="1"/>
            <a:r>
              <a:rPr lang="es-AR" b="1" dirty="0"/>
              <a:t>EMPRESA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3600" dirty="0"/>
              <a:t>2.- EMPRESAS UNIPERSONALES Y SOCIEDADES COMERCIALES</a:t>
            </a:r>
          </a:p>
        </p:txBody>
      </p:sp>
    </p:spTree>
    <p:extLst>
      <p:ext uri="{BB962C8B-B14F-4D97-AF65-F5344CB8AC3E}">
        <p14:creationId xmlns:p14="http://schemas.microsoft.com/office/powerpoint/2010/main" val="3788285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dirty="0"/>
              <a:t>«ES UNA ORGANIZACIÓN EN EL CUAL SE COORDINA EL CAPITAL Y EL TRABAJO Y QUE VALIENDOSE DE UN PROCESO ADMINISTRATIVO PRODUCE Y COMERCIALIZA BIENES Y SERVICIOS EN UN MARCO DE RIESGO CON LA FINALIDAD DE CREAR, MANTENER Y DISTRIBUIR RIQUEZA ENTRE SUS MIEMBROS» (ALVAREZ)</a:t>
            </a:r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000" dirty="0"/>
              <a:t>2. EMPRESA. CONCEPTOS</a:t>
            </a:r>
          </a:p>
        </p:txBody>
      </p:sp>
    </p:spTree>
    <p:extLst>
      <p:ext uri="{BB962C8B-B14F-4D97-AF65-F5344CB8AC3E}">
        <p14:creationId xmlns:p14="http://schemas.microsoft.com/office/powerpoint/2010/main" val="298727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«ORGANIZACIONES CON FINES DE LUCRO QUE PUEDEN SER DE DIVERSAS NATURALEZA JURIDICA Y DE DIFERENTES OBJETIVOS DE EXPLOTACION»</a:t>
            </a:r>
          </a:p>
          <a:p>
            <a:endParaRPr lang="es-AR" dirty="0"/>
          </a:p>
          <a:p>
            <a:r>
              <a:rPr lang="es-AR" dirty="0"/>
              <a:t>«ENTES QUE SE DEDICAN A ACTIVIDADES DE INDOLE ECONOMICA»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EMPRESA. CONCEPTOS</a:t>
            </a:r>
          </a:p>
        </p:txBody>
      </p:sp>
    </p:spTree>
    <p:extLst>
      <p:ext uri="{BB962C8B-B14F-4D97-AF65-F5344CB8AC3E}">
        <p14:creationId xmlns:p14="http://schemas.microsoft.com/office/powerpoint/2010/main" val="2790273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S/LA CAPACIDAD ECONOMICA</a:t>
            </a:r>
          </a:p>
          <a:p>
            <a:pPr lvl="1"/>
            <a:r>
              <a:rPr lang="es-AR" dirty="0"/>
              <a:t>MICROEMPRESAS</a:t>
            </a:r>
          </a:p>
          <a:p>
            <a:pPr lvl="1"/>
            <a:r>
              <a:rPr lang="es-AR" dirty="0"/>
              <a:t>PEQUEÑAS EMPRESAS</a:t>
            </a:r>
          </a:p>
          <a:p>
            <a:pPr lvl="1"/>
            <a:r>
              <a:rPr lang="es-AR" dirty="0"/>
              <a:t>MEDIANAS EMPRESAS</a:t>
            </a:r>
          </a:p>
          <a:p>
            <a:pPr lvl="1"/>
            <a:r>
              <a:rPr lang="es-AR" dirty="0"/>
              <a:t>GRANDES EMPRESAS</a:t>
            </a:r>
          </a:p>
          <a:p>
            <a:r>
              <a:rPr lang="es-AR" dirty="0"/>
              <a:t>S/LA PROPIEDAD DEL CAPITAL</a:t>
            </a:r>
          </a:p>
          <a:p>
            <a:pPr lvl="1"/>
            <a:r>
              <a:rPr lang="es-AR" dirty="0"/>
              <a:t>PRIVADAS </a:t>
            </a:r>
          </a:p>
          <a:p>
            <a:pPr lvl="1"/>
            <a:r>
              <a:rPr lang="es-AR" dirty="0"/>
              <a:t>PUBLICAS</a:t>
            </a:r>
          </a:p>
          <a:p>
            <a:pPr lvl="1"/>
            <a:r>
              <a:rPr lang="es-AR" dirty="0"/>
              <a:t>MIXTAS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/>
              <a:t>CLASIFICACION</a:t>
            </a:r>
          </a:p>
        </p:txBody>
      </p:sp>
    </p:spTree>
    <p:extLst>
      <p:ext uri="{BB962C8B-B14F-4D97-AF65-F5344CB8AC3E}">
        <p14:creationId xmlns:p14="http://schemas.microsoft.com/office/powerpoint/2010/main" val="826487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369</TotalTime>
  <Words>1950</Words>
  <Application>Microsoft Office PowerPoint</Application>
  <PresentationFormat>Presentación en pantalla (4:3)</PresentationFormat>
  <Paragraphs>287</Paragraphs>
  <Slides>50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3" baseType="lpstr">
      <vt:lpstr>Book Antiqua</vt:lpstr>
      <vt:lpstr>Wingdings</vt:lpstr>
      <vt:lpstr>Cartoné</vt:lpstr>
      <vt:lpstr>CONTABILIDAD BASICA</vt:lpstr>
      <vt:lpstr>1.- ORGANIZACIÓN.CONCEPTO</vt:lpstr>
      <vt:lpstr>ORGANIZACIÓN. CLASIFICACION</vt:lpstr>
      <vt:lpstr>CLASIFICACION (cont)</vt:lpstr>
      <vt:lpstr>CLASIFICACION (cont)</vt:lpstr>
      <vt:lpstr>2.- EMPRESAS UNIPERSONALES Y SOCIEDADES COMERCIALES</vt:lpstr>
      <vt:lpstr>2. EMPRESA. CONCEPTOS</vt:lpstr>
      <vt:lpstr>EMPRESA. CONCEPTOS</vt:lpstr>
      <vt:lpstr>CLASIFICACION</vt:lpstr>
      <vt:lpstr>CLASIFICACION (continuación)</vt:lpstr>
      <vt:lpstr>3.- EL PATRIMONIO DE LAS ORGANIZACIONES</vt:lpstr>
      <vt:lpstr>PATRIMONIO (conceptos)</vt:lpstr>
      <vt:lpstr>PATRIMONIO (conceptos)</vt:lpstr>
      <vt:lpstr>PATRIMONIO</vt:lpstr>
      <vt:lpstr>RECURSOS. CONCEPTO</vt:lpstr>
      <vt:lpstr>RECURSOS. CLASIFICACION</vt:lpstr>
      <vt:lpstr>FUENTES DE FINANC. CONCEPTO</vt:lpstr>
      <vt:lpstr>FUENTES DE FINANC. CLASIFICACION</vt:lpstr>
      <vt:lpstr>4.- ADMINISTRACION. CONCEPTO</vt:lpstr>
      <vt:lpstr>PROCESO DECISORIO</vt:lpstr>
      <vt:lpstr>CONTROL  DE GESTION</vt:lpstr>
      <vt:lpstr>CONTROL PATRIMONIAL</vt:lpstr>
      <vt:lpstr>INFORMACION. CONCEPTO</vt:lpstr>
      <vt:lpstr>ASPECTO CLAVE PARA LA TOMA DE DECISIONES</vt:lpstr>
      <vt:lpstr>5. CONTABILIDAD. CONCEPTO</vt:lpstr>
      <vt:lpstr>OBJETIVOS</vt:lpstr>
      <vt:lpstr>FUNCIONES</vt:lpstr>
      <vt:lpstr>LA CONTABILIDAD COMO PARTE DEL SISTEMA DE INFORMACIONES</vt:lpstr>
      <vt:lpstr>SUBSISTEMA DE  INFORMACION CONTABLE</vt:lpstr>
      <vt:lpstr>USUARIOS</vt:lpstr>
      <vt:lpstr>USUARIOS</vt:lpstr>
      <vt:lpstr>6. ELEMENTOS PATRIMONIALES</vt:lpstr>
      <vt:lpstr>6. ELEMENTOS PATRIMONIALES. ACTIVO</vt:lpstr>
      <vt:lpstr>ACTIVO- CARACTERISTICAS</vt:lpstr>
      <vt:lpstr>ACTIVO -COMPOSICION</vt:lpstr>
      <vt:lpstr>ACTIVO- COMPOSICION</vt:lpstr>
      <vt:lpstr>ACTIVO- AGRUPAMIENTO</vt:lpstr>
      <vt:lpstr>PASIVO-CONCEPTO</vt:lpstr>
      <vt:lpstr>PASIVO-CARACTERISTICAS</vt:lpstr>
      <vt:lpstr>PASIVO-COMPOSICION</vt:lpstr>
      <vt:lpstr>PATRIMONIO NETO-CONCEPTO</vt:lpstr>
      <vt:lpstr>PN-COMPOSICION</vt:lpstr>
      <vt:lpstr>Presentación de PowerPoint</vt:lpstr>
      <vt:lpstr>INGRESOS</vt:lpstr>
      <vt:lpstr>GASTOS</vt:lpstr>
      <vt:lpstr>GANACIAS</vt:lpstr>
      <vt:lpstr>PERDIDAS</vt:lpstr>
      <vt:lpstr>COSTOS CONSUMIDOS Y NO CONSUMIDOS</vt:lpstr>
      <vt:lpstr>7. NORMAS CONTABLES. CONCEPTO</vt:lpstr>
      <vt:lpstr>7. NORMAS CONTABLES. CLASIFICACION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BASICA</dc:title>
  <dc:creator>USUARIO</dc:creator>
  <cp:lastModifiedBy>Usuario de Windows</cp:lastModifiedBy>
  <cp:revision>23</cp:revision>
  <dcterms:created xsi:type="dcterms:W3CDTF">2014-07-28T21:12:22Z</dcterms:created>
  <dcterms:modified xsi:type="dcterms:W3CDTF">2022-04-20T00:39:49Z</dcterms:modified>
</cp:coreProperties>
</file>