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4"/>
  </p:notesMasterIdLst>
  <p:sldIdLst>
    <p:sldId id="314" r:id="rId2"/>
    <p:sldId id="319" r:id="rId3"/>
    <p:sldId id="325" r:id="rId4"/>
    <p:sldId id="326" r:id="rId5"/>
    <p:sldId id="329" r:id="rId6"/>
    <p:sldId id="327" r:id="rId7"/>
    <p:sldId id="334" r:id="rId8"/>
    <p:sldId id="336" r:id="rId9"/>
    <p:sldId id="330" r:id="rId10"/>
    <p:sldId id="331" r:id="rId11"/>
    <p:sldId id="332" r:id="rId12"/>
    <p:sldId id="333" r:id="rId13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47D4AC-9122-43C8-8E3E-8280B25EC107}" type="datetimeFigureOut">
              <a:rPr lang="es-CO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9D9D00-2C43-4E33-BBDD-303BE7602C6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8542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1FBA5A-E183-40F5-AF2D-0AA6A527E559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444C17D-0924-431D-8C38-B6BF5DB58588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69006-EE03-41D1-BFC4-46371B6FD7E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38BD1-2A5E-4287-A115-7C198AD94FA9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91D07C-A746-46AA-8DF7-10377BA399FC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77D7-6D0E-4DE2-9904-B950342A9B7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482107-0430-4A8F-A478-0FF1ADEEB97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464C3-9B73-42E9-9A5C-E78B1227854E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3DAA13-C6ED-4638-893F-2F45C9CD5C98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DC7ED-6C94-4C02-97D4-C6D49D1EDAB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5DDD05-F372-41FD-A016-4F8B5D7E679A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C38EA-1DB2-44A8-989B-8C830256A58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36893E-0E79-4A23-A9A3-55AC56BD6386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97EE2-75D8-471A-861F-29B49EE1DF9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8251F-8019-4340-AC75-8F5DFFB0067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8AED0-680D-4773-8D96-FEDCCE5515CB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50F55-C123-444D-8AF3-6A08E2E0105B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0B1CC-5A33-47C9-917B-4F01F91A9A2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DAA97026-D640-4052-8F98-9BA5B3576B5A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924D4-AC77-423E-9A70-42709593A29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FABEBB8-CCCD-40E3-B978-FE578B2289D3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E707626-38D6-4721-8668-F3C316C4890D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8511E55-D0B0-4520-A081-A1AF85CFF839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4477CBF-80CA-412C-ABB7-1D30386CEC1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7158" y="1928812"/>
            <a:ext cx="8429625" cy="49291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>
                <a:solidFill>
                  <a:schemeClr val="tx1"/>
                </a:solidFill>
              </a:rPr>
              <a:t>BIENVENIDOS A LA CATEDRA:</a:t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dirty="0" smtClean="0">
                <a:solidFill>
                  <a:schemeClr val="tx1"/>
                </a:solidFill>
              </a:rPr>
              <a:t>DESARROLLO LOCAL Y REGIONAL</a:t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dirty="0" smtClean="0">
                <a:solidFill>
                  <a:schemeClr val="tx1"/>
                </a:solidFill>
              </a:rPr>
              <a:t/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endParaRPr lang="es-CO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s-AR" b="1" dirty="0" smtClean="0"/>
              <a:t>“…El </a:t>
            </a:r>
            <a:r>
              <a:rPr lang="es-AR" b="1" dirty="0"/>
              <a:t>desarrollo humano es un proceso mediante el cual se amplían </a:t>
            </a:r>
            <a:r>
              <a:rPr lang="es-AR" b="1" dirty="0" smtClean="0"/>
              <a:t>las oportunidades </a:t>
            </a:r>
            <a:r>
              <a:rPr lang="es-AR" b="1" dirty="0"/>
              <a:t>de los </a:t>
            </a:r>
            <a:r>
              <a:rPr lang="es-AR" b="1" dirty="0" smtClean="0"/>
              <a:t>individuos…”</a:t>
            </a:r>
          </a:p>
          <a:p>
            <a:pPr marL="109728" indent="0">
              <a:buNone/>
            </a:pPr>
            <a:endParaRPr lang="es-AR" b="1" dirty="0"/>
          </a:p>
          <a:p>
            <a:pPr marL="109728" indent="0">
              <a:buNone/>
            </a:pPr>
            <a:r>
              <a:rPr lang="es-AR" b="1" u="sng" dirty="0"/>
              <a:t>El desarrollo humano tiene dos aspectos:</a:t>
            </a:r>
          </a:p>
          <a:p>
            <a:pPr marL="109728" indent="0">
              <a:buNone/>
            </a:pPr>
            <a:r>
              <a:rPr lang="es-AR" b="1" dirty="0"/>
              <a:t>F</a:t>
            </a:r>
            <a:r>
              <a:rPr lang="es-AR" b="1" dirty="0" smtClean="0"/>
              <a:t>ormación </a:t>
            </a:r>
            <a:r>
              <a:rPr lang="es-AR" dirty="0"/>
              <a:t>de capacidades humanas </a:t>
            </a:r>
            <a:endParaRPr lang="es-AR" dirty="0" smtClean="0"/>
          </a:p>
          <a:p>
            <a:pPr marL="109728" indent="0">
              <a:buNone/>
            </a:pPr>
            <a:endParaRPr lang="es-AR" sz="1000" dirty="0"/>
          </a:p>
          <a:p>
            <a:pPr marL="109728" indent="0">
              <a:buNone/>
            </a:pPr>
            <a:r>
              <a:rPr lang="es-AR" b="1" dirty="0" smtClean="0"/>
              <a:t>Uso </a:t>
            </a:r>
            <a:r>
              <a:rPr lang="es-AR" dirty="0" smtClean="0"/>
              <a:t>que </a:t>
            </a:r>
            <a:r>
              <a:rPr lang="es-AR" dirty="0"/>
              <a:t>la gente hace de esas capacidades </a:t>
            </a:r>
            <a:r>
              <a:rPr lang="es-AR" dirty="0" smtClean="0"/>
              <a:t>adquiridas</a:t>
            </a: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68543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AR" dirty="0" smtClean="0"/>
              <a:t>Esperanza de vida</a:t>
            </a:r>
          </a:p>
          <a:p>
            <a:pPr>
              <a:buFont typeface="Wingdings" panose="05000000000000000000" pitchFamily="2" charset="2"/>
              <a:buChar char="ü"/>
            </a:pPr>
            <a:endParaRPr lang="es-AR" dirty="0"/>
          </a:p>
          <a:p>
            <a:pPr>
              <a:buFont typeface="Wingdings" panose="05000000000000000000" pitchFamily="2" charset="2"/>
              <a:buChar char="ü"/>
            </a:pPr>
            <a:r>
              <a:rPr lang="es-AR" dirty="0" smtClean="0"/>
              <a:t>Capacidad </a:t>
            </a:r>
            <a:r>
              <a:rPr lang="es-AR" dirty="0"/>
              <a:t>de adquirir </a:t>
            </a:r>
            <a:r>
              <a:rPr lang="es-AR" dirty="0" smtClean="0"/>
              <a:t>conocimientos (escolaridad, alfabetización) </a:t>
            </a:r>
          </a:p>
          <a:p>
            <a:pPr>
              <a:buFont typeface="Wingdings" panose="05000000000000000000" pitchFamily="2" charset="2"/>
              <a:buChar char="ü"/>
            </a:pPr>
            <a:endParaRPr lang="es-AR" sz="1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AR" dirty="0" smtClean="0"/>
              <a:t>Capacidad  </a:t>
            </a:r>
            <a:r>
              <a:rPr lang="es-AR" dirty="0"/>
              <a:t>de lograr un nivel de vida </a:t>
            </a:r>
            <a:r>
              <a:rPr lang="es-AR" dirty="0" smtClean="0"/>
              <a:t>digno</a:t>
            </a:r>
          </a:p>
          <a:p>
            <a:pPr marL="109728" indent="0">
              <a:buNone/>
            </a:pPr>
            <a:r>
              <a:rPr lang="es-AR" dirty="0" smtClean="0"/>
              <a:t>(PBI, PBI por habitante)</a:t>
            </a: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Desarrollo </a:t>
            </a:r>
            <a:r>
              <a:rPr lang="es-AR" dirty="0"/>
              <a:t>Humano: </a:t>
            </a:r>
            <a:r>
              <a:rPr lang="es-AR" dirty="0" smtClean="0"/>
              <a:t>Índice </a:t>
            </a:r>
            <a:r>
              <a:rPr lang="es-AR" dirty="0"/>
              <a:t>de Desarrollo Humano (IDH)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15696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798" t="35082" r="15114" b="34688"/>
          <a:stretch/>
        </p:blipFill>
        <p:spPr>
          <a:xfrm>
            <a:off x="971601" y="1916832"/>
            <a:ext cx="7690454" cy="302433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  Cómo se calcula el IDH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773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s-AR" sz="500" dirty="0" smtClean="0"/>
          </a:p>
          <a:p>
            <a:pPr marL="109728" indent="0">
              <a:buNone/>
            </a:pPr>
            <a:endParaRPr lang="es-AR" sz="1600" dirty="0" smtClean="0"/>
          </a:p>
          <a:p>
            <a:pPr marL="109728" indent="0">
              <a:buNone/>
            </a:pPr>
            <a:r>
              <a:rPr lang="es-AR" sz="1600" dirty="0" smtClean="0"/>
              <a:t>Las </a:t>
            </a:r>
            <a:r>
              <a:rPr lang="es-AR" sz="1600" dirty="0"/>
              <a:t>economías locales</a:t>
            </a:r>
            <a:r>
              <a:rPr lang="es-AR" sz="1600" dirty="0" smtClean="0"/>
              <a:t>.</a:t>
            </a:r>
            <a:endParaRPr lang="es-AR" sz="1600" dirty="0" smtClean="0"/>
          </a:p>
          <a:p>
            <a:pPr marL="109728" indent="0">
              <a:buNone/>
            </a:pPr>
            <a:r>
              <a:rPr lang="es-AR" sz="1600" dirty="0" smtClean="0"/>
              <a:t>Políticas del desarrollo local. Desarrollo Sostenible </a:t>
            </a:r>
          </a:p>
          <a:p>
            <a:pPr marL="109728" indent="0">
              <a:buNone/>
            </a:pPr>
            <a:r>
              <a:rPr lang="es-AR" sz="1600" dirty="0" smtClean="0"/>
              <a:t>Objetivos de Desarrollo Sostenible</a:t>
            </a:r>
          </a:p>
          <a:p>
            <a:pPr marL="109728" indent="0">
              <a:buNone/>
            </a:pPr>
            <a:r>
              <a:rPr lang="es-AR" sz="1600" dirty="0" smtClean="0"/>
              <a:t>Desarrollo Humano</a:t>
            </a:r>
          </a:p>
          <a:p>
            <a:pPr marL="109728" indent="0">
              <a:buNone/>
            </a:pPr>
            <a:endParaRPr lang="es-AR" sz="1600" dirty="0"/>
          </a:p>
          <a:p>
            <a:pPr marL="109728" indent="0">
              <a:buNone/>
            </a:pPr>
            <a:endParaRPr lang="es-AR" sz="500" dirty="0" smtClean="0"/>
          </a:p>
          <a:p>
            <a:pPr marL="109728" indent="0">
              <a:buNone/>
            </a:pPr>
            <a:r>
              <a:rPr lang="es-AR" sz="1600" dirty="0"/>
              <a:t> </a:t>
            </a:r>
          </a:p>
          <a:p>
            <a:pPr marL="109728" indent="0">
              <a:buNone/>
            </a:pPr>
            <a:endParaRPr lang="es-A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AR" sz="3200" dirty="0" smtClean="0"/>
              <a:t>CONTENIDOS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97344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 algn="just">
              <a:buNone/>
            </a:pPr>
            <a:r>
              <a:rPr lang="es-AR" dirty="0" smtClean="0"/>
              <a:t>a</a:t>
            </a:r>
            <a:r>
              <a:rPr lang="es-AR" b="1" dirty="0"/>
              <a:t>) Políticas económicas sectoriales</a:t>
            </a:r>
            <a:r>
              <a:rPr lang="es-AR" dirty="0"/>
              <a:t>: Los objetivos de las políticas</a:t>
            </a:r>
          </a:p>
          <a:p>
            <a:pPr marL="109728" indent="0" algn="just">
              <a:buNone/>
            </a:pPr>
            <a:r>
              <a:rPr lang="es-AR" dirty="0"/>
              <a:t>sectoriales deben ser las mejoras de la eficiencia y productividad, donde deben</a:t>
            </a:r>
          </a:p>
          <a:p>
            <a:pPr marL="109728" indent="0" algn="just">
              <a:buNone/>
            </a:pPr>
            <a:r>
              <a:rPr lang="es-AR" dirty="0"/>
              <a:t>estar presente las nuevas tecnologías</a:t>
            </a:r>
            <a:r>
              <a:rPr lang="es-AR" dirty="0" smtClean="0"/>
              <a:t>.</a:t>
            </a:r>
          </a:p>
          <a:p>
            <a:pPr marL="109728" indent="0" algn="just">
              <a:buNone/>
            </a:pPr>
            <a:endParaRPr lang="es-AR" dirty="0"/>
          </a:p>
          <a:p>
            <a:pPr marL="109728" indent="0" algn="just">
              <a:buNone/>
            </a:pPr>
            <a:r>
              <a:rPr lang="es-AR" dirty="0"/>
              <a:t>b) </a:t>
            </a:r>
            <a:r>
              <a:rPr lang="es-AR" b="1" dirty="0"/>
              <a:t>Políticas territoriales: </a:t>
            </a:r>
            <a:r>
              <a:rPr lang="es-AR" dirty="0"/>
              <a:t>Son cada vez más importantes, porque fijan</a:t>
            </a:r>
          </a:p>
          <a:p>
            <a:pPr marL="109728" indent="0" algn="just">
              <a:buNone/>
            </a:pPr>
            <a:r>
              <a:rPr lang="es-AR" dirty="0"/>
              <a:t>el marco de actuación y administran la utilización de los </a:t>
            </a:r>
            <a:r>
              <a:rPr lang="es-AR" dirty="0" smtClean="0"/>
              <a:t>recursos</a:t>
            </a:r>
          </a:p>
          <a:p>
            <a:pPr marL="109728" indent="0" algn="just">
              <a:buNone/>
            </a:pPr>
            <a:endParaRPr lang="es-AR" dirty="0"/>
          </a:p>
          <a:p>
            <a:pPr marL="109728" indent="0" algn="just">
              <a:buNone/>
            </a:pPr>
            <a:r>
              <a:rPr lang="es-AR" dirty="0"/>
              <a:t>c) </a:t>
            </a:r>
            <a:r>
              <a:rPr lang="es-AR" b="1" dirty="0"/>
              <a:t>Políticas </a:t>
            </a:r>
            <a:r>
              <a:rPr lang="es-AR" b="1" dirty="0" smtClean="0"/>
              <a:t>medioambientales</a:t>
            </a:r>
            <a:r>
              <a:rPr lang="es-AR" b="1" dirty="0"/>
              <a:t>: </a:t>
            </a:r>
            <a:r>
              <a:rPr lang="es-AR" dirty="0"/>
              <a:t>Intentan conjugar la conservación, </a:t>
            </a:r>
            <a:r>
              <a:rPr lang="es-AR" dirty="0" smtClean="0"/>
              <a:t>la defensa </a:t>
            </a:r>
            <a:r>
              <a:rPr lang="es-AR" dirty="0"/>
              <a:t>y la mejora de los recursos </a:t>
            </a:r>
            <a:r>
              <a:rPr lang="es-AR" dirty="0" smtClean="0"/>
              <a:t>naturales, la población local </a:t>
            </a:r>
            <a:r>
              <a:rPr lang="es-AR" dirty="0"/>
              <a:t>se está implicando mucho en este tipo de políticas</a:t>
            </a:r>
            <a:r>
              <a:rPr lang="es-AR" dirty="0" smtClean="0"/>
              <a:t>.</a:t>
            </a:r>
          </a:p>
          <a:p>
            <a:pPr marL="109728" indent="0" algn="just">
              <a:buNone/>
            </a:pP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 smtClean="0"/>
              <a:t>El Desarrollo local se baja en 3 políticas: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4657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s-AR" dirty="0" smtClean="0"/>
          </a:p>
          <a:p>
            <a:pPr marL="109728" indent="0">
              <a:buNone/>
            </a:pPr>
            <a:r>
              <a:rPr lang="es-AR" dirty="0" smtClean="0"/>
              <a:t>Desarrollo :relacionado al desarrollo </a:t>
            </a:r>
            <a:r>
              <a:rPr lang="es-AR" dirty="0"/>
              <a:t>sostenible. El espacio local es soporte de diferentes actividades </a:t>
            </a:r>
            <a:r>
              <a:rPr lang="es-AR" dirty="0" smtClean="0"/>
              <a:t>que del </a:t>
            </a:r>
            <a:r>
              <a:rPr lang="es-AR" dirty="0"/>
              <a:t>espacio, </a:t>
            </a:r>
            <a:r>
              <a:rPr lang="es-AR" dirty="0" smtClean="0"/>
              <a:t>del </a:t>
            </a:r>
            <a:r>
              <a:rPr lang="es-AR" dirty="0"/>
              <a:t>grupo social que </a:t>
            </a:r>
            <a:r>
              <a:rPr lang="es-AR" dirty="0" smtClean="0"/>
              <a:t>lo habita</a:t>
            </a:r>
            <a:r>
              <a:rPr lang="es-AR" dirty="0"/>
              <a:t>. </a:t>
            </a:r>
            <a:endParaRPr lang="es-AR" dirty="0" smtClean="0"/>
          </a:p>
          <a:p>
            <a:pPr marL="109728" indent="0">
              <a:buNone/>
            </a:pPr>
            <a:endParaRPr lang="es-AR" dirty="0"/>
          </a:p>
          <a:p>
            <a:pPr marL="109728" indent="0">
              <a:buNone/>
            </a:pPr>
            <a:r>
              <a:rPr lang="es-AR" dirty="0" smtClean="0"/>
              <a:t>Y </a:t>
            </a:r>
            <a:r>
              <a:rPr lang="es-AR" dirty="0"/>
              <a:t>el desarrollo sostenible es el que debe marcar la guía de la mejora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El desarrollo sostenible dentro del ámbito del desarrollo local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8520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5496" t="17718" r="35801" b="8455"/>
          <a:stretch/>
        </p:blipFill>
        <p:spPr>
          <a:xfrm>
            <a:off x="827584" y="313835"/>
            <a:ext cx="7632848" cy="607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68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1) ¿ Cuál es  “PROBLEMA” dentro del concepto de desarrollo local?</a:t>
            </a:r>
          </a:p>
          <a:p>
            <a:endParaRPr lang="es-AR" dirty="0"/>
          </a:p>
          <a:p>
            <a:r>
              <a:rPr lang="es-AR" dirty="0"/>
              <a:t>2) ¿ Cuáles son los elementos/actores con los que cuenta  el desarrollo local que son necesarios para llevar a cabo el proceso?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846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es-AR" b="1" dirty="0" smtClean="0"/>
              <a:t>El PNUD (ONU) hace </a:t>
            </a:r>
            <a:r>
              <a:rPr lang="es-AR" b="1" dirty="0"/>
              <a:t>referencia a la articulación </a:t>
            </a:r>
            <a:r>
              <a:rPr lang="es-AR" b="1" dirty="0" smtClean="0"/>
              <a:t>virtuosa entre </a:t>
            </a:r>
            <a:r>
              <a:rPr lang="es-AR" b="1" dirty="0"/>
              <a:t>el crecimiento económico, la inclusión social y la </a:t>
            </a:r>
            <a:r>
              <a:rPr lang="es-AR" b="1" dirty="0" smtClean="0"/>
              <a:t>sostenibilidad ambiental.</a:t>
            </a:r>
          </a:p>
          <a:p>
            <a:pPr marL="109728" indent="0" algn="just">
              <a:buNone/>
            </a:pPr>
            <a:endParaRPr lang="es-AR" b="1" dirty="0"/>
          </a:p>
          <a:p>
            <a:pPr marL="109728" indent="0" algn="just">
              <a:buNone/>
            </a:pPr>
            <a:r>
              <a:rPr lang="es-AR" dirty="0"/>
              <a:t>Define </a:t>
            </a:r>
            <a:r>
              <a:rPr lang="es-AR" dirty="0" smtClean="0"/>
              <a:t>17 Objetivos (2030) </a:t>
            </a:r>
            <a:r>
              <a:rPr lang="es-AR" dirty="0"/>
              <a:t>en función de los cuales es preciso implementar estrategias de</a:t>
            </a:r>
          </a:p>
          <a:p>
            <a:pPr marL="109728" indent="0" algn="just">
              <a:buNone/>
            </a:pPr>
            <a:r>
              <a:rPr lang="es-AR" dirty="0" smtClean="0"/>
              <a:t>desarrollo </a:t>
            </a:r>
            <a:r>
              <a:rPr lang="es-AR" dirty="0"/>
              <a:t>de los países hacia un paradigma centrado en </a:t>
            </a:r>
            <a:r>
              <a:rPr lang="es-AR" dirty="0" smtClean="0"/>
              <a:t>la sostenibilidad</a:t>
            </a:r>
            <a:r>
              <a:rPr lang="es-A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dirty="0" smtClean="0"/>
              <a:t> OBJETIVOS DE DESARROLLO SOSTENIBLE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094616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326" t="28718" r="7064" b="34688"/>
          <a:stretch/>
        </p:blipFill>
        <p:spPr>
          <a:xfrm>
            <a:off x="457200" y="1844824"/>
            <a:ext cx="7882922" cy="338437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17 </a:t>
            </a:r>
            <a:r>
              <a:rPr lang="es-AR" dirty="0" smtClean="0"/>
              <a:t>Objetivos de Desarrollo Sostenible </a:t>
            </a:r>
            <a:r>
              <a:rPr lang="es-AR" dirty="0"/>
              <a:t>(2030) </a:t>
            </a:r>
          </a:p>
        </p:txBody>
      </p:sp>
    </p:spTree>
    <p:extLst>
      <p:ext uri="{BB962C8B-B14F-4D97-AF65-F5344CB8AC3E}">
        <p14:creationId xmlns:p14="http://schemas.microsoft.com/office/powerpoint/2010/main" val="363187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pPr marL="109728" indent="0">
              <a:buNone/>
            </a:pPr>
            <a:r>
              <a:rPr lang="es-AR" dirty="0"/>
              <a:t>A</a:t>
            </a:r>
            <a:r>
              <a:rPr lang="es-AR" dirty="0" smtClean="0"/>
              <a:t> </a:t>
            </a:r>
            <a:r>
              <a:rPr lang="es-AR" dirty="0"/>
              <a:t>la dimensión material, le agrega la social. </a:t>
            </a:r>
            <a:endParaRPr lang="es-AR" dirty="0" smtClean="0"/>
          </a:p>
          <a:p>
            <a:pPr marL="109728" indent="0">
              <a:buNone/>
            </a:pPr>
            <a:endParaRPr lang="es-AR" dirty="0"/>
          </a:p>
          <a:p>
            <a:pPr marL="109728" indent="0">
              <a:buNone/>
            </a:pPr>
            <a:r>
              <a:rPr lang="es-AR" dirty="0" smtClean="0"/>
              <a:t>También </a:t>
            </a:r>
            <a:r>
              <a:rPr lang="es-AR" dirty="0"/>
              <a:t>pone </a:t>
            </a:r>
            <a:r>
              <a:rPr lang="es-AR" dirty="0" smtClean="0"/>
              <a:t>en relieve </a:t>
            </a:r>
            <a:r>
              <a:rPr lang="es-AR" dirty="0"/>
              <a:t>la necesidad ética de no separar al proceso de crecimiento económico de su impacto </a:t>
            </a:r>
            <a:r>
              <a:rPr lang="es-AR" dirty="0" smtClean="0"/>
              <a:t>en el </a:t>
            </a:r>
            <a:r>
              <a:rPr lang="es-AR" dirty="0"/>
              <a:t>bienestar de las </a:t>
            </a:r>
            <a:r>
              <a:rPr lang="es-AR" dirty="0" smtClean="0"/>
              <a:t>personas</a:t>
            </a: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El Desarrollo </a:t>
            </a:r>
            <a:r>
              <a:rPr lang="es-AR" dirty="0"/>
              <a:t>Humano</a:t>
            </a:r>
          </a:p>
        </p:txBody>
      </p:sp>
    </p:spTree>
    <p:extLst>
      <p:ext uri="{BB962C8B-B14F-4D97-AF65-F5344CB8AC3E}">
        <p14:creationId xmlns:p14="http://schemas.microsoft.com/office/powerpoint/2010/main" val="3493979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</TotalTime>
  <Words>375</Words>
  <Application>Microsoft Office PowerPoint</Application>
  <PresentationFormat>Presentación en pantalla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Concurrencia</vt:lpstr>
      <vt:lpstr>               BIENVENIDOS A LA CATEDRA: DESARROLLO LOCAL Y REGIONAL       </vt:lpstr>
      <vt:lpstr>CONTENIDOS</vt:lpstr>
      <vt:lpstr>El Desarrollo local se baja en 3 políticas:</vt:lpstr>
      <vt:lpstr>El desarrollo sostenible dentro del ámbito del desarrollo local </vt:lpstr>
      <vt:lpstr>Presentación de PowerPoint</vt:lpstr>
      <vt:lpstr>Presentación de PowerPoint</vt:lpstr>
      <vt:lpstr> OBJETIVOS DE DESARROLLO SOSTENIBLE</vt:lpstr>
      <vt:lpstr>17 Objetivos de Desarrollo Sostenible (2030) </vt:lpstr>
      <vt:lpstr>El Desarrollo Humano</vt:lpstr>
      <vt:lpstr>Presentación de PowerPoint</vt:lpstr>
      <vt:lpstr> Desarrollo Humano: Índice de Desarrollo Humano (IDH) </vt:lpstr>
      <vt:lpstr>  Cómo se calcula el IDH</vt:lpstr>
    </vt:vector>
  </TitlesOfParts>
  <Company>AmSavS Creation´s 2008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AL CURSO DE   COMERCIALIZACION  INTERNACIONAL I</dc:title>
  <dc:creator>Claudia Delvay</dc:creator>
  <cp:lastModifiedBy>usuario</cp:lastModifiedBy>
  <cp:revision>109</cp:revision>
  <dcterms:created xsi:type="dcterms:W3CDTF">2012-02-16T04:31:11Z</dcterms:created>
  <dcterms:modified xsi:type="dcterms:W3CDTF">2022-05-12T02:52:33Z</dcterms:modified>
</cp:coreProperties>
</file>