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70" r:id="rId4"/>
    <p:sldId id="281" r:id="rId5"/>
    <p:sldId id="272" r:id="rId6"/>
    <p:sldId id="275" r:id="rId7"/>
    <p:sldId id="282" r:id="rId8"/>
    <p:sldId id="274" r:id="rId9"/>
    <p:sldId id="280" r:id="rId10"/>
    <p:sldId id="283" r:id="rId11"/>
    <p:sldId id="284" r:id="rId12"/>
    <p:sldId id="285" r:id="rId13"/>
    <p:sldId id="286" r:id="rId14"/>
    <p:sldId id="287" r:id="rId15"/>
    <p:sldId id="279" r:id="rId16"/>
    <p:sldId id="28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81080" y="1826623"/>
            <a:ext cx="10026851" cy="3329581"/>
          </a:xfrm>
        </p:spPr>
        <p:txBody>
          <a:bodyPr/>
          <a:lstStyle/>
          <a:p>
            <a:pPr algn="ctr"/>
            <a:r>
              <a:rPr lang="es-AR" sz="4800" dirty="0" smtClean="0"/>
              <a:t/>
            </a:r>
            <a:br>
              <a:rPr lang="es-AR" sz="4800" dirty="0" smtClean="0"/>
            </a:br>
            <a:r>
              <a:rPr lang="es-AR" sz="4800" dirty="0" smtClean="0"/>
              <a:t>División y especialización del Trabajo </a:t>
            </a:r>
            <a:br>
              <a:rPr lang="es-AR" sz="4800" dirty="0" smtClean="0"/>
            </a:br>
            <a:r>
              <a:rPr lang="es-AR" sz="4800" dirty="0"/>
              <a:t/>
            </a:r>
            <a:br>
              <a:rPr lang="es-AR" sz="4800" dirty="0"/>
            </a:br>
            <a:r>
              <a:rPr lang="es-AR" sz="4800" dirty="0" smtClean="0"/>
              <a:t>Niveles de dirección</a:t>
            </a:r>
            <a:r>
              <a:rPr lang="es-AR" sz="4000" dirty="0" smtClean="0"/>
              <a:t/>
            </a:r>
            <a:br>
              <a:rPr lang="es-AR" sz="4000" dirty="0" smtClean="0"/>
            </a:br>
            <a:r>
              <a:rPr lang="es-AR" sz="4000" dirty="0"/>
              <a:t/>
            </a:r>
            <a:br>
              <a:rPr lang="es-AR" sz="4000" dirty="0"/>
            </a:br>
            <a:r>
              <a:rPr lang="es-AR" sz="4000" dirty="0" smtClean="0"/>
              <a:t/>
            </a:r>
            <a:br>
              <a:rPr lang="es-AR" sz="4000" dirty="0" smtClean="0"/>
            </a:br>
            <a:endParaRPr lang="es-AR" sz="4000" dirty="0"/>
          </a:p>
        </p:txBody>
      </p:sp>
    </p:spTree>
    <p:extLst>
      <p:ext uri="{BB962C8B-B14F-4D97-AF65-F5344CB8AC3E}">
        <p14:creationId xmlns:p14="http://schemas.microsoft.com/office/powerpoint/2010/main" val="398169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Niveles de dirección 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15930" y="1542023"/>
            <a:ext cx="8946541" cy="4195481"/>
          </a:xfrm>
        </p:spPr>
        <p:txBody>
          <a:bodyPr/>
          <a:lstStyle/>
          <a:p>
            <a:r>
              <a:rPr lang="es-AR" dirty="0"/>
              <a:t>Tres </a:t>
            </a:r>
            <a:r>
              <a:rPr lang="es-AR" b="1" dirty="0"/>
              <a:t>niveles</a:t>
            </a:r>
            <a:r>
              <a:rPr lang="es-AR" dirty="0"/>
              <a:t> en la organización de la </a:t>
            </a:r>
            <a:r>
              <a:rPr lang="es-AR" b="1" dirty="0"/>
              <a:t>empresa</a:t>
            </a:r>
            <a:r>
              <a:rPr lang="es-AR" dirty="0"/>
              <a:t>: alta </a:t>
            </a:r>
            <a:r>
              <a:rPr lang="es-AR" b="1" dirty="0"/>
              <a:t>dirección</a:t>
            </a:r>
            <a:r>
              <a:rPr lang="es-AR" dirty="0"/>
              <a:t>, mandos medios, </a:t>
            </a:r>
            <a:r>
              <a:rPr lang="es-AR" b="1" dirty="0"/>
              <a:t>nivel</a:t>
            </a:r>
            <a:r>
              <a:rPr lang="es-AR" dirty="0"/>
              <a:t> </a:t>
            </a:r>
            <a:r>
              <a:rPr lang="es-AR" dirty="0" smtClean="0"/>
              <a:t>operativo</a:t>
            </a:r>
          </a:p>
          <a:p>
            <a:endParaRPr lang="es-AR" dirty="0"/>
          </a:p>
          <a:p>
            <a:pPr marL="0" indent="0">
              <a:buNone/>
            </a:pPr>
            <a:endParaRPr lang="es-AR" dirty="0"/>
          </a:p>
        </p:txBody>
      </p:sp>
      <p:pic>
        <p:nvPicPr>
          <p:cNvPr id="2050" name="Picture 2" descr="Los sistemas de gestión de la información en la empresa | Conocimiento  Concentra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9772" y="2715837"/>
            <a:ext cx="4180114" cy="3280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350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6111" y="1152983"/>
            <a:ext cx="9532036" cy="4598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452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Dirección Estratégica: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sz="3200" dirty="0" smtClean="0"/>
              <a:t>Se </a:t>
            </a:r>
            <a:r>
              <a:rPr lang="es-AR" sz="3200" dirty="0"/>
              <a:t>encargan de tomar las decisiones más importantes, de carácter estratégico, y de supervisar el funcionamiento general de la organización. </a:t>
            </a:r>
            <a:endParaRPr lang="es-AR" sz="3200" dirty="0" smtClean="0"/>
          </a:p>
          <a:p>
            <a:r>
              <a:rPr lang="es-AR" sz="3200" dirty="0" smtClean="0"/>
              <a:t>Planifica a largo </a:t>
            </a:r>
            <a:r>
              <a:rPr lang="es-AR" sz="3200" dirty="0" smtClean="0"/>
              <a:t>plazo (5 -10 años)</a:t>
            </a:r>
            <a:endParaRPr lang="es-AR" sz="32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53779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D</a:t>
            </a:r>
            <a:r>
              <a:rPr lang="es-AR" b="1" dirty="0"/>
              <a:t>irección I</a:t>
            </a:r>
            <a:r>
              <a:rPr lang="es-AR" b="1" dirty="0" smtClean="0"/>
              <a:t>ntermedia o Táctica: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371600"/>
            <a:ext cx="8946541" cy="4876799"/>
          </a:xfrm>
        </p:spPr>
        <p:txBody>
          <a:bodyPr>
            <a:normAutofit/>
          </a:bodyPr>
          <a:lstStyle/>
          <a:p>
            <a:pPr algn="just" fontAlgn="base"/>
            <a:r>
              <a:rPr lang="es-AR" sz="2400" dirty="0"/>
              <a:t> </a:t>
            </a:r>
            <a:r>
              <a:rPr lang="es-AR" sz="2400" dirty="0" smtClean="0"/>
              <a:t>Es el nexo  </a:t>
            </a:r>
            <a:r>
              <a:rPr lang="es-AR" sz="2400" dirty="0"/>
              <a:t>entre </a:t>
            </a:r>
            <a:r>
              <a:rPr lang="es-AR" sz="2400" dirty="0" smtClean="0"/>
              <a:t>la Dir</a:t>
            </a:r>
            <a:r>
              <a:rPr lang="es-AR" sz="2400" dirty="0"/>
              <a:t>.</a:t>
            </a:r>
            <a:r>
              <a:rPr lang="es-AR" sz="2400" dirty="0" smtClean="0"/>
              <a:t> estratégica y la operativa. Además</a:t>
            </a:r>
            <a:r>
              <a:rPr lang="es-AR" sz="2400" dirty="0"/>
              <a:t>, sirven de engranaje de transmisión de las órdenes </a:t>
            </a:r>
            <a:r>
              <a:rPr lang="es-AR" sz="2400" dirty="0" smtClean="0"/>
              <a:t>y se </a:t>
            </a:r>
            <a:r>
              <a:rPr lang="es-AR" sz="2400" dirty="0"/>
              <a:t>encargan de su cumplimiento. Realizan tareas como dirección o coordinación </a:t>
            </a:r>
          </a:p>
          <a:p>
            <a:pPr algn="just" fontAlgn="base"/>
            <a:r>
              <a:rPr lang="es-AR" sz="2400" dirty="0" smtClean="0"/>
              <a:t>Diseñan </a:t>
            </a:r>
            <a:r>
              <a:rPr lang="es-AR" sz="2400" dirty="0"/>
              <a:t>tácticas y </a:t>
            </a:r>
            <a:r>
              <a:rPr lang="es-AR" sz="2400" dirty="0" smtClean="0"/>
              <a:t>elaboran procedimientos </a:t>
            </a:r>
            <a:r>
              <a:rPr lang="es-AR" sz="2400" dirty="0"/>
              <a:t>que apoyen el desarrollo de los planes elaborados por la </a:t>
            </a:r>
            <a:r>
              <a:rPr lang="es-AR" sz="2400" dirty="0" smtClean="0"/>
              <a:t>Dir. Estratégica. </a:t>
            </a:r>
            <a:endParaRPr lang="es-AR" sz="2400" dirty="0"/>
          </a:p>
          <a:p>
            <a:pPr algn="just" fontAlgn="base"/>
            <a:r>
              <a:rPr lang="es-AR" sz="2400" dirty="0" smtClean="0"/>
              <a:t>Tienen </a:t>
            </a:r>
            <a:r>
              <a:rPr lang="es-AR" sz="2400" dirty="0"/>
              <a:t>más personas a su cargo que la alta </a:t>
            </a:r>
            <a:r>
              <a:rPr lang="es-AR" sz="2400" dirty="0" smtClean="0"/>
              <a:t>dirección</a:t>
            </a:r>
          </a:p>
          <a:p>
            <a:pPr algn="just" fontAlgn="base"/>
            <a:endParaRPr lang="es-AR" sz="2400" dirty="0"/>
          </a:p>
          <a:p>
            <a:pPr algn="just" fontAlgn="base"/>
            <a:r>
              <a:rPr lang="es-AR" sz="2400" dirty="0" smtClean="0"/>
              <a:t>Planifican a mediano </a:t>
            </a:r>
            <a:r>
              <a:rPr lang="es-AR" sz="2400" dirty="0" smtClean="0"/>
              <a:t>plazo (2-4 años)</a:t>
            </a:r>
            <a:endParaRPr lang="es-AR" sz="24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86027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Dirección </a:t>
            </a:r>
            <a:r>
              <a:rPr lang="es-AR" b="1" dirty="0" smtClean="0"/>
              <a:t>Operativa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358538"/>
            <a:ext cx="9725797" cy="4889862"/>
          </a:xfrm>
        </p:spPr>
        <p:txBody>
          <a:bodyPr>
            <a:normAutofit/>
          </a:bodyPr>
          <a:lstStyle/>
          <a:p>
            <a:pPr algn="just" fontAlgn="base"/>
            <a:r>
              <a:rPr lang="es-AR" sz="2400" dirty="0" smtClean="0"/>
              <a:t>Están </a:t>
            </a:r>
            <a:r>
              <a:rPr lang="es-AR" sz="2400" dirty="0"/>
              <a:t>en contacto con el personal laboral de la </a:t>
            </a:r>
            <a:r>
              <a:rPr lang="es-AR" sz="2400" dirty="0" smtClean="0"/>
              <a:t>organización, por </a:t>
            </a:r>
            <a:r>
              <a:rPr lang="es-AR" sz="2400" dirty="0"/>
              <a:t>tanto, tienen muchas personas a cargo </a:t>
            </a:r>
            <a:endParaRPr lang="es-AR" sz="2400" dirty="0" smtClean="0"/>
          </a:p>
          <a:p>
            <a:pPr algn="just" fontAlgn="base"/>
            <a:endParaRPr lang="es-AR" sz="2400" dirty="0"/>
          </a:p>
          <a:p>
            <a:pPr algn="just" fontAlgn="base"/>
            <a:r>
              <a:rPr lang="es-AR" sz="2400" dirty="0"/>
              <a:t>Su principal tarea consiste en asignar tareas específicas a los trabajadores, para así cumplir con los planes elaborados en los niveles superiores. Además, evalúan día a día la ejecución de los </a:t>
            </a:r>
            <a:r>
              <a:rPr lang="es-AR" sz="2400" dirty="0" smtClean="0"/>
              <a:t>planes . Su </a:t>
            </a:r>
            <a:r>
              <a:rPr lang="es-AR" sz="2400" dirty="0"/>
              <a:t>labor resulta fundamental para el control</a:t>
            </a:r>
            <a:r>
              <a:rPr lang="es-AR" sz="2400" dirty="0" smtClean="0"/>
              <a:t>.</a:t>
            </a:r>
          </a:p>
          <a:p>
            <a:pPr marL="0" indent="0" algn="just" fontAlgn="base">
              <a:buNone/>
            </a:pPr>
            <a:endParaRPr lang="es-AR" sz="2400" dirty="0" smtClean="0"/>
          </a:p>
          <a:p>
            <a:pPr algn="just" fontAlgn="base"/>
            <a:r>
              <a:rPr lang="es-AR" sz="2400" dirty="0" smtClean="0"/>
              <a:t>Planifican a corto </a:t>
            </a:r>
            <a:r>
              <a:rPr lang="es-AR" sz="2400" dirty="0" smtClean="0"/>
              <a:t>plazo (1 año) </a:t>
            </a:r>
            <a:endParaRPr lang="es-AR" sz="2400" dirty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223327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ACTIVIDAD PRÁCTICA</a:t>
            </a:r>
            <a:endParaRPr lang="es-AR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rabicParenR"/>
            </a:pPr>
            <a:r>
              <a:rPr lang="es-AR" sz="3600" dirty="0" smtClean="0"/>
              <a:t>Trabajar con la empresa con seleccionada en el primer TP</a:t>
            </a:r>
          </a:p>
          <a:p>
            <a:pPr marL="0" indent="0">
              <a:buNone/>
            </a:pPr>
            <a:endParaRPr lang="es-AR" sz="3600" dirty="0" smtClean="0"/>
          </a:p>
          <a:p>
            <a:pPr marL="0" indent="0">
              <a:buNone/>
            </a:pPr>
            <a:r>
              <a:rPr lang="es-AR" sz="3600" dirty="0" smtClean="0"/>
              <a:t>2)  Definir planes: estratégicos, tácticos y operativos</a:t>
            </a:r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162090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Rectángulo 3"/>
          <p:cNvSpPr/>
          <p:nvPr/>
        </p:nvSpPr>
        <p:spPr>
          <a:xfrm>
            <a:off x="2554277" y="3061454"/>
            <a:ext cx="558838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5400" dirty="0"/>
              <a:t>Muchas gracias</a:t>
            </a:r>
            <a:r>
              <a:rPr lang="es-AR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769915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3772" y="650966"/>
            <a:ext cx="9196842" cy="1582783"/>
          </a:xfrm>
        </p:spPr>
        <p:txBody>
          <a:bodyPr/>
          <a:lstStyle/>
          <a:p>
            <a:r>
              <a:rPr lang="es-AR" dirty="0"/>
              <a:t>6</a:t>
            </a:r>
            <a:r>
              <a:rPr lang="es-AR" dirty="0" smtClean="0"/>
              <a:t>° </a:t>
            </a:r>
            <a:r>
              <a:rPr lang="es-AR" dirty="0"/>
              <a:t>Clase</a:t>
            </a:r>
            <a:br>
              <a:rPr lang="es-AR" dirty="0"/>
            </a:br>
            <a:r>
              <a:rPr lang="es-AR" sz="3200" b="1" u="sng" dirty="0" smtClean="0"/>
              <a:t>EJE TEMÁTICO</a:t>
            </a:r>
            <a:r>
              <a:rPr lang="es-AR" sz="3200" dirty="0" smtClean="0"/>
              <a:t>: N°2</a:t>
            </a:r>
            <a:br>
              <a:rPr lang="es-AR" sz="3200" dirty="0" smtClean="0"/>
            </a:br>
            <a:r>
              <a:rPr lang="es-AR" sz="3200" b="1" u="sng" dirty="0" smtClean="0"/>
              <a:t>TEMA</a:t>
            </a:r>
            <a:r>
              <a:rPr lang="es-AR" sz="3200" dirty="0" smtClean="0"/>
              <a:t>: División  y especialización del trabajo y Niveles de dirección</a:t>
            </a:r>
            <a:endParaRPr lang="es-AR" sz="32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783772" y="3409406"/>
            <a:ext cx="10097588" cy="3448594"/>
          </a:xfrm>
        </p:spPr>
        <p:txBody>
          <a:bodyPr>
            <a:normAutofit/>
          </a:bodyPr>
          <a:lstStyle/>
          <a:p>
            <a:r>
              <a:rPr lang="es-AR" sz="3200" b="1" u="sng" dirty="0" smtClean="0">
                <a:solidFill>
                  <a:schemeClr val="tx2"/>
                </a:solidFill>
              </a:rPr>
              <a:t>OBJETIVOS</a:t>
            </a:r>
            <a:endParaRPr lang="es-AR" sz="3200" b="1" u="sng" dirty="0">
              <a:solidFill>
                <a:schemeClr val="tx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AR" sz="2400" dirty="0" smtClean="0"/>
              <a:t>Conocer las características de la división del trabajo</a:t>
            </a:r>
          </a:p>
          <a:p>
            <a:endParaRPr lang="es-AR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AR" sz="2400" dirty="0" smtClean="0"/>
              <a:t>Distinguir los distintos niveles de dirección en las empresas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AR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87657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EJE TEMÁTICO N°2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AR" sz="2400" dirty="0"/>
              <a:t>Estructura. Concepto. Diseño de estructura. Formalización de la estructura. Manuales de organización. El organigrama. Descripción de cargos. Diseño de estructura. Coordinación y funcionamiento de la organización. </a:t>
            </a:r>
            <a:r>
              <a:rPr lang="es-AR" sz="2400" b="1" dirty="0"/>
              <a:t>Especialización del trabajo. Departamentalización Funciones y diferenciación funcional. Niveles de dirección. </a:t>
            </a:r>
            <a:r>
              <a:rPr lang="es-AR" sz="2400" dirty="0" smtClean="0"/>
              <a:t>:Concepto </a:t>
            </a:r>
            <a:r>
              <a:rPr lang="es-AR" sz="2400" dirty="0"/>
              <a:t>y bases. Autoridad y responsabilidad. Delegación. Cadena de mando. Unidad de mando. Descentralización. Formalización. Tipos de estructuras. Lineal. Línea y staff. </a:t>
            </a:r>
          </a:p>
        </p:txBody>
      </p:sp>
    </p:spTree>
    <p:extLst>
      <p:ext uri="{BB962C8B-B14F-4D97-AF65-F5344CB8AC3E}">
        <p14:creationId xmlns:p14="http://schemas.microsoft.com/office/powerpoint/2010/main" val="382377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DIVISIÓN DEL TRABAJO</a:t>
            </a:r>
            <a:endParaRPr lang="es-AR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7958" t="20506" r="34059" b="13491"/>
          <a:stretch/>
        </p:blipFill>
        <p:spPr>
          <a:xfrm>
            <a:off x="3213463" y="1853248"/>
            <a:ext cx="4611188" cy="370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46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 </a:t>
            </a:r>
            <a:r>
              <a:rPr lang="es-AR" sz="3600" b="1" dirty="0" smtClean="0"/>
              <a:t>SEGÚN LOS AUTORES:</a:t>
            </a:r>
            <a:endParaRPr lang="es-AR" sz="36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580606"/>
            <a:ext cx="10078494" cy="4667793"/>
          </a:xfrm>
        </p:spPr>
        <p:txBody>
          <a:bodyPr>
            <a:normAutofit/>
          </a:bodyPr>
          <a:lstStyle/>
          <a:p>
            <a:r>
              <a:rPr lang="es-AR" sz="3600" b="1" dirty="0" smtClean="0"/>
              <a:t>ADAM SMITH </a:t>
            </a:r>
          </a:p>
          <a:p>
            <a:pPr marL="0" indent="0">
              <a:buNone/>
            </a:pPr>
            <a:r>
              <a:rPr lang="es-AR" sz="3600" dirty="0" smtClean="0"/>
              <a:t>A través </a:t>
            </a:r>
            <a:r>
              <a:rPr lang="es-AR" sz="3600" dirty="0"/>
              <a:t>de la división de trabajo los trabajadores desarrollaban más habilidad y destreza en sus tareas. Los trabajadores especializados tenían más posibilidades de inventar máquinas que hicieran más eficientes las tareas que realizaban diariamente</a:t>
            </a:r>
          </a:p>
        </p:txBody>
      </p:sp>
    </p:spTree>
    <p:extLst>
      <p:ext uri="{BB962C8B-B14F-4D97-AF65-F5344CB8AC3E}">
        <p14:creationId xmlns:p14="http://schemas.microsoft.com/office/powerpoint/2010/main" val="78979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2" y="452718"/>
            <a:ext cx="6538460" cy="788253"/>
          </a:xfrm>
        </p:spPr>
        <p:txBody>
          <a:bodyPr/>
          <a:lstStyle/>
          <a:p>
            <a:pPr algn="just"/>
            <a:r>
              <a:rPr lang="es-AR" dirty="0"/>
              <a:t>Adam Smith </a:t>
            </a:r>
            <a:r>
              <a:rPr lang="es-AR" dirty="0" smtClean="0"/>
              <a:t>(1723-1790) </a:t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sz="3600" dirty="0" smtClean="0"/>
              <a:t>Economista </a:t>
            </a:r>
            <a:r>
              <a:rPr lang="es-AR" sz="3600" dirty="0"/>
              <a:t>y filósofo escocés, considerado uno de los mayores exponentes de la economía clásica y de la filosofía de la economía.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052918"/>
            <a:ext cx="10711543" cy="4195481"/>
          </a:xfrm>
        </p:spPr>
        <p:txBody>
          <a:bodyPr>
            <a:normAutofit/>
          </a:bodyPr>
          <a:lstStyle/>
          <a:p>
            <a:endParaRPr lang="es-AR" dirty="0"/>
          </a:p>
          <a:p>
            <a:pPr marL="0" indent="0">
              <a:buNone/>
            </a:pPr>
            <a:r>
              <a:rPr lang="es-AR" dirty="0" smtClean="0"/>
              <a:t> </a:t>
            </a:r>
            <a:endParaRPr lang="es-AR" dirty="0"/>
          </a:p>
        </p:txBody>
      </p:sp>
      <p:pic>
        <p:nvPicPr>
          <p:cNvPr id="1026" name="Picture 2" descr="AdamSmit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6431" y="1110343"/>
            <a:ext cx="2522311" cy="3696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02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731520"/>
            <a:ext cx="9399225" cy="551687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AR" sz="3600" dirty="0"/>
              <a:t>Adam Smith </a:t>
            </a:r>
            <a:r>
              <a:rPr lang="es-AR" sz="3600" dirty="0" smtClean="0"/>
              <a:t>pretendía </a:t>
            </a:r>
            <a:r>
              <a:rPr lang="es-AR" sz="3600" dirty="0"/>
              <a:t>demostrar la manera de aumentar la riquezas de las </a:t>
            </a:r>
            <a:r>
              <a:rPr lang="es-AR" sz="3600" dirty="0" smtClean="0"/>
              <a:t>naciones, y </a:t>
            </a:r>
            <a:r>
              <a:rPr lang="es-AR" sz="3600" dirty="0"/>
              <a:t>una de las respuestas que ofreció fue la “división de </a:t>
            </a:r>
            <a:r>
              <a:rPr lang="es-AR" sz="3600" dirty="0" smtClean="0"/>
              <a:t>trabajo", y </a:t>
            </a:r>
            <a:r>
              <a:rPr lang="es-AR" sz="3600" dirty="0"/>
              <a:t>que consiste en la especialización y cooperación de las fuerzas laborales en diferentes tareas y roles con el objetivo de mejorar la eficiencia</a:t>
            </a:r>
          </a:p>
        </p:txBody>
      </p:sp>
    </p:spTree>
    <p:extLst>
      <p:ext uri="{BB962C8B-B14F-4D97-AF65-F5344CB8AC3E}">
        <p14:creationId xmlns:p14="http://schemas.microsoft.com/office/powerpoint/2010/main" val="179058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sz="4000" b="1" dirty="0" smtClean="0"/>
              <a:t>ESPECIALIZACIÓN</a:t>
            </a:r>
            <a:endParaRPr lang="es-AR" sz="40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2052918"/>
            <a:ext cx="9699671" cy="4195481"/>
          </a:xfrm>
        </p:spPr>
        <p:txBody>
          <a:bodyPr>
            <a:normAutofit/>
          </a:bodyPr>
          <a:lstStyle/>
          <a:p>
            <a:r>
              <a:rPr lang="es-AR" sz="2800" dirty="0" smtClean="0"/>
              <a:t>Es una forma de dividir el trabajo en funciones separadas generando como aspecto positivo la especialización en las tareas de cada persona dentro de la organización</a:t>
            </a:r>
          </a:p>
          <a:p>
            <a:endParaRPr lang="es-AR" sz="2800" dirty="0"/>
          </a:p>
          <a:p>
            <a:r>
              <a:rPr lang="es-AR" sz="2800" dirty="0" smtClean="0"/>
              <a:t>Es el resultado de la división del trabajo y la necesidad de coordinar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278952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45008"/>
          </a:xfrm>
        </p:spPr>
        <p:txBody>
          <a:bodyPr/>
          <a:lstStyle/>
          <a:p>
            <a:r>
              <a:rPr lang="es-AR" dirty="0" smtClean="0"/>
              <a:t>Análisis de la división del trabajo y la especialización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98809" y="2549306"/>
            <a:ext cx="8946541" cy="3172225"/>
          </a:xfrm>
        </p:spPr>
        <p:txBody>
          <a:bodyPr>
            <a:normAutofit/>
          </a:bodyPr>
          <a:lstStyle/>
          <a:p>
            <a:r>
              <a:rPr lang="es-AR" sz="2800" dirty="0" smtClean="0"/>
              <a:t>Cómo se hacían los alfileres?</a:t>
            </a:r>
          </a:p>
          <a:p>
            <a:pPr marL="0" indent="0">
              <a:buNone/>
            </a:pPr>
            <a:endParaRPr lang="es-AR" sz="2800" dirty="0" smtClean="0"/>
          </a:p>
          <a:p>
            <a:r>
              <a:rPr lang="es-AR" sz="2800" dirty="0" smtClean="0"/>
              <a:t>Como se hacen hoy los alfileres? </a:t>
            </a:r>
          </a:p>
          <a:p>
            <a:pPr marL="0" indent="0">
              <a:buNone/>
            </a:pPr>
            <a:endParaRPr lang="es-AR" sz="2800" dirty="0"/>
          </a:p>
          <a:p>
            <a:r>
              <a:rPr lang="es-AR" sz="2800" dirty="0" smtClean="0"/>
              <a:t>Dónde radica la mejora?</a:t>
            </a:r>
          </a:p>
          <a:p>
            <a:pPr marL="0" indent="0">
              <a:buNone/>
            </a:pPr>
            <a:endParaRPr lang="es-AR" sz="2800" dirty="0" smtClean="0"/>
          </a:p>
          <a:p>
            <a:pPr marL="0" indent="0">
              <a:buNone/>
            </a:pP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324129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1595</TotalTime>
  <Words>420</Words>
  <Application>Microsoft Office PowerPoint</Application>
  <PresentationFormat>Panorámica</PresentationFormat>
  <Paragraphs>48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Wingdings</vt:lpstr>
      <vt:lpstr>Wingdings 3</vt:lpstr>
      <vt:lpstr>Ion</vt:lpstr>
      <vt:lpstr> División y especialización del Trabajo   Niveles de dirección   </vt:lpstr>
      <vt:lpstr>6° Clase EJE TEMÁTICO: N°2 TEMA: División  y especialización del trabajo y Niveles de dirección</vt:lpstr>
      <vt:lpstr>EJE TEMÁTICO N°2</vt:lpstr>
      <vt:lpstr>DIVISIÓN DEL TRABAJO</vt:lpstr>
      <vt:lpstr> SEGÚN LOS AUTORES:</vt:lpstr>
      <vt:lpstr>Adam Smith (1723-1790)   Economista y filósofo escocés, considerado uno de los mayores exponentes de la economía clásica y de la filosofía de la economía.</vt:lpstr>
      <vt:lpstr>Presentación de PowerPoint</vt:lpstr>
      <vt:lpstr>ESPECIALIZACIÓN</vt:lpstr>
      <vt:lpstr>Análisis de la división del trabajo y la especialización</vt:lpstr>
      <vt:lpstr>Niveles de dirección </vt:lpstr>
      <vt:lpstr>Presentación de PowerPoint</vt:lpstr>
      <vt:lpstr>Dirección Estratégica:</vt:lpstr>
      <vt:lpstr>Dirección Intermedia o Táctica:</vt:lpstr>
      <vt:lpstr>Dirección Operativa</vt:lpstr>
      <vt:lpstr>ACTIVIDAD PRÁCTICA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 de las Organizaciones</dc:title>
  <dc:creator>usuario</dc:creator>
  <cp:lastModifiedBy>usuario</cp:lastModifiedBy>
  <cp:revision>34</cp:revision>
  <dcterms:created xsi:type="dcterms:W3CDTF">2021-04-13T17:47:52Z</dcterms:created>
  <dcterms:modified xsi:type="dcterms:W3CDTF">2021-06-02T00:28:57Z</dcterms:modified>
</cp:coreProperties>
</file>