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60" r:id="rId4"/>
    <p:sldId id="261" r:id="rId5"/>
    <p:sldId id="262" r:id="rId6"/>
    <p:sldId id="257" r:id="rId7"/>
    <p:sldId id="258" r:id="rId8"/>
    <p:sldId id="263" r:id="rId9"/>
    <p:sldId id="270" r:id="rId10"/>
    <p:sldId id="269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10026851" cy="3329581"/>
          </a:xfrm>
        </p:spPr>
        <p:txBody>
          <a:bodyPr/>
          <a:lstStyle/>
          <a:p>
            <a:r>
              <a:rPr lang="es-AR" sz="4800" dirty="0" smtClean="0"/>
              <a:t>Estructura de las Organizaciones</a:t>
            </a:r>
            <a:r>
              <a:rPr lang="es-AR" sz="4000" dirty="0" smtClean="0"/>
              <a:t/>
            </a:r>
            <a:br>
              <a:rPr lang="es-AR" sz="4000" dirty="0" smtClean="0"/>
            </a:br>
            <a:r>
              <a:rPr lang="es-AR" sz="4000" dirty="0"/>
              <a:t/>
            </a:r>
            <a:br>
              <a:rPr lang="es-AR" sz="4000" dirty="0"/>
            </a:br>
            <a:r>
              <a:rPr lang="es-AR" sz="4000" dirty="0" smtClean="0"/>
              <a:t/>
            </a:r>
            <a:br>
              <a:rPr lang="es-AR" sz="4000" dirty="0" smtClean="0"/>
            </a:br>
            <a:endParaRPr lang="es-AR" sz="4000" dirty="0"/>
          </a:p>
        </p:txBody>
      </p:sp>
    </p:spTree>
    <p:extLst>
      <p:ext uri="{BB962C8B-B14F-4D97-AF65-F5344CB8AC3E}">
        <p14:creationId xmlns:p14="http://schemas.microsoft.com/office/powerpoint/2010/main" val="3981690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4000" b="1" dirty="0" smtClean="0"/>
              <a:t>ESTRUCTURA ORGANIZACIONAL</a:t>
            </a:r>
            <a:endParaRPr lang="es-AR" sz="40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555" t="43233" r="38609" b="16605"/>
          <a:stretch/>
        </p:blipFill>
        <p:spPr>
          <a:xfrm>
            <a:off x="1867989" y="2364377"/>
            <a:ext cx="8059782" cy="318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5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7992" y="2037804"/>
            <a:ext cx="7680960" cy="43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0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3772" y="650966"/>
            <a:ext cx="9196842" cy="1582783"/>
          </a:xfrm>
        </p:spPr>
        <p:txBody>
          <a:bodyPr/>
          <a:lstStyle/>
          <a:p>
            <a:r>
              <a:rPr lang="es-AR" dirty="0"/>
              <a:t>2° Clase</a:t>
            </a:r>
            <a:br>
              <a:rPr lang="es-AR" dirty="0"/>
            </a:br>
            <a:r>
              <a:rPr lang="es-AR" sz="3600" b="1" u="sng" dirty="0" smtClean="0"/>
              <a:t>EJE TEMÁTICO</a:t>
            </a:r>
            <a:r>
              <a:rPr lang="es-AR" sz="4400" dirty="0" smtClean="0"/>
              <a:t>: N°1</a:t>
            </a:r>
            <a:br>
              <a:rPr lang="es-AR" sz="4400" dirty="0" smtClean="0"/>
            </a:br>
            <a:r>
              <a:rPr lang="es-AR" sz="3600" b="1" u="sng" dirty="0" smtClean="0"/>
              <a:t>TEMA</a:t>
            </a:r>
            <a:r>
              <a:rPr lang="es-AR" sz="4400" dirty="0" smtClean="0"/>
              <a:t>: </a:t>
            </a:r>
            <a:r>
              <a:rPr lang="es-AR" sz="4400" dirty="0"/>
              <a:t>Organizaciones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783772" y="2873829"/>
            <a:ext cx="9196841" cy="3448594"/>
          </a:xfrm>
        </p:spPr>
        <p:txBody>
          <a:bodyPr>
            <a:normAutofit/>
          </a:bodyPr>
          <a:lstStyle/>
          <a:p>
            <a:r>
              <a:rPr lang="es-AR" sz="3600" b="1" u="sng" dirty="0" smtClean="0">
                <a:solidFill>
                  <a:schemeClr val="tx2"/>
                </a:solidFill>
              </a:rPr>
              <a:t>OBJETIVOS</a:t>
            </a:r>
            <a:r>
              <a:rPr lang="es-AR" sz="4800" b="1" u="sng" dirty="0" smtClean="0">
                <a:solidFill>
                  <a:schemeClr val="tx2"/>
                </a:solidFill>
              </a:rPr>
              <a:t>:</a:t>
            </a:r>
            <a:endParaRPr lang="es-AR" sz="10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2400" dirty="0" smtClean="0"/>
              <a:t>Conceptualizar a las organizaciones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2400" dirty="0" smtClean="0"/>
              <a:t>Identificar los componentes de las organizaciones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2400" dirty="0" smtClean="0"/>
              <a:t>Clasificar los distintos tipos de organizaciones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876576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 ¿ Qué es una ORGANIZACIÓN?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AR" sz="2800" dirty="0" smtClean="0"/>
              <a:t>Un </a:t>
            </a:r>
            <a:r>
              <a:rPr lang="es-AR" sz="2800" dirty="0"/>
              <a:t>sistema social compuesto por individuos </a:t>
            </a:r>
            <a:r>
              <a:rPr lang="es-AR" sz="2800" dirty="0" smtClean="0"/>
              <a:t>que</a:t>
            </a:r>
            <a:r>
              <a:rPr lang="es-AR" sz="2800" dirty="0"/>
              <a:t>, teniendo valores compartidos, se interrelacionan y utilizan recursos con los que se desarrollan actividades tendientes al logro de objetivos comunes.</a:t>
            </a:r>
          </a:p>
          <a:p>
            <a:pPr marL="0" indent="0">
              <a:buNone/>
            </a:pPr>
            <a:r>
              <a:rPr lang="es-AR" sz="2800" dirty="0"/>
              <a:t>De esta definición se </a:t>
            </a:r>
            <a:r>
              <a:rPr lang="es-AR" sz="2800" dirty="0" smtClean="0"/>
              <a:t>desprende: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AR" sz="2800" dirty="0" smtClean="0"/>
              <a:t>Sistema social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AR" sz="2800" dirty="0" smtClean="0"/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2930973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b="1" dirty="0" smtClean="0"/>
              <a:t>Elementos </a:t>
            </a:r>
            <a:r>
              <a:rPr lang="es-AR" b="1" dirty="0"/>
              <a:t>que caracterizan a las organizaciones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2390503"/>
            <a:ext cx="8946541" cy="3857896"/>
          </a:xfrm>
        </p:spPr>
        <p:txBody>
          <a:bodyPr>
            <a:normAutofit/>
          </a:bodyPr>
          <a:lstStyle/>
          <a:p>
            <a:r>
              <a:rPr lang="es-AR" sz="3200" dirty="0" smtClean="0"/>
              <a:t>Objetivos</a:t>
            </a:r>
          </a:p>
          <a:p>
            <a:r>
              <a:rPr lang="es-AR" sz="3200" dirty="0"/>
              <a:t> </a:t>
            </a:r>
            <a:r>
              <a:rPr lang="es-AR" sz="3200" dirty="0" smtClean="0"/>
              <a:t>Metas</a:t>
            </a:r>
          </a:p>
          <a:p>
            <a:r>
              <a:rPr lang="es-AR" sz="3200" dirty="0"/>
              <a:t>Recursos </a:t>
            </a:r>
            <a:r>
              <a:rPr lang="es-AR" sz="3200" dirty="0" smtClean="0"/>
              <a:t>Humanos</a:t>
            </a:r>
          </a:p>
          <a:p>
            <a:r>
              <a:rPr lang="es-AR" sz="3200" dirty="0"/>
              <a:t>Recursos </a:t>
            </a:r>
            <a:r>
              <a:rPr lang="es-AR" sz="3200" dirty="0" smtClean="0"/>
              <a:t>Materiales</a:t>
            </a:r>
          </a:p>
          <a:p>
            <a:r>
              <a:rPr lang="es-AR" sz="3200" dirty="0" smtClean="0"/>
              <a:t>Información</a:t>
            </a: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4202152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Empresa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4584" y="1685110"/>
            <a:ext cx="9305270" cy="4563290"/>
          </a:xfrm>
        </p:spPr>
        <p:txBody>
          <a:bodyPr/>
          <a:lstStyle/>
          <a:p>
            <a:r>
              <a:rPr lang="es-AR" sz="2800" dirty="0"/>
              <a:t>E</a:t>
            </a:r>
            <a:r>
              <a:rPr lang="es-AR" sz="2800" dirty="0" smtClean="0"/>
              <a:t>s </a:t>
            </a:r>
            <a:r>
              <a:rPr lang="es-AR" sz="2800" dirty="0"/>
              <a:t>una Organización que desarrolla actividades económicas, como producir y/o comercializar bienes, y brinda servicios con el objetivo de obtener beneficios económicos</a:t>
            </a:r>
            <a:r>
              <a:rPr lang="es-AR" sz="2800" dirty="0" smtClean="0"/>
              <a:t>.</a:t>
            </a:r>
          </a:p>
          <a:p>
            <a:pPr marL="0" indent="0">
              <a:buNone/>
            </a:pPr>
            <a:endParaRPr lang="es-AR" sz="2800" dirty="0"/>
          </a:p>
          <a:p>
            <a:r>
              <a:rPr lang="es-AR" sz="2800" dirty="0"/>
              <a:t>Es una organización con fin de lucro</a:t>
            </a:r>
            <a:r>
              <a:rPr lang="es-AR" sz="2800" dirty="0" smtClean="0"/>
              <a:t>.</a:t>
            </a:r>
          </a:p>
          <a:p>
            <a:pPr marL="0" indent="0">
              <a:buNone/>
            </a:pPr>
            <a:r>
              <a:rPr lang="es-AR" sz="2800" dirty="0"/>
              <a:t> </a:t>
            </a:r>
            <a:r>
              <a:rPr lang="es-AR" sz="2800" dirty="0" smtClean="0"/>
              <a:t>Tiene: </a:t>
            </a:r>
            <a:r>
              <a:rPr lang="es-AR" sz="2800" dirty="0"/>
              <a:t>objetivos, metas, recursos humanos, recursos materiales e información.</a:t>
            </a:r>
          </a:p>
          <a:p>
            <a:pPr marL="0" indent="0">
              <a:buNone/>
            </a:pP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58525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Clasificación de Empresas</a:t>
            </a:r>
            <a:endParaRPr lang="es-AR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884"/>
          <a:stretch/>
        </p:blipFill>
        <p:spPr>
          <a:xfrm>
            <a:off x="1358537" y="1853248"/>
            <a:ext cx="8477794" cy="416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24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5400" dirty="0" smtClean="0"/>
              <a:t> Actividad Práctica:</a:t>
            </a:r>
            <a:endParaRPr lang="es-AR" sz="5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7383" y="2052918"/>
            <a:ext cx="10907485" cy="4195481"/>
          </a:xfrm>
        </p:spPr>
        <p:txBody>
          <a:bodyPr/>
          <a:lstStyle/>
          <a:p>
            <a:pPr lvl="1"/>
            <a:r>
              <a:rPr lang="es-AR" sz="3200" dirty="0"/>
              <a:t>Seleccionar una empresa a modo de </a:t>
            </a:r>
            <a:r>
              <a:rPr lang="es-AR" sz="3200" dirty="0" smtClean="0"/>
              <a:t>ejemplo</a:t>
            </a:r>
          </a:p>
          <a:p>
            <a:pPr marL="457200" lvl="1" indent="0">
              <a:buNone/>
            </a:pPr>
            <a:endParaRPr lang="es-AR" sz="3200" dirty="0"/>
          </a:p>
          <a:p>
            <a:pPr lvl="1"/>
            <a:r>
              <a:rPr lang="es-AR" sz="3200" dirty="0"/>
              <a:t>Mencionar los elementos que la componen (objetivos, RRHH, </a:t>
            </a:r>
            <a:r>
              <a:rPr lang="es-AR" sz="3200" dirty="0" err="1"/>
              <a:t>etc</a:t>
            </a:r>
            <a:r>
              <a:rPr lang="es-AR" sz="3200" dirty="0"/>
              <a:t>, </a:t>
            </a:r>
            <a:r>
              <a:rPr lang="es-AR" sz="3200" dirty="0" err="1"/>
              <a:t>etc</a:t>
            </a:r>
            <a:r>
              <a:rPr lang="es-AR" sz="3200" dirty="0" smtClean="0"/>
              <a:t>)</a:t>
            </a:r>
          </a:p>
          <a:p>
            <a:pPr marL="457200" lvl="1" indent="0">
              <a:buNone/>
            </a:pPr>
            <a:endParaRPr lang="es-AR" sz="3200" dirty="0"/>
          </a:p>
          <a:p>
            <a:pPr lvl="1"/>
            <a:r>
              <a:rPr lang="es-AR" sz="3200" dirty="0"/>
              <a:t>Clasificar la empresa seleccionada según los criterios analizados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5245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AR" sz="4400" dirty="0" smtClean="0"/>
          </a:p>
          <a:p>
            <a:pPr marL="0" indent="0" algn="ctr">
              <a:buNone/>
            </a:pPr>
            <a:r>
              <a:rPr lang="es-AR" sz="4800" dirty="0" smtClean="0"/>
              <a:t>Muchas gracias!</a:t>
            </a:r>
            <a:endParaRPr lang="es-AR" sz="4800" dirty="0"/>
          </a:p>
        </p:txBody>
      </p:sp>
    </p:spTree>
    <p:extLst>
      <p:ext uri="{BB962C8B-B14F-4D97-AF65-F5344CB8AC3E}">
        <p14:creationId xmlns:p14="http://schemas.microsoft.com/office/powerpoint/2010/main" val="281592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EJE TEMÁTICO N°2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AR" sz="2400" dirty="0"/>
              <a:t>Estructura. Concepto. Diseño de estructura. Formalización de la estructura. Manuales de organización. El organigrama. Descripción de cargos. Diseño de estructura. Coordinación y funcionamiento de la organización. Especialización del trabajo. Funciones y diferenciación funcional. Niveles de dirección. Departamentalización: Concepto y bases. Autoridad y responsabilidad. Delegación. Cadena de mando. Unidad de mando. Descentralización. Formalización. Tipos de estructuras. Lineal. Línea y staff. </a:t>
            </a:r>
          </a:p>
        </p:txBody>
      </p:sp>
    </p:spTree>
    <p:extLst>
      <p:ext uri="{BB962C8B-B14F-4D97-AF65-F5344CB8AC3E}">
        <p14:creationId xmlns:p14="http://schemas.microsoft.com/office/powerpoint/2010/main" val="382377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1108</TotalTime>
  <Words>261</Words>
  <Application>Microsoft Office PowerPoint</Application>
  <PresentationFormat>Panorámica</PresentationFormat>
  <Paragraphs>34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Wingdings</vt:lpstr>
      <vt:lpstr>Wingdings 3</vt:lpstr>
      <vt:lpstr>Ion</vt:lpstr>
      <vt:lpstr>Estructura de las Organizaciones   </vt:lpstr>
      <vt:lpstr>2° Clase EJE TEMÁTICO: N°1 TEMA: Organizaciones </vt:lpstr>
      <vt:lpstr> ¿ Qué es una ORGANIZACIÓN?</vt:lpstr>
      <vt:lpstr>Elementos que caracterizan a las organizaciones</vt:lpstr>
      <vt:lpstr>Empresa</vt:lpstr>
      <vt:lpstr>Clasificación de Empresas</vt:lpstr>
      <vt:lpstr> Actividad Práctica:</vt:lpstr>
      <vt:lpstr>Presentación de PowerPoint</vt:lpstr>
      <vt:lpstr>EJE TEMÁTICO N°2</vt:lpstr>
      <vt:lpstr>ESTRUCTURA ORGANIZACIONAL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Estructura de las Organizaciones</dc:title>
  <dc:creator>usuario</dc:creator>
  <cp:lastModifiedBy>usuario</cp:lastModifiedBy>
  <cp:revision>8</cp:revision>
  <dcterms:created xsi:type="dcterms:W3CDTF">2021-04-13T17:47:52Z</dcterms:created>
  <dcterms:modified xsi:type="dcterms:W3CDTF">2021-04-21T14:23:32Z</dcterms:modified>
</cp:coreProperties>
</file>