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sin título" id="{0294E70C-8554-49BD-AB1C-8EE7CB47CFB4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132" autoAdjust="0"/>
    <p:restoredTop sz="94660"/>
  </p:normalViewPr>
  <p:slideViewPr>
    <p:cSldViewPr snapToGrid="0">
      <p:cViewPr varScale="1">
        <p:scale>
          <a:sx n="71" d="100"/>
          <a:sy n="71" d="100"/>
        </p:scale>
        <p:origin x="20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4283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5282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6010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706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2036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231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435376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99006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4736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3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2566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19445-096F-42E7-BEC4-0EA0C3BD3B90}" type="datetimeFigureOut">
              <a:rPr lang="es-AR" smtClean="0"/>
              <a:t>3/9/2020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D36F07-8C38-4856-AACC-DCAD456A097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45664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Forma libre 95"/>
          <p:cNvSpPr>
            <a:spLocks/>
          </p:cNvSpPr>
          <p:nvPr/>
        </p:nvSpPr>
        <p:spPr bwMode="auto">
          <a:xfrm>
            <a:off x="3336248" y="3078345"/>
            <a:ext cx="1530971" cy="1248720"/>
          </a:xfrm>
          <a:custGeom>
            <a:avLst/>
            <a:gdLst>
              <a:gd name="T0" fmla="*/ 1143 w 1366"/>
              <a:gd name="T1" fmla="*/ 893 h 1037"/>
              <a:gd name="T2" fmla="*/ 1278 w 1366"/>
              <a:gd name="T3" fmla="*/ 538 h 1037"/>
              <a:gd name="T4" fmla="*/ 618 w 1366"/>
              <a:gd name="T5" fmla="*/ 290 h 1037"/>
              <a:gd name="T6" fmla="*/ 678 w 1366"/>
              <a:gd name="T7" fmla="*/ 73 h 1037"/>
              <a:gd name="T8" fmla="*/ 65 w 1366"/>
              <a:gd name="T9" fmla="*/ 58 h 1037"/>
              <a:gd name="T10" fmla="*/ 288 w 1366"/>
              <a:gd name="T11" fmla="*/ 418 h 1037"/>
              <a:gd name="T12" fmla="*/ 802 w 1366"/>
              <a:gd name="T13" fmla="*/ 418 h 1037"/>
              <a:gd name="T14" fmla="*/ 723 w 1366"/>
              <a:gd name="T15" fmla="*/ 868 h 1037"/>
              <a:gd name="T16" fmla="*/ 918 w 1366"/>
              <a:gd name="T17" fmla="*/ 1033 h 1037"/>
              <a:gd name="T18" fmla="*/ 1143 w 1366"/>
              <a:gd name="T19" fmla="*/ 893 h 10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366" h="1037">
                <a:moveTo>
                  <a:pt x="1143" y="893"/>
                </a:moveTo>
                <a:cubicBezTo>
                  <a:pt x="1203" y="811"/>
                  <a:pt x="1366" y="639"/>
                  <a:pt x="1278" y="538"/>
                </a:cubicBezTo>
                <a:cubicBezTo>
                  <a:pt x="1190" y="437"/>
                  <a:pt x="718" y="367"/>
                  <a:pt x="618" y="290"/>
                </a:cubicBezTo>
                <a:cubicBezTo>
                  <a:pt x="518" y="213"/>
                  <a:pt x="770" y="112"/>
                  <a:pt x="678" y="73"/>
                </a:cubicBezTo>
                <a:cubicBezTo>
                  <a:pt x="586" y="34"/>
                  <a:pt x="130" y="0"/>
                  <a:pt x="65" y="58"/>
                </a:cubicBezTo>
                <a:cubicBezTo>
                  <a:pt x="0" y="116"/>
                  <a:pt x="165" y="358"/>
                  <a:pt x="288" y="418"/>
                </a:cubicBezTo>
                <a:cubicBezTo>
                  <a:pt x="411" y="478"/>
                  <a:pt x="730" y="343"/>
                  <a:pt x="802" y="418"/>
                </a:cubicBezTo>
                <a:cubicBezTo>
                  <a:pt x="874" y="493"/>
                  <a:pt x="704" y="766"/>
                  <a:pt x="723" y="868"/>
                </a:cubicBezTo>
                <a:cubicBezTo>
                  <a:pt x="742" y="970"/>
                  <a:pt x="846" y="1029"/>
                  <a:pt x="918" y="1033"/>
                </a:cubicBezTo>
                <a:cubicBezTo>
                  <a:pt x="990" y="1037"/>
                  <a:pt x="1083" y="975"/>
                  <a:pt x="1143" y="893"/>
                </a:cubicBezTo>
                <a:close/>
              </a:path>
            </a:pathLst>
          </a:custGeom>
          <a:solidFill>
            <a:srgbClr val="FFFFFF"/>
          </a:solidFill>
          <a:ln w="28575" cap="flat" cmpd="sng">
            <a:solidFill>
              <a:srgbClr val="0070C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sp>
        <p:nvSpPr>
          <p:cNvPr id="92" name="Forma libre 91"/>
          <p:cNvSpPr>
            <a:spLocks/>
          </p:cNvSpPr>
          <p:nvPr/>
        </p:nvSpPr>
        <p:spPr bwMode="auto">
          <a:xfrm>
            <a:off x="3415625" y="2971196"/>
            <a:ext cx="1753472" cy="1448835"/>
          </a:xfrm>
          <a:custGeom>
            <a:avLst/>
            <a:gdLst>
              <a:gd name="T0" fmla="*/ 480 w 1602"/>
              <a:gd name="T1" fmla="*/ 877 h 1147"/>
              <a:gd name="T2" fmla="*/ 390 w 1602"/>
              <a:gd name="T3" fmla="*/ 1129 h 1147"/>
              <a:gd name="T4" fmla="*/ 183 w 1602"/>
              <a:gd name="T5" fmla="*/ 985 h 1147"/>
              <a:gd name="T6" fmla="*/ 47 w 1602"/>
              <a:gd name="T7" fmla="*/ 705 h 1147"/>
              <a:gd name="T8" fmla="*/ 465 w 1602"/>
              <a:gd name="T9" fmla="*/ 645 h 1147"/>
              <a:gd name="T10" fmla="*/ 930 w 1602"/>
              <a:gd name="T11" fmla="*/ 92 h 1147"/>
              <a:gd name="T12" fmla="*/ 1463 w 1602"/>
              <a:gd name="T13" fmla="*/ 92 h 1147"/>
              <a:gd name="T14" fmla="*/ 1463 w 1602"/>
              <a:gd name="T15" fmla="*/ 475 h 1147"/>
              <a:gd name="T16" fmla="*/ 630 w 1602"/>
              <a:gd name="T17" fmla="*/ 585 h 1147"/>
              <a:gd name="T18" fmla="*/ 480 w 1602"/>
              <a:gd name="T19" fmla="*/ 877 h 11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602" h="1147">
                <a:moveTo>
                  <a:pt x="480" y="877"/>
                </a:moveTo>
                <a:cubicBezTo>
                  <a:pt x="440" y="968"/>
                  <a:pt x="439" y="1111"/>
                  <a:pt x="390" y="1129"/>
                </a:cubicBezTo>
                <a:cubicBezTo>
                  <a:pt x="341" y="1147"/>
                  <a:pt x="240" y="1056"/>
                  <a:pt x="183" y="985"/>
                </a:cubicBezTo>
                <a:cubicBezTo>
                  <a:pt x="126" y="914"/>
                  <a:pt x="0" y="762"/>
                  <a:pt x="47" y="705"/>
                </a:cubicBezTo>
                <a:cubicBezTo>
                  <a:pt x="94" y="648"/>
                  <a:pt x="318" y="747"/>
                  <a:pt x="465" y="645"/>
                </a:cubicBezTo>
                <a:cubicBezTo>
                  <a:pt x="612" y="543"/>
                  <a:pt x="764" y="184"/>
                  <a:pt x="930" y="92"/>
                </a:cubicBezTo>
                <a:cubicBezTo>
                  <a:pt x="1096" y="0"/>
                  <a:pt x="1374" y="28"/>
                  <a:pt x="1463" y="92"/>
                </a:cubicBezTo>
                <a:cubicBezTo>
                  <a:pt x="1552" y="156"/>
                  <a:pt x="1602" y="393"/>
                  <a:pt x="1463" y="475"/>
                </a:cubicBezTo>
                <a:cubicBezTo>
                  <a:pt x="1324" y="557"/>
                  <a:pt x="794" y="518"/>
                  <a:pt x="630" y="585"/>
                </a:cubicBezTo>
                <a:cubicBezTo>
                  <a:pt x="466" y="652"/>
                  <a:pt x="520" y="786"/>
                  <a:pt x="480" y="877"/>
                </a:cubicBezTo>
                <a:close/>
              </a:path>
            </a:pathLst>
          </a:custGeom>
          <a:solidFill>
            <a:srgbClr val="FFFFFF"/>
          </a:solidFill>
          <a:ln w="19050" cap="flat" cmpd="sng">
            <a:solidFill>
              <a:srgbClr val="7030A0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s-AR"/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2003302" y="3976864"/>
            <a:ext cx="591670" cy="0"/>
          </a:xfrm>
          <a:prstGeom prst="straightConnector1">
            <a:avLst/>
          </a:prstGeom>
          <a:ln w="38100">
            <a:noFill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/>
          <p:cNvSpPr txBox="1"/>
          <p:nvPr/>
        </p:nvSpPr>
        <p:spPr>
          <a:xfrm>
            <a:off x="9883146" y="1939370"/>
            <a:ext cx="108543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 smtClean="0"/>
              <a:t>(I )     (II )</a:t>
            </a:r>
            <a:endParaRPr lang="es-AR" dirty="0"/>
          </a:p>
        </p:txBody>
      </p:sp>
      <p:sp>
        <p:nvSpPr>
          <p:cNvPr id="6" name="Rectángulo 5"/>
          <p:cNvSpPr/>
          <p:nvPr/>
        </p:nvSpPr>
        <p:spPr>
          <a:xfrm>
            <a:off x="7739079" y="446976"/>
            <a:ext cx="21444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AR" sz="1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Reciben el Nombre General de Ácidos</a:t>
            </a:r>
            <a:endParaRPr lang="es-AR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-48870" y="197999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cxnSp>
        <p:nvCxnSpPr>
          <p:cNvPr id="68" name="Conector recto de flecha 67"/>
          <p:cNvCxnSpPr>
            <a:cxnSpLocks noChangeShapeType="1"/>
          </p:cNvCxnSpPr>
          <p:nvPr/>
        </p:nvCxnSpPr>
        <p:spPr bwMode="auto">
          <a:xfrm>
            <a:off x="2298090" y="10273544"/>
            <a:ext cx="476250" cy="0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69" name="Conector recto de flecha 68"/>
          <p:cNvCxnSpPr>
            <a:cxnSpLocks noChangeShapeType="1"/>
          </p:cNvCxnSpPr>
          <p:nvPr/>
        </p:nvCxnSpPr>
        <p:spPr bwMode="auto">
          <a:xfrm>
            <a:off x="2346960" y="10075545"/>
            <a:ext cx="476250" cy="0"/>
          </a:xfrm>
          <a:prstGeom prst="straightConnector1">
            <a:avLst/>
          </a:prstGeom>
          <a:noFill/>
          <a:ln w="28575">
            <a:solidFill>
              <a:srgbClr val="0070C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7" name="CuadroTexto 86"/>
          <p:cNvSpPr txBox="1"/>
          <p:nvPr/>
        </p:nvSpPr>
        <p:spPr>
          <a:xfrm>
            <a:off x="1249054" y="517097"/>
            <a:ext cx="486672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s-AR" sz="1200" b="1" dirty="0" smtClean="0">
                <a:solidFill>
                  <a:srgbClr val="002060"/>
                </a:solidFill>
              </a:rPr>
              <a:t>Formación </a:t>
            </a:r>
            <a:r>
              <a:rPr lang="es-AR" sz="1200" b="1" dirty="0">
                <a:solidFill>
                  <a:srgbClr val="002060"/>
                </a:solidFill>
              </a:rPr>
              <a:t>de : Cloruro de </a:t>
            </a:r>
            <a:r>
              <a:rPr lang="es-AR" sz="1200" b="1" dirty="0" smtClean="0">
                <a:solidFill>
                  <a:srgbClr val="002060"/>
                </a:solidFill>
              </a:rPr>
              <a:t>Sodio Hidróxido </a:t>
            </a:r>
            <a:r>
              <a:rPr lang="es-AR" sz="1200" b="1" dirty="0">
                <a:solidFill>
                  <a:srgbClr val="002060"/>
                </a:solidFill>
              </a:rPr>
              <a:t>de Sodio + Acido Clorhídrico</a:t>
            </a:r>
            <a:r>
              <a:rPr lang="es-AR" sz="1200" b="1" dirty="0" smtClean="0">
                <a:solidFill>
                  <a:srgbClr val="002060"/>
                </a:solidFill>
              </a:rPr>
              <a:t> </a:t>
            </a:r>
            <a:r>
              <a:rPr lang="es-AR" sz="1200" b="1" baseline="-25000" dirty="0" smtClean="0">
                <a:solidFill>
                  <a:srgbClr val="002060"/>
                </a:solidFill>
              </a:rPr>
              <a:t>           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8" name="Conector recto de flecha 87"/>
          <p:cNvCxnSpPr/>
          <p:nvPr/>
        </p:nvCxnSpPr>
        <p:spPr>
          <a:xfrm flipH="1" flipV="1">
            <a:off x="3784053" y="4863100"/>
            <a:ext cx="501779" cy="208231"/>
          </a:xfrm>
          <a:prstGeom prst="straightConnector1">
            <a:avLst/>
          </a:prstGeom>
          <a:ln w="381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CuadroTexto 98"/>
          <p:cNvSpPr txBox="1"/>
          <p:nvPr/>
        </p:nvSpPr>
        <p:spPr>
          <a:xfrm>
            <a:off x="65512" y="519169"/>
            <a:ext cx="1244630" cy="261610"/>
          </a:xfrm>
          <a:prstGeom prst="rect">
            <a:avLst/>
          </a:prstGeo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AR" sz="11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Ejercicio Nro.1: </a:t>
            </a:r>
            <a:endParaRPr lang="es-AR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489" y="7609"/>
            <a:ext cx="5521838" cy="423834"/>
          </a:xfrm>
          <a:prstGeom prst="rect">
            <a:avLst/>
          </a:prstGeom>
          <a:solidFill>
            <a:srgbClr val="FFFF00"/>
          </a:solidFill>
          <a:ln w="12700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tabLst>
                <a:tab pos="1219200" algn="l"/>
              </a:tabLst>
            </a:pPr>
            <a:r>
              <a:rPr lang="es-AR" sz="2000" b="1" dirty="0" smtClean="0"/>
              <a:t>NEUTRALIZACIÓN</a:t>
            </a:r>
            <a:r>
              <a:rPr lang="es-AR" sz="2000" b="1" dirty="0"/>
              <a:t>: FORMACIÓN DE </a:t>
            </a:r>
            <a:r>
              <a:rPr lang="es-AR" sz="2000" b="1" dirty="0" smtClean="0"/>
              <a:t>SALES</a:t>
            </a:r>
            <a:endParaRPr lang="es-A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5" name="Rectángulo 54"/>
          <p:cNvSpPr>
            <a:spLocks noChangeArrowheads="1"/>
          </p:cNvSpPr>
          <p:nvPr/>
        </p:nvSpPr>
        <p:spPr bwMode="auto">
          <a:xfrm>
            <a:off x="6212930" y="39408"/>
            <a:ext cx="1828800" cy="340360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HIDRÁCIDOS</a:t>
            </a:r>
          </a:p>
        </p:txBody>
      </p:sp>
      <p:sp>
        <p:nvSpPr>
          <p:cNvPr id="56" name="Rectángulo 55"/>
          <p:cNvSpPr>
            <a:spLocks noChangeArrowheads="1"/>
          </p:cNvSpPr>
          <p:nvPr/>
        </p:nvSpPr>
        <p:spPr bwMode="auto">
          <a:xfrm>
            <a:off x="8278320" y="39408"/>
            <a:ext cx="1828800" cy="340360"/>
          </a:xfrm>
          <a:prstGeom prst="rect">
            <a:avLst/>
          </a:prstGeom>
          <a:gradFill rotWithShape="1">
            <a:gsLst>
              <a:gs pos="0">
                <a:srgbClr val="CC9900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99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OXOÁCIDOS</a:t>
            </a:r>
          </a:p>
        </p:txBody>
      </p:sp>
      <p:sp>
        <p:nvSpPr>
          <p:cNvPr id="57" name="Rectángulo 56"/>
          <p:cNvSpPr>
            <a:spLocks noChangeArrowheads="1"/>
          </p:cNvSpPr>
          <p:nvPr/>
        </p:nvSpPr>
        <p:spPr bwMode="auto">
          <a:xfrm>
            <a:off x="10294354" y="39408"/>
            <a:ext cx="1828800" cy="616585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00008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6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HIDRÓXIDOS O BASES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70" name="Conector recto 69"/>
          <p:cNvCxnSpPr>
            <a:cxnSpLocks noChangeShapeType="1"/>
          </p:cNvCxnSpPr>
          <p:nvPr/>
        </p:nvCxnSpPr>
        <p:spPr bwMode="auto">
          <a:xfrm flipH="1">
            <a:off x="9814982" y="372416"/>
            <a:ext cx="145639" cy="583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1" name="Conector recto 70"/>
          <p:cNvCxnSpPr>
            <a:cxnSpLocks noChangeShapeType="1"/>
          </p:cNvCxnSpPr>
          <p:nvPr/>
        </p:nvCxnSpPr>
        <p:spPr bwMode="auto">
          <a:xfrm>
            <a:off x="7564653" y="379768"/>
            <a:ext cx="594736" cy="5649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0" name="Conector recto 79"/>
          <p:cNvCxnSpPr>
            <a:cxnSpLocks noChangeShapeType="1"/>
          </p:cNvCxnSpPr>
          <p:nvPr/>
        </p:nvCxnSpPr>
        <p:spPr bwMode="auto">
          <a:xfrm flipH="1">
            <a:off x="10610931" y="690355"/>
            <a:ext cx="1118393" cy="131649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2" name="Conector recto 81"/>
          <p:cNvCxnSpPr>
            <a:cxnSpLocks noChangeShapeType="1"/>
          </p:cNvCxnSpPr>
          <p:nvPr/>
        </p:nvCxnSpPr>
        <p:spPr bwMode="auto">
          <a:xfrm>
            <a:off x="9192720" y="1746223"/>
            <a:ext cx="852564" cy="21264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5" name="Rectángulo 94"/>
          <p:cNvSpPr>
            <a:spLocks noChangeArrowheads="1"/>
          </p:cNvSpPr>
          <p:nvPr/>
        </p:nvSpPr>
        <p:spPr bwMode="auto">
          <a:xfrm>
            <a:off x="8152342" y="940141"/>
            <a:ext cx="2286000" cy="6858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AR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ÁCIDOS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59" name="Conector recto 58"/>
          <p:cNvCxnSpPr>
            <a:cxnSpLocks noChangeShapeType="1"/>
          </p:cNvCxnSpPr>
          <p:nvPr/>
        </p:nvCxnSpPr>
        <p:spPr bwMode="auto">
          <a:xfrm>
            <a:off x="2475498" y="3249203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0" name="Conector recto 59"/>
          <p:cNvCxnSpPr>
            <a:cxnSpLocks noChangeShapeType="1"/>
          </p:cNvCxnSpPr>
          <p:nvPr/>
        </p:nvCxnSpPr>
        <p:spPr bwMode="auto">
          <a:xfrm flipH="1">
            <a:off x="2526547" y="3361701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3" name="Conector recto 82"/>
          <p:cNvCxnSpPr>
            <a:cxnSpLocks noChangeShapeType="1"/>
          </p:cNvCxnSpPr>
          <p:nvPr/>
        </p:nvCxnSpPr>
        <p:spPr bwMode="auto">
          <a:xfrm>
            <a:off x="2648906" y="4034920"/>
            <a:ext cx="591820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84" name="Conector recto 83"/>
          <p:cNvCxnSpPr>
            <a:cxnSpLocks noChangeShapeType="1"/>
          </p:cNvCxnSpPr>
          <p:nvPr/>
        </p:nvCxnSpPr>
        <p:spPr bwMode="auto">
          <a:xfrm flipH="1">
            <a:off x="2671234" y="4132356"/>
            <a:ext cx="536575" cy="0"/>
          </a:xfrm>
          <a:prstGeom prst="line">
            <a:avLst/>
          </a:prstGeom>
          <a:noFill/>
          <a:ln w="19050">
            <a:solidFill>
              <a:srgbClr val="0070C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ángulo 57"/>
          <p:cNvSpPr>
            <a:spLocks noChangeArrowheads="1"/>
          </p:cNvSpPr>
          <p:nvPr/>
        </p:nvSpPr>
        <p:spPr bwMode="auto">
          <a:xfrm>
            <a:off x="9524369" y="2463381"/>
            <a:ext cx="1943100" cy="457835"/>
          </a:xfrm>
          <a:prstGeom prst="rect">
            <a:avLst/>
          </a:prstGeom>
          <a:gradFill rotWithShape="1">
            <a:gsLst>
              <a:gs pos="0">
                <a:srgbClr val="CCFFCC"/>
              </a:gs>
              <a:gs pos="100000">
                <a:srgbClr val="FFFFFF"/>
              </a:gs>
            </a:gsLst>
            <a:lin ang="5400000" scaled="1"/>
          </a:gradFill>
          <a:ln w="9525">
            <a:solidFill>
              <a:srgbClr val="CCFFCC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spcAft>
                <a:spcPts val="0"/>
              </a:spcAft>
            </a:pPr>
            <a:r>
              <a:rPr lang="es-AR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SALES + AGUA</a:t>
            </a:r>
          </a:p>
        </p:txBody>
      </p:sp>
      <p:sp>
        <p:nvSpPr>
          <p:cNvPr id="63" name="CuadroTexto 62"/>
          <p:cNvSpPr txBox="1"/>
          <p:nvPr/>
        </p:nvSpPr>
        <p:spPr>
          <a:xfrm>
            <a:off x="9976330" y="2133375"/>
            <a:ext cx="1085430" cy="369332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s-AR" dirty="0"/>
              <a:t> </a:t>
            </a:r>
            <a:r>
              <a:rPr lang="es-AR" dirty="0" smtClean="0"/>
              <a:t>   +</a:t>
            </a:r>
            <a:endParaRPr lang="es-AR" dirty="0"/>
          </a:p>
        </p:txBody>
      </p:sp>
      <p:sp>
        <p:nvSpPr>
          <p:cNvPr id="3" name="Rectángulo 2"/>
          <p:cNvSpPr/>
          <p:nvPr/>
        </p:nvSpPr>
        <p:spPr>
          <a:xfrm>
            <a:off x="65512" y="2066338"/>
            <a:ext cx="107112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1219200" algn="l"/>
              </a:tabLst>
            </a:pPr>
            <a:r>
              <a:rPr lang="es-AR" sz="1400" b="1" i="1" u="sng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Desarrollo</a:t>
            </a:r>
            <a:endParaRPr lang="es-AR" sz="1600" b="1" i="1" u="sng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386220" y="3119816"/>
            <a:ext cx="37000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1) Na(OH)            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</a:t>
            </a:r>
            <a:r>
              <a:rPr lang="es-AR" sz="16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   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  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(OH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)</a:t>
            </a:r>
            <a:r>
              <a:rPr lang="es-AR" sz="16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endParaRPr lang="es-AR" sz="1600" b="1" dirty="0">
              <a:solidFill>
                <a:srgbClr val="002060"/>
              </a:solidFill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816662" y="3855234"/>
            <a:ext cx="311854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2)  HCl   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              H</a:t>
            </a:r>
            <a:r>
              <a:rPr lang="es-AR" sz="1600" b="1" baseline="30000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+ </a:t>
            </a:r>
            <a:r>
              <a:rPr lang="es-AR" sz="16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  Cl</a:t>
            </a:r>
            <a:r>
              <a:rPr lang="es-AR" sz="1600" b="1" baseline="30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endParaRPr lang="es-AR" sz="1600" b="1" dirty="0">
              <a:solidFill>
                <a:srgbClr val="002060"/>
              </a:solidFill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2309885" y="4529921"/>
            <a:ext cx="156805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1219200" algn="l"/>
              </a:tabLst>
            </a:pP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3) NaCl + H</a:t>
            </a:r>
            <a:r>
              <a:rPr lang="es-AR" sz="16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O </a:t>
            </a:r>
            <a:endParaRPr lang="es-AR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ángulo 17"/>
          <p:cNvSpPr/>
          <p:nvPr/>
        </p:nvSpPr>
        <p:spPr>
          <a:xfrm>
            <a:off x="4285832" y="5101082"/>
            <a:ext cx="249299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2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Cloruro de Sodio = Sal de Mesa</a:t>
            </a:r>
            <a:endParaRPr lang="es-AR" sz="1200" b="1" dirty="0">
              <a:solidFill>
                <a:srgbClr val="002060"/>
              </a:solidFill>
            </a:endParaRPr>
          </a:p>
        </p:txBody>
      </p:sp>
      <p:sp>
        <p:nvSpPr>
          <p:cNvPr id="86" name="Cuadro de texto 20"/>
          <p:cNvSpPr txBox="1">
            <a:spLocks noChangeArrowheads="1"/>
          </p:cNvSpPr>
          <p:nvPr/>
        </p:nvSpPr>
        <p:spPr bwMode="auto">
          <a:xfrm>
            <a:off x="2717914" y="825809"/>
            <a:ext cx="5144107" cy="410313"/>
          </a:xfrm>
          <a:prstGeom prst="rect">
            <a:avLst/>
          </a:prstGeom>
          <a:solidFill>
            <a:srgbClr val="FFFFFF"/>
          </a:solidFill>
          <a:ln w="12700" algn="ctr">
            <a:solidFill>
              <a:srgbClr val="00B0F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1-EL Protón reacciona con el (OH</a:t>
            </a:r>
            <a:r>
              <a:rPr lang="es-ES" sz="1200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  formando 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</a:t>
            </a:r>
            <a:r>
              <a:rPr lang="es-ES" sz="1200" b="1" i="1" baseline="-25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 (</a:t>
            </a:r>
            <a:r>
              <a:rPr lang="es-ES" sz="1200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neutra)</a:t>
            </a:r>
          </a:p>
          <a:p>
            <a:pPr>
              <a:spcAft>
                <a:spcPts val="0"/>
              </a:spcAft>
            </a:pPr>
            <a:r>
              <a:rPr lang="es-ES" sz="1200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2-El 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Catión reacciona con el </a:t>
            </a:r>
            <a:r>
              <a:rPr lang="es-ES" sz="1200" b="1" i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Anión formando 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 sal neutra (Na</a:t>
            </a:r>
            <a:r>
              <a:rPr lang="es-ES" sz="1200" b="1" i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+ 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</a:t>
            </a:r>
            <a:r>
              <a:rPr lang="es-ES" sz="1200" b="1" i="1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</a:t>
            </a:r>
            <a:r>
              <a:rPr lang="es-ES" sz="1200" b="1" i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</a:t>
            </a:r>
            <a:endParaRPr lang="es-AR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s-E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A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9" name="Cuadro de texto 19"/>
          <p:cNvSpPr txBox="1">
            <a:spLocks noChangeArrowheads="1"/>
          </p:cNvSpPr>
          <p:nvPr/>
        </p:nvSpPr>
        <p:spPr bwMode="auto">
          <a:xfrm>
            <a:off x="2542456" y="2908801"/>
            <a:ext cx="710967" cy="3123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400" b="1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0" name="Cuadro de texto 19"/>
          <p:cNvSpPr txBox="1">
            <a:spLocks noChangeArrowheads="1"/>
          </p:cNvSpPr>
          <p:nvPr/>
        </p:nvSpPr>
        <p:spPr bwMode="auto">
          <a:xfrm>
            <a:off x="2665528" y="3721098"/>
            <a:ext cx="758188" cy="2946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es-ES" sz="1400" b="1" baseline="-25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 </a:t>
            </a:r>
            <a:r>
              <a:rPr lang="es-ES" sz="1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endParaRPr lang="es-AR" sz="14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8" name="Cuadro de texto 16"/>
          <p:cNvSpPr txBox="1">
            <a:spLocks noChangeArrowheads="1"/>
          </p:cNvSpPr>
          <p:nvPr/>
        </p:nvSpPr>
        <p:spPr bwMode="auto">
          <a:xfrm>
            <a:off x="5864144" y="3256687"/>
            <a:ext cx="4746787" cy="33157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1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Disociación del Hidróxido de Sodio: Catión Sodio + Anión Oxidrilo</a:t>
            </a:r>
            <a:r>
              <a:rPr lang="es-ES" sz="16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>
              <a:spcAft>
                <a:spcPts val="0"/>
              </a:spcAft>
            </a:pPr>
            <a:endParaRPr lang="es-AR" sz="12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spcAft>
                <a:spcPts val="0"/>
              </a:spcAft>
            </a:pPr>
            <a:r>
              <a:rPr lang="es-ES" sz="12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AR" sz="12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00" name="Cuadro de texto 16"/>
          <p:cNvSpPr txBox="1">
            <a:spLocks noChangeArrowheads="1"/>
          </p:cNvSpPr>
          <p:nvPr/>
        </p:nvSpPr>
        <p:spPr bwMode="auto">
          <a:xfrm>
            <a:off x="5877130" y="3923732"/>
            <a:ext cx="4840175" cy="3455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>
              <a:spcAft>
                <a:spcPts val="0"/>
              </a:spcAft>
            </a:pPr>
            <a:r>
              <a:rPr lang="es-ES" sz="11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Disociación </a:t>
            </a:r>
            <a:r>
              <a:rPr lang="es-ES" sz="11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del Ácido Clorhídrico: Catión Hidrógeno + Anión </a:t>
            </a:r>
            <a:r>
              <a:rPr lang="es-ES" sz="1100" b="1" dirty="0" smtClean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Cloruro</a:t>
            </a:r>
            <a:r>
              <a:rPr lang="es-ES" sz="1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AR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5" name="Conector recto de flecha 104"/>
          <p:cNvCxnSpPr/>
          <p:nvPr/>
        </p:nvCxnSpPr>
        <p:spPr>
          <a:xfrm flipV="1">
            <a:off x="4962741" y="4082065"/>
            <a:ext cx="480743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ángulo 36"/>
          <p:cNvSpPr/>
          <p:nvPr/>
        </p:nvSpPr>
        <p:spPr>
          <a:xfrm>
            <a:off x="1348412" y="2352157"/>
            <a:ext cx="16979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1219200" algn="l"/>
              </a:tabLst>
            </a:pPr>
            <a:r>
              <a:rPr lang="es-AR" sz="2400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Na(OH)</a:t>
            </a:r>
            <a:r>
              <a:rPr lang="es-AR" sz="1600" b="1" baseline="-25000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</a:t>
            </a:r>
            <a:r>
              <a:rPr lang="es-AR" sz="16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+ HCl </a:t>
            </a:r>
            <a:endParaRPr lang="es-AR" sz="24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06" name="Conector recto de flecha 105"/>
          <p:cNvCxnSpPr/>
          <p:nvPr/>
        </p:nvCxnSpPr>
        <p:spPr>
          <a:xfrm flipV="1">
            <a:off x="5276249" y="3420429"/>
            <a:ext cx="480743" cy="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ángulo 39"/>
          <p:cNvSpPr/>
          <p:nvPr/>
        </p:nvSpPr>
        <p:spPr>
          <a:xfrm>
            <a:off x="-78814" y="1287574"/>
            <a:ext cx="29690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400" b="1" dirty="0" smtClean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Formación de : Cloruro de Sodio</a:t>
            </a:r>
            <a:endParaRPr lang="es-AR" sz="1400" b="1" dirty="0">
              <a:solidFill>
                <a:srgbClr val="002060"/>
              </a:solidFill>
            </a:endParaRPr>
          </a:p>
        </p:txBody>
      </p:sp>
      <p:sp>
        <p:nvSpPr>
          <p:cNvPr id="41" name="Rectángulo 40"/>
          <p:cNvSpPr/>
          <p:nvPr/>
        </p:nvSpPr>
        <p:spPr>
          <a:xfrm>
            <a:off x="713765" y="1683527"/>
            <a:ext cx="352346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0"/>
              </a:spcAft>
              <a:tabLst>
                <a:tab pos="1219200" algn="l"/>
              </a:tabLst>
            </a:pPr>
            <a:r>
              <a:rPr lang="es-AR" sz="1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Hidróxido de Sodio + Acido Clorhídrico</a:t>
            </a:r>
            <a:endParaRPr lang="es-AR" sz="16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8624639" y="4099803"/>
            <a:ext cx="73289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1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(Protón)</a:t>
            </a:r>
            <a:endParaRPr lang="es-AR" sz="11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98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" grpId="0" animBg="1"/>
      <p:bldP spid="92" grpId="0" animBg="1"/>
      <p:bldP spid="129" grpId="0"/>
      <p:bldP spid="6" grpId="0"/>
      <p:bldP spid="87" grpId="0"/>
      <p:bldP spid="99" grpId="0" animBg="1"/>
      <p:bldP spid="5" grpId="0" animBg="1"/>
      <p:bldP spid="55" grpId="0" animBg="1"/>
      <p:bldP spid="56" grpId="0" animBg="1"/>
      <p:bldP spid="57" grpId="0" animBg="1"/>
      <p:bldP spid="95" grpId="0" animBg="1"/>
      <p:bldP spid="58" grpId="0" animBg="1"/>
      <p:bldP spid="63" grpId="0"/>
      <p:bldP spid="3" grpId="0"/>
      <p:bldP spid="9" grpId="0"/>
      <p:bldP spid="16" grpId="0"/>
      <p:bldP spid="17" grpId="0"/>
      <p:bldP spid="18" grpId="0"/>
      <p:bldP spid="86" grpId="0" animBg="1"/>
      <p:bldP spid="89" grpId="0" animBg="1"/>
      <p:bldP spid="90" grpId="0" animBg="1"/>
      <p:bldP spid="98" grpId="0" animBg="1"/>
      <p:bldP spid="100" grpId="0" animBg="1"/>
      <p:bldP spid="37" grpId="0"/>
      <p:bldP spid="40" grpId="0"/>
      <p:bldP spid="41" grpId="0"/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1501</TotalTime>
  <Words>145</Words>
  <Application>Microsoft Office PowerPoint</Application>
  <PresentationFormat>Panorámica</PresentationFormat>
  <Paragraphs>30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 de Windows</cp:lastModifiedBy>
  <cp:revision>224</cp:revision>
  <dcterms:created xsi:type="dcterms:W3CDTF">2020-08-21T15:05:12Z</dcterms:created>
  <dcterms:modified xsi:type="dcterms:W3CDTF">2020-09-03T10:36:55Z</dcterms:modified>
</cp:coreProperties>
</file>