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5" r:id="rId7"/>
    <p:sldId id="261" r:id="rId8"/>
    <p:sldId id="264" r:id="rId9"/>
    <p:sldId id="262" r:id="rId10"/>
    <p:sldId id="26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5" d="100"/>
          <a:sy n="65" d="100"/>
        </p:scale>
        <p:origin x="85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10/5/2025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t>10/5/2025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10/5/2025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C7259D-C277-9E02-4928-DF4EBF315A8B}"/>
              </a:ext>
            </a:extLst>
          </p:cNvPr>
          <p:cNvSpPr>
            <a:spLocks noGrp="1"/>
          </p:cNvSpPr>
          <p:nvPr>
            <p:ph type="ctrTitle"/>
          </p:nvPr>
        </p:nvSpPr>
        <p:spPr>
          <a:xfrm>
            <a:off x="1507067" y="2138516"/>
            <a:ext cx="7766936" cy="3790336"/>
          </a:xfrm>
        </p:spPr>
        <p:txBody>
          <a:bodyPr/>
          <a:lstStyle/>
          <a:p>
            <a:pPr algn="ctr"/>
            <a:r>
              <a:rPr lang="es-AR" sz="3200" b="1" dirty="0">
                <a:solidFill>
                  <a:schemeClr val="tx1"/>
                </a:solidFill>
                <a:latin typeface="Arial" panose="020B0604020202020204" pitchFamily="34" charset="0"/>
                <a:cs typeface="Arial" panose="020B0604020202020204" pitchFamily="34" charset="0"/>
              </a:rPr>
              <a:t>Aparato De Inervación</a:t>
            </a:r>
            <a:br>
              <a:rPr lang="es-AR" sz="3200" b="1" dirty="0">
                <a:solidFill>
                  <a:schemeClr val="tx1"/>
                </a:solidFill>
                <a:latin typeface="Arial" panose="020B0604020202020204" pitchFamily="34" charset="0"/>
                <a:cs typeface="Arial" panose="020B0604020202020204" pitchFamily="34" charset="0"/>
              </a:rPr>
            </a:br>
            <a:br>
              <a:rPr lang="es-AR" sz="3200" b="1" dirty="0">
                <a:solidFill>
                  <a:schemeClr val="tx1"/>
                </a:solidFill>
                <a:latin typeface="Arial" panose="020B0604020202020204" pitchFamily="34" charset="0"/>
                <a:cs typeface="Arial" panose="020B0604020202020204" pitchFamily="34" charset="0"/>
              </a:rPr>
            </a:br>
            <a:r>
              <a:rPr lang="es-AR" sz="3200" dirty="0">
                <a:solidFill>
                  <a:schemeClr val="tx1"/>
                </a:solidFill>
                <a:latin typeface="Arial" panose="020B0604020202020204" pitchFamily="34" charset="0"/>
                <a:cs typeface="Arial" panose="020B0604020202020204" pitchFamily="34" charset="0"/>
              </a:rPr>
              <a:t>No existe un único aparato de inervación, mas bien, la inervación es el proceso mediante el cual los nervios establecen conexión con diferentes tejidos del cuerpo( músculos, piel, órganos) para transmitir información sensitiva y ordenes motoras.</a:t>
            </a:r>
            <a:br>
              <a:rPr lang="es-AR" sz="3200" b="1" dirty="0">
                <a:solidFill>
                  <a:schemeClr val="tx1"/>
                </a:solidFill>
                <a:latin typeface="Arial" panose="020B0604020202020204" pitchFamily="34" charset="0"/>
                <a:cs typeface="Arial" panose="020B0604020202020204" pitchFamily="34" charset="0"/>
              </a:rPr>
            </a:br>
            <a:endParaRPr lang="es-AR" sz="3200" b="1" dirty="0">
              <a:solidFill>
                <a:schemeClr val="tx1"/>
              </a:solidFill>
              <a:latin typeface="Arial" panose="020B0604020202020204" pitchFamily="34" charset="0"/>
              <a:cs typeface="Arial" panose="020B0604020202020204" pitchFamily="34" charset="0"/>
            </a:endParaRPr>
          </a:p>
        </p:txBody>
      </p:sp>
      <p:sp>
        <p:nvSpPr>
          <p:cNvPr id="3" name="Subtítulo 2">
            <a:extLst>
              <a:ext uri="{FF2B5EF4-FFF2-40B4-BE49-F238E27FC236}">
                <a16:creationId xmlns:a16="http://schemas.microsoft.com/office/drawing/2014/main" id="{7F600255-9BEA-6B82-A1D9-E66F26B88922}"/>
              </a:ext>
            </a:extLst>
          </p:cNvPr>
          <p:cNvSpPr>
            <a:spLocks noGrp="1"/>
          </p:cNvSpPr>
          <p:nvPr>
            <p:ph type="subTitle" idx="1"/>
          </p:nvPr>
        </p:nvSpPr>
        <p:spPr>
          <a:xfrm>
            <a:off x="1507067" y="7064475"/>
            <a:ext cx="7766936" cy="88492"/>
          </a:xfrm>
        </p:spPr>
        <p:txBody>
          <a:bodyPr>
            <a:normAutofit fontScale="25000" lnSpcReduction="20000"/>
          </a:bodyPr>
          <a:lstStyle/>
          <a:p>
            <a:endParaRPr lang="es-AR" dirty="0"/>
          </a:p>
        </p:txBody>
      </p:sp>
    </p:spTree>
    <p:extLst>
      <p:ext uri="{BB962C8B-B14F-4D97-AF65-F5344CB8AC3E}">
        <p14:creationId xmlns:p14="http://schemas.microsoft.com/office/powerpoint/2010/main" val="13094377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79EFB5-1372-B018-9F5E-D5DFA73B8B83}"/>
              </a:ext>
            </a:extLst>
          </p:cNvPr>
          <p:cNvSpPr>
            <a:spLocks noGrp="1"/>
          </p:cNvSpPr>
          <p:nvPr>
            <p:ph type="title"/>
          </p:nvPr>
        </p:nvSpPr>
        <p:spPr>
          <a:xfrm>
            <a:off x="677334" y="609599"/>
            <a:ext cx="8596668" cy="4921045"/>
          </a:xfrm>
        </p:spPr>
        <p:txBody>
          <a:bodyPr>
            <a:noAutofit/>
          </a:bodyPr>
          <a:lstStyle/>
          <a:p>
            <a:pPr algn="ctr"/>
            <a:r>
              <a:rPr lang="es-AR" sz="3200" b="1" dirty="0">
                <a:solidFill>
                  <a:schemeClr val="tx1"/>
                </a:solidFill>
                <a:latin typeface="Arial" panose="020B0604020202020204" pitchFamily="34" charset="0"/>
                <a:cs typeface="Arial" panose="020B0604020202020204" pitchFamily="34" charset="0"/>
              </a:rPr>
              <a:t>-Inervación de Órganos Viscerales: </a:t>
            </a:r>
            <a:r>
              <a:rPr lang="es-AR" sz="3200" dirty="0">
                <a:solidFill>
                  <a:schemeClr val="tx1"/>
                </a:solidFill>
                <a:latin typeface="Arial" panose="020B0604020202020204" pitchFamily="34" charset="0"/>
                <a:cs typeface="Arial" panose="020B0604020202020204" pitchFamily="34" charset="0"/>
              </a:rPr>
              <a:t>El sistema nervioso autónomo ( Simpático y Parasimpático) regula funciones involuntarias como la frecuencia cardiaca, la digestión y la sudoración.</a:t>
            </a:r>
            <a:br>
              <a:rPr lang="es-AR" sz="3200" dirty="0">
                <a:solidFill>
                  <a:schemeClr val="tx1"/>
                </a:solidFill>
                <a:latin typeface="Arial" panose="020B0604020202020204" pitchFamily="34" charset="0"/>
                <a:cs typeface="Arial" panose="020B0604020202020204" pitchFamily="34" charset="0"/>
              </a:rPr>
            </a:br>
            <a:br>
              <a:rPr lang="es-AR" sz="3200" dirty="0">
                <a:solidFill>
                  <a:schemeClr val="tx1"/>
                </a:solidFill>
                <a:latin typeface="Arial" panose="020B0604020202020204" pitchFamily="34" charset="0"/>
                <a:cs typeface="Arial" panose="020B0604020202020204" pitchFamily="34" charset="0"/>
              </a:rPr>
            </a:br>
            <a:r>
              <a:rPr lang="es-AR" sz="3200" dirty="0">
                <a:solidFill>
                  <a:schemeClr val="tx1"/>
                </a:solidFill>
                <a:latin typeface="Arial" panose="020B0604020202020204" pitchFamily="34" charset="0"/>
                <a:cs typeface="Arial" panose="020B0604020202020204" pitchFamily="34" charset="0"/>
              </a:rPr>
              <a:t>La inervación es el servicio de comunicación del cuerpo, garantizado por el sistema nervioso periférico, para asegurar que todas las estructuras reciban ordenes o envíen información, permitiendo su correcto funcionamiento.</a:t>
            </a:r>
            <a:br>
              <a:rPr lang="es-AR" sz="3200" dirty="0">
                <a:solidFill>
                  <a:schemeClr val="tx1"/>
                </a:solidFill>
                <a:latin typeface="Arial" panose="020B0604020202020204" pitchFamily="34" charset="0"/>
                <a:cs typeface="Arial" panose="020B0604020202020204" pitchFamily="34" charset="0"/>
              </a:rPr>
            </a:br>
            <a:endParaRPr lang="es-AR"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6257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2F56FF-3E17-4FEB-6C71-132240F7254E}"/>
              </a:ext>
            </a:extLst>
          </p:cNvPr>
          <p:cNvSpPr>
            <a:spLocks noGrp="1"/>
          </p:cNvSpPr>
          <p:nvPr>
            <p:ph type="title"/>
          </p:nvPr>
        </p:nvSpPr>
        <p:spPr>
          <a:xfrm>
            <a:off x="677334" y="1238864"/>
            <a:ext cx="8596668" cy="2949677"/>
          </a:xfrm>
        </p:spPr>
        <p:txBody>
          <a:bodyPr>
            <a:noAutofit/>
          </a:bodyPr>
          <a:lstStyle/>
          <a:p>
            <a:pPr algn="ctr"/>
            <a:r>
              <a:rPr lang="es-AR" sz="3200" dirty="0">
                <a:solidFill>
                  <a:schemeClr val="tx1"/>
                </a:solidFill>
                <a:latin typeface="Arial" panose="020B0604020202020204" pitchFamily="34" charset="0"/>
                <a:cs typeface="Arial" panose="020B0604020202020204" pitchFamily="34" charset="0"/>
              </a:rPr>
              <a:t>La Función es llevada a cabo principalmente por el </a:t>
            </a:r>
            <a:r>
              <a:rPr lang="es-AR" sz="3200" b="1" dirty="0">
                <a:solidFill>
                  <a:schemeClr val="tx1"/>
                </a:solidFill>
                <a:latin typeface="Arial" panose="020B0604020202020204" pitchFamily="34" charset="0"/>
                <a:cs typeface="Arial" panose="020B0604020202020204" pitchFamily="34" charset="0"/>
              </a:rPr>
              <a:t>Sistema Nervioso Periférico,</a:t>
            </a:r>
            <a:r>
              <a:rPr lang="es-AR" sz="3200" dirty="0">
                <a:solidFill>
                  <a:schemeClr val="tx1"/>
                </a:solidFill>
                <a:latin typeface="Arial" panose="020B0604020202020204" pitchFamily="34" charset="0"/>
                <a:cs typeface="Arial" panose="020B0604020202020204" pitchFamily="34" charset="0"/>
              </a:rPr>
              <a:t> que comprende los nervios espinales, craneales, los ganglios y los plexos, ( el plexo cardiaco o el lumbar) que distribuyen las fibras nerviosas a estructuras especificas para coordinar sus funciones.</a:t>
            </a:r>
          </a:p>
        </p:txBody>
      </p:sp>
    </p:spTree>
    <p:extLst>
      <p:ext uri="{BB962C8B-B14F-4D97-AF65-F5344CB8AC3E}">
        <p14:creationId xmlns:p14="http://schemas.microsoft.com/office/powerpoint/2010/main" val="1939344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A041A9-62A2-80E5-2335-2F43D87597B9}"/>
              </a:ext>
            </a:extLst>
          </p:cNvPr>
          <p:cNvSpPr>
            <a:spLocks noGrp="1"/>
          </p:cNvSpPr>
          <p:nvPr>
            <p:ph type="title"/>
          </p:nvPr>
        </p:nvSpPr>
        <p:spPr>
          <a:xfrm>
            <a:off x="677334" y="825909"/>
            <a:ext cx="8596668" cy="3952567"/>
          </a:xfrm>
        </p:spPr>
        <p:txBody>
          <a:bodyPr>
            <a:normAutofit fontScale="90000"/>
          </a:bodyPr>
          <a:lstStyle/>
          <a:p>
            <a:pPr algn="ctr"/>
            <a:r>
              <a:rPr lang="es-AR" b="1" dirty="0">
                <a:solidFill>
                  <a:schemeClr val="tx1"/>
                </a:solidFill>
                <a:latin typeface="Arial" panose="020B0604020202020204" pitchFamily="34" charset="0"/>
                <a:cs typeface="Arial" panose="020B0604020202020204" pitchFamily="34" charset="0"/>
              </a:rPr>
              <a:t>Que es la Inervación?</a:t>
            </a:r>
            <a:br>
              <a:rPr lang="es-AR" b="1" dirty="0">
                <a:solidFill>
                  <a:schemeClr val="tx1"/>
                </a:solidFill>
                <a:latin typeface="Arial" panose="020B0604020202020204" pitchFamily="34" charset="0"/>
                <a:cs typeface="Arial" panose="020B0604020202020204" pitchFamily="34" charset="0"/>
              </a:rPr>
            </a:br>
            <a:br>
              <a:rPr lang="es-AR" b="1"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 Es el proceso nervioso por el cual los nervios llegan a un tejido, permitiéndole sentir y/o responder a estímulos.</a:t>
            </a:r>
            <a:br>
              <a:rPr lang="es-AR"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.Los nervios transmiten impulsos nerviosos para generar respuestas motoras                        ( movimientos) o para recibir información sensitiva( dolor, temperatura, </a:t>
            </a:r>
            <a:r>
              <a:rPr lang="es-AR" dirty="0" err="1">
                <a:solidFill>
                  <a:schemeClr val="tx1"/>
                </a:solidFill>
                <a:latin typeface="Arial" panose="020B0604020202020204" pitchFamily="34" charset="0"/>
                <a:cs typeface="Arial" panose="020B0604020202020204" pitchFamily="34" charset="0"/>
              </a:rPr>
              <a:t>etc</a:t>
            </a:r>
            <a:r>
              <a:rPr lang="es-AR" dirty="0">
                <a:solidFill>
                  <a:schemeClr val="tx1"/>
                </a:solidFill>
                <a:latin typeface="Arial" panose="020B0604020202020204" pitchFamily="34" charset="0"/>
                <a:cs typeface="Arial" panose="020B0604020202020204" pitchFamily="34" charset="0"/>
              </a:rPr>
              <a:t>)</a:t>
            </a:r>
            <a:br>
              <a:rPr lang="es-AR" dirty="0">
                <a:solidFill>
                  <a:schemeClr val="tx1"/>
                </a:solidFill>
                <a:latin typeface="Arial" panose="020B0604020202020204" pitchFamily="34" charset="0"/>
                <a:cs typeface="Arial" panose="020B0604020202020204" pitchFamily="34" charset="0"/>
              </a:rPr>
            </a:br>
            <a:br>
              <a:rPr lang="es-AR" sz="3200" dirty="0">
                <a:solidFill>
                  <a:schemeClr val="tx1"/>
                </a:solidFill>
                <a:latin typeface="Arial" panose="020B0604020202020204" pitchFamily="34" charset="0"/>
                <a:cs typeface="Arial" panose="020B0604020202020204" pitchFamily="34" charset="0"/>
              </a:rPr>
            </a:br>
            <a:endParaRPr lang="es-AR" sz="3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7229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40E714-D6D6-A517-C85F-064CA3B44427}"/>
              </a:ext>
            </a:extLst>
          </p:cNvPr>
          <p:cNvSpPr>
            <a:spLocks noGrp="1"/>
          </p:cNvSpPr>
          <p:nvPr>
            <p:ph type="title"/>
          </p:nvPr>
        </p:nvSpPr>
        <p:spPr>
          <a:xfrm>
            <a:off x="677334" y="1047134"/>
            <a:ext cx="8596668" cy="3377381"/>
          </a:xfrm>
        </p:spPr>
        <p:txBody>
          <a:bodyPr>
            <a:normAutofit fontScale="90000"/>
          </a:bodyPr>
          <a:lstStyle/>
          <a:p>
            <a:pPr algn="ctr"/>
            <a:r>
              <a:rPr lang="es-AR" b="1" dirty="0">
                <a:solidFill>
                  <a:schemeClr val="tx1"/>
                </a:solidFill>
                <a:latin typeface="Arial" panose="020B0604020202020204" pitchFamily="34" charset="0"/>
                <a:cs typeface="Arial" panose="020B0604020202020204" pitchFamily="34" charset="0"/>
              </a:rPr>
              <a:t>Componentes del Aparato de Inervación</a:t>
            </a:r>
            <a:br>
              <a:rPr lang="es-AR" b="1" dirty="0">
                <a:solidFill>
                  <a:schemeClr val="tx1"/>
                </a:solidFill>
                <a:latin typeface="Arial" panose="020B0604020202020204" pitchFamily="34" charset="0"/>
                <a:cs typeface="Arial" panose="020B0604020202020204" pitchFamily="34" charset="0"/>
              </a:rPr>
            </a:br>
            <a:br>
              <a:rPr lang="es-AR" b="1" dirty="0">
                <a:solidFill>
                  <a:schemeClr val="tx1"/>
                </a:solidFill>
                <a:latin typeface="Arial" panose="020B0604020202020204" pitchFamily="34" charset="0"/>
                <a:cs typeface="Arial" panose="020B0604020202020204" pitchFamily="34" charset="0"/>
              </a:rPr>
            </a:br>
            <a:r>
              <a:rPr lang="es-AR" b="1" dirty="0">
                <a:solidFill>
                  <a:schemeClr val="tx1"/>
                </a:solidFill>
                <a:latin typeface="Arial" panose="020B0604020202020204" pitchFamily="34" charset="0"/>
                <a:cs typeface="Arial" panose="020B0604020202020204" pitchFamily="34" charset="0"/>
              </a:rPr>
              <a:t>1) Sistema Nervioso Periférico(SNP)</a:t>
            </a:r>
            <a:r>
              <a:rPr lang="es-AR" dirty="0">
                <a:solidFill>
                  <a:schemeClr val="tx1"/>
                </a:solidFill>
                <a:latin typeface="Arial" panose="020B0604020202020204" pitchFamily="34" charset="0"/>
                <a:cs typeface="Arial" panose="020B0604020202020204" pitchFamily="34" charset="0"/>
              </a:rPr>
              <a:t> Esta red de nervios se extiende desde el cerebro y la medula espinal para alcanzar todas las partes del cuerpo.</a:t>
            </a:r>
            <a:br>
              <a:rPr lang="es-AR" dirty="0">
                <a:solidFill>
                  <a:schemeClr val="tx1"/>
                </a:solidFill>
                <a:latin typeface="Arial" panose="020B0604020202020204" pitchFamily="34" charset="0"/>
                <a:cs typeface="Arial" panose="020B0604020202020204" pitchFamily="34" charset="0"/>
              </a:rPr>
            </a:br>
            <a:br>
              <a:rPr lang="es-AR" dirty="0">
                <a:solidFill>
                  <a:schemeClr val="tx1"/>
                </a:solidFill>
                <a:latin typeface="Arial" panose="020B0604020202020204" pitchFamily="34" charset="0"/>
                <a:cs typeface="Arial" panose="020B0604020202020204" pitchFamily="34" charset="0"/>
              </a:rPr>
            </a:br>
            <a:r>
              <a:rPr lang="es-AR" b="1" dirty="0">
                <a:solidFill>
                  <a:schemeClr val="tx1"/>
                </a:solidFill>
                <a:latin typeface="Arial" panose="020B0604020202020204" pitchFamily="34" charset="0"/>
                <a:cs typeface="Arial" panose="020B0604020202020204" pitchFamily="34" charset="0"/>
              </a:rPr>
              <a:t>2) Nervios:</a:t>
            </a:r>
            <a:r>
              <a:rPr lang="es-AR" dirty="0">
                <a:solidFill>
                  <a:schemeClr val="tx1"/>
                </a:solidFill>
                <a:latin typeface="Arial" panose="020B0604020202020204" pitchFamily="34" charset="0"/>
                <a:cs typeface="Arial" panose="020B0604020202020204" pitchFamily="34" charset="0"/>
              </a:rPr>
              <a:t> Son conjuntos de fibras que llevan los impulsos nerviosos. Pueden ser:</a:t>
            </a:r>
            <a:br>
              <a:rPr lang="es-AR" b="1" dirty="0">
                <a:solidFill>
                  <a:schemeClr val="tx1"/>
                </a:solidFill>
                <a:latin typeface="Arial" panose="020B0604020202020204" pitchFamily="34" charset="0"/>
                <a:cs typeface="Arial" panose="020B0604020202020204" pitchFamily="34" charset="0"/>
              </a:rPr>
            </a:br>
            <a:br>
              <a:rPr lang="es-AR" sz="3200" b="1" dirty="0">
                <a:solidFill>
                  <a:schemeClr val="tx1"/>
                </a:solidFill>
                <a:latin typeface="Arial" panose="020B0604020202020204" pitchFamily="34" charset="0"/>
                <a:cs typeface="Arial" panose="020B0604020202020204" pitchFamily="34" charset="0"/>
              </a:rPr>
            </a:br>
            <a:endParaRPr lang="es-AR"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2521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64EF02-7134-EC20-8D39-88EF288DD04D}"/>
              </a:ext>
            </a:extLst>
          </p:cNvPr>
          <p:cNvSpPr>
            <a:spLocks noGrp="1"/>
          </p:cNvSpPr>
          <p:nvPr>
            <p:ph type="title"/>
          </p:nvPr>
        </p:nvSpPr>
        <p:spPr>
          <a:xfrm>
            <a:off x="677334" y="1224116"/>
            <a:ext cx="8596668" cy="4704736"/>
          </a:xfrm>
        </p:spPr>
        <p:txBody>
          <a:bodyPr>
            <a:normAutofit/>
          </a:bodyPr>
          <a:lstStyle/>
          <a:p>
            <a:r>
              <a:rPr lang="es-AR" sz="3200" b="1" dirty="0">
                <a:solidFill>
                  <a:schemeClr val="tx1"/>
                </a:solidFill>
                <a:latin typeface="Arial" panose="020B0604020202020204" pitchFamily="34" charset="0"/>
                <a:cs typeface="Arial" panose="020B0604020202020204" pitchFamily="34" charset="0"/>
              </a:rPr>
              <a:t>- Sensitivos ( aferentes): </a:t>
            </a:r>
            <a:r>
              <a:rPr lang="es-AR" sz="3200" dirty="0">
                <a:solidFill>
                  <a:schemeClr val="tx1"/>
                </a:solidFill>
                <a:latin typeface="Arial" panose="020B0604020202020204" pitchFamily="34" charset="0"/>
                <a:cs typeface="Arial" panose="020B0604020202020204" pitchFamily="34" charset="0"/>
              </a:rPr>
              <a:t>Llevan información al sistema nervioso central.</a:t>
            </a:r>
            <a:br>
              <a:rPr lang="es-AR" sz="3200" dirty="0">
                <a:solidFill>
                  <a:schemeClr val="tx1"/>
                </a:solidFill>
                <a:latin typeface="Arial" panose="020B0604020202020204" pitchFamily="34" charset="0"/>
                <a:cs typeface="Arial" panose="020B0604020202020204" pitchFamily="34" charset="0"/>
              </a:rPr>
            </a:br>
            <a:br>
              <a:rPr lang="es-AR" sz="3200" dirty="0">
                <a:solidFill>
                  <a:schemeClr val="tx1"/>
                </a:solidFill>
                <a:latin typeface="Arial" panose="020B0604020202020204" pitchFamily="34" charset="0"/>
                <a:cs typeface="Arial" panose="020B0604020202020204" pitchFamily="34" charset="0"/>
              </a:rPr>
            </a:br>
            <a:r>
              <a:rPr lang="es-AR" sz="3200" b="1" dirty="0">
                <a:solidFill>
                  <a:schemeClr val="tx1"/>
                </a:solidFill>
                <a:latin typeface="Arial" panose="020B0604020202020204" pitchFamily="34" charset="0"/>
                <a:cs typeface="Arial" panose="020B0604020202020204" pitchFamily="34" charset="0"/>
              </a:rPr>
              <a:t>- Motores ( eferentes):</a:t>
            </a:r>
            <a:r>
              <a:rPr lang="es-AR" sz="3200" dirty="0">
                <a:solidFill>
                  <a:schemeClr val="tx1"/>
                </a:solidFill>
                <a:latin typeface="Arial" panose="020B0604020202020204" pitchFamily="34" charset="0"/>
                <a:cs typeface="Arial" panose="020B0604020202020204" pitchFamily="34" charset="0"/>
              </a:rPr>
              <a:t> Transmiten ordenes desde el sistema nervioso central.</a:t>
            </a:r>
            <a:br>
              <a:rPr lang="es-AR" sz="3200" dirty="0">
                <a:solidFill>
                  <a:schemeClr val="tx1"/>
                </a:solidFill>
                <a:latin typeface="Arial" panose="020B0604020202020204" pitchFamily="34" charset="0"/>
                <a:cs typeface="Arial" panose="020B0604020202020204" pitchFamily="34" charset="0"/>
              </a:rPr>
            </a:br>
            <a:br>
              <a:rPr lang="es-AR" sz="3200" dirty="0">
                <a:solidFill>
                  <a:schemeClr val="tx1"/>
                </a:solidFill>
                <a:latin typeface="Arial" panose="020B0604020202020204" pitchFamily="34" charset="0"/>
                <a:cs typeface="Arial" panose="020B0604020202020204" pitchFamily="34" charset="0"/>
              </a:rPr>
            </a:br>
            <a:r>
              <a:rPr lang="es-AR" sz="3200" b="1" dirty="0">
                <a:solidFill>
                  <a:schemeClr val="tx1"/>
                </a:solidFill>
                <a:latin typeface="Arial" panose="020B0604020202020204" pitchFamily="34" charset="0"/>
                <a:cs typeface="Arial" panose="020B0604020202020204" pitchFamily="34" charset="0"/>
              </a:rPr>
              <a:t>- Mixtos:</a:t>
            </a:r>
            <a:r>
              <a:rPr lang="es-AR" sz="3200" dirty="0">
                <a:solidFill>
                  <a:schemeClr val="tx1"/>
                </a:solidFill>
                <a:latin typeface="Arial" panose="020B0604020202020204" pitchFamily="34" charset="0"/>
                <a:cs typeface="Arial" panose="020B0604020202020204" pitchFamily="34" charset="0"/>
              </a:rPr>
              <a:t> Tienen ambas funciones.</a:t>
            </a:r>
            <a:endParaRPr lang="es-AR"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86775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0DEB8D6-223B-8D61-3BFB-DE1D0FD9A45E}"/>
              </a:ext>
            </a:extLst>
          </p:cNvPr>
          <p:cNvPicPr>
            <a:picLocks noChangeAspect="1"/>
          </p:cNvPicPr>
          <p:nvPr/>
        </p:nvPicPr>
        <p:blipFill>
          <a:blip r:embed="rId2"/>
          <a:stretch>
            <a:fillRect/>
          </a:stretch>
        </p:blipFill>
        <p:spPr>
          <a:xfrm>
            <a:off x="1504335" y="663678"/>
            <a:ext cx="6990735" cy="5707626"/>
          </a:xfrm>
          <a:prstGeom prst="rect">
            <a:avLst/>
          </a:prstGeom>
        </p:spPr>
      </p:pic>
    </p:spTree>
    <p:extLst>
      <p:ext uri="{BB962C8B-B14F-4D97-AF65-F5344CB8AC3E}">
        <p14:creationId xmlns:p14="http://schemas.microsoft.com/office/powerpoint/2010/main" val="3895961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497B92-0905-9669-22A9-BCB709C45B92}"/>
              </a:ext>
            </a:extLst>
          </p:cNvPr>
          <p:cNvSpPr>
            <a:spLocks noGrp="1"/>
          </p:cNvSpPr>
          <p:nvPr>
            <p:ph type="title"/>
          </p:nvPr>
        </p:nvSpPr>
        <p:spPr>
          <a:xfrm>
            <a:off x="677334" y="1371600"/>
            <a:ext cx="8596668" cy="3583858"/>
          </a:xfrm>
        </p:spPr>
        <p:txBody>
          <a:bodyPr>
            <a:normAutofit/>
          </a:bodyPr>
          <a:lstStyle/>
          <a:p>
            <a:r>
              <a:rPr lang="es-AR" sz="3200" b="1" dirty="0">
                <a:solidFill>
                  <a:schemeClr val="tx1"/>
                </a:solidFill>
                <a:latin typeface="Arial" panose="020B0604020202020204" pitchFamily="34" charset="0"/>
                <a:cs typeface="Arial" panose="020B0604020202020204" pitchFamily="34" charset="0"/>
              </a:rPr>
              <a:t>3) Plexos Nerviosos:</a:t>
            </a:r>
            <a:r>
              <a:rPr lang="es-AR" sz="3200" dirty="0">
                <a:solidFill>
                  <a:schemeClr val="tx1"/>
                </a:solidFill>
                <a:latin typeface="Arial" panose="020B0604020202020204" pitchFamily="34" charset="0"/>
                <a:cs typeface="Arial" panose="020B0604020202020204" pitchFamily="34" charset="0"/>
              </a:rPr>
              <a:t> Son redes de nervios que se forman por la interconexión de ramos nerviosos y se ramifican para inervar áreas especificas, como el plexo cardiaco para el corazón o el plexo lumbar para el miembro inferior y la pared abdominal.</a:t>
            </a:r>
            <a:endParaRPr lang="es-AR"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14400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5B6BB983-2882-51E8-E310-5DF155B1C94D}"/>
              </a:ext>
            </a:extLst>
          </p:cNvPr>
          <p:cNvPicPr>
            <a:picLocks noChangeAspect="1"/>
          </p:cNvPicPr>
          <p:nvPr/>
        </p:nvPicPr>
        <p:blipFill>
          <a:blip r:embed="rId2"/>
          <a:stretch>
            <a:fillRect/>
          </a:stretch>
        </p:blipFill>
        <p:spPr>
          <a:xfrm>
            <a:off x="1017638" y="545002"/>
            <a:ext cx="8037872" cy="5815278"/>
          </a:xfrm>
          <a:prstGeom prst="rect">
            <a:avLst/>
          </a:prstGeom>
        </p:spPr>
      </p:pic>
    </p:spTree>
    <p:extLst>
      <p:ext uri="{BB962C8B-B14F-4D97-AF65-F5344CB8AC3E}">
        <p14:creationId xmlns:p14="http://schemas.microsoft.com/office/powerpoint/2010/main" val="1681219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C8C7BC-02E7-7449-6275-8616A923424B}"/>
              </a:ext>
            </a:extLst>
          </p:cNvPr>
          <p:cNvSpPr>
            <a:spLocks noGrp="1"/>
          </p:cNvSpPr>
          <p:nvPr>
            <p:ph type="title"/>
          </p:nvPr>
        </p:nvSpPr>
        <p:spPr>
          <a:xfrm>
            <a:off x="677334" y="609600"/>
            <a:ext cx="8596668" cy="4360606"/>
          </a:xfrm>
        </p:spPr>
        <p:txBody>
          <a:bodyPr>
            <a:normAutofit fontScale="90000"/>
          </a:bodyPr>
          <a:lstStyle/>
          <a:p>
            <a:pPr algn="ctr"/>
            <a:r>
              <a:rPr lang="es-AR" b="1" dirty="0">
                <a:solidFill>
                  <a:schemeClr val="tx1"/>
                </a:solidFill>
                <a:latin typeface="Arial" panose="020B0604020202020204" pitchFamily="34" charset="0"/>
                <a:cs typeface="Arial" panose="020B0604020202020204" pitchFamily="34" charset="0"/>
              </a:rPr>
              <a:t>Ejemplo de Inervación</a:t>
            </a:r>
            <a:br>
              <a:rPr lang="es-AR" b="1" dirty="0">
                <a:solidFill>
                  <a:schemeClr val="tx1"/>
                </a:solidFill>
                <a:latin typeface="Arial" panose="020B0604020202020204" pitchFamily="34" charset="0"/>
                <a:cs typeface="Arial" panose="020B0604020202020204" pitchFamily="34" charset="0"/>
              </a:rPr>
            </a:br>
            <a:br>
              <a:rPr lang="es-AR" b="1" dirty="0">
                <a:solidFill>
                  <a:schemeClr val="tx1"/>
                </a:solidFill>
                <a:latin typeface="Arial" panose="020B0604020202020204" pitchFamily="34" charset="0"/>
                <a:cs typeface="Arial" panose="020B0604020202020204" pitchFamily="34" charset="0"/>
              </a:rPr>
            </a:br>
            <a:r>
              <a:rPr lang="es-AR" b="1" dirty="0">
                <a:solidFill>
                  <a:schemeClr val="tx1"/>
                </a:solidFill>
                <a:latin typeface="Arial" panose="020B0604020202020204" pitchFamily="34" charset="0"/>
                <a:cs typeface="Arial" panose="020B0604020202020204" pitchFamily="34" charset="0"/>
              </a:rPr>
              <a:t>-Inervación de la Piel: </a:t>
            </a:r>
            <a:r>
              <a:rPr lang="es-AR" dirty="0">
                <a:solidFill>
                  <a:schemeClr val="tx1"/>
                </a:solidFill>
                <a:latin typeface="Arial" panose="020B0604020202020204" pitchFamily="34" charset="0"/>
                <a:cs typeface="Arial" panose="020B0604020202020204" pitchFamily="34" charset="0"/>
              </a:rPr>
              <a:t>Permite sentir el tacto, el dolor, la temperatura.</a:t>
            </a:r>
            <a:br>
              <a:rPr lang="es-AR" dirty="0">
                <a:solidFill>
                  <a:schemeClr val="tx1"/>
                </a:solidFill>
                <a:latin typeface="Arial" panose="020B0604020202020204" pitchFamily="34" charset="0"/>
                <a:cs typeface="Arial" panose="020B0604020202020204" pitchFamily="34" charset="0"/>
              </a:rPr>
            </a:br>
            <a:br>
              <a:rPr lang="es-AR" dirty="0">
                <a:solidFill>
                  <a:schemeClr val="tx1"/>
                </a:solidFill>
                <a:latin typeface="Arial" panose="020B0604020202020204" pitchFamily="34" charset="0"/>
                <a:cs typeface="Arial" panose="020B0604020202020204" pitchFamily="34" charset="0"/>
              </a:rPr>
            </a:br>
            <a:r>
              <a:rPr lang="es-AR" b="1" dirty="0">
                <a:solidFill>
                  <a:schemeClr val="tx1"/>
                </a:solidFill>
                <a:latin typeface="Arial" panose="020B0604020202020204" pitchFamily="34" charset="0"/>
                <a:cs typeface="Arial" panose="020B0604020202020204" pitchFamily="34" charset="0"/>
              </a:rPr>
              <a:t>-Inervación Muscular: </a:t>
            </a:r>
            <a:r>
              <a:rPr lang="es-AR" dirty="0">
                <a:solidFill>
                  <a:schemeClr val="tx1"/>
                </a:solidFill>
                <a:latin typeface="Arial" panose="020B0604020202020204" pitchFamily="34" charset="0"/>
                <a:cs typeface="Arial" panose="020B0604020202020204" pitchFamily="34" charset="0"/>
              </a:rPr>
              <a:t>Los nervios controlan la contracción y relajación de los músculos para permitir el movimiento</a:t>
            </a:r>
            <a:br>
              <a:rPr lang="es-AR" sz="3200" dirty="0">
                <a:solidFill>
                  <a:schemeClr val="tx1"/>
                </a:solidFill>
                <a:latin typeface="Arial" panose="020B0604020202020204" pitchFamily="34" charset="0"/>
                <a:cs typeface="Arial" panose="020B0604020202020204" pitchFamily="34" charset="0"/>
              </a:rPr>
            </a:br>
            <a:br>
              <a:rPr lang="es-AR" sz="3200" b="1" dirty="0">
                <a:solidFill>
                  <a:schemeClr val="tx1"/>
                </a:solidFill>
                <a:latin typeface="Arial" panose="020B0604020202020204" pitchFamily="34" charset="0"/>
                <a:cs typeface="Arial" panose="020B0604020202020204" pitchFamily="34" charset="0"/>
              </a:rPr>
            </a:br>
            <a:br>
              <a:rPr lang="es-AR" sz="3200" b="1" dirty="0">
                <a:solidFill>
                  <a:schemeClr val="tx1"/>
                </a:solidFill>
                <a:latin typeface="Arial" panose="020B0604020202020204" pitchFamily="34" charset="0"/>
                <a:cs typeface="Arial" panose="020B0604020202020204" pitchFamily="34" charset="0"/>
              </a:rPr>
            </a:br>
            <a:endParaRPr lang="es-AR"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4136222"/>
      </p:ext>
    </p:extLst>
  </p:cSld>
  <p:clrMapOvr>
    <a:masterClrMapping/>
  </p:clrMapOvr>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TM02900688[[fn=Faceta]]</Template>
  <TotalTime>51</TotalTime>
  <Words>406</Words>
  <Application>Microsoft Office PowerPoint</Application>
  <PresentationFormat>Panorámica</PresentationFormat>
  <Paragraphs>8</Paragraphs>
  <Slides>10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Arial</vt:lpstr>
      <vt:lpstr>Trebuchet MS</vt:lpstr>
      <vt:lpstr>Wingdings 3</vt:lpstr>
      <vt:lpstr>Faceta</vt:lpstr>
      <vt:lpstr>Aparato De Inervación  No existe un único aparato de inervación, mas bien, la inervación es el proceso mediante el cual los nervios establecen conexión con diferentes tejidos del cuerpo( músculos, piel, órganos) para transmitir información sensitiva y ordenes motoras. </vt:lpstr>
      <vt:lpstr>La Función es llevada a cabo principalmente por el Sistema Nervioso Periférico, que comprende los nervios espinales, craneales, los ganglios y los plexos, ( el plexo cardiaco o el lumbar) que distribuyen las fibras nerviosas a estructuras especificas para coordinar sus funciones.</vt:lpstr>
      <vt:lpstr>Que es la Inervación?  . Es el proceso nervioso por el cual los nervios llegan a un tejido, permitiéndole sentir y/o responder a estímulos. .Los nervios transmiten impulsos nerviosos para generar respuestas motoras                        ( movimientos) o para recibir información sensitiva( dolor, temperatura, etc)  </vt:lpstr>
      <vt:lpstr>Componentes del Aparato de Inervación  1) Sistema Nervioso Periférico(SNP) Esta red de nervios se extiende desde el cerebro y la medula espinal para alcanzar todas las partes del cuerpo.  2) Nervios: Son conjuntos de fibras que llevan los impulsos nerviosos. Pueden ser:  </vt:lpstr>
      <vt:lpstr>- Sensitivos ( aferentes): Llevan información al sistema nervioso central.  - Motores ( eferentes): Transmiten ordenes desde el sistema nervioso central.  - Mixtos: Tienen ambas funciones.</vt:lpstr>
      <vt:lpstr>Presentación de PowerPoint</vt:lpstr>
      <vt:lpstr>3) Plexos Nerviosos: Son redes de nervios que se forman por la interconexión de ramos nerviosos y se ramifican para inervar áreas especificas, como el plexo cardiaco para el corazón o el plexo lumbar para el miembro inferior y la pared abdominal.</vt:lpstr>
      <vt:lpstr>Presentación de PowerPoint</vt:lpstr>
      <vt:lpstr>Ejemplo de Inervación  -Inervación de la Piel: Permite sentir el tacto, el dolor, la temperatura.  -Inervación Muscular: Los nervios controlan la contracción y relajación de los músculos para permitir el movimiento   </vt:lpstr>
      <vt:lpstr>-Inervación de Órganos Viscerales: El sistema nervioso autónomo ( Simpático y Parasimpático) regula funciones involuntarias como la frecuencia cardiaca, la digestión y la sudoración.  La inervación es el servicio de comunicación del cuerpo, garantizado por el sistema nervioso periférico, para asegurar que todas las estructuras reciban ordenes o envíen información, permitiendo su correcto funcionamiento.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zulma_2023@hotmail.com</dc:creator>
  <cp:lastModifiedBy>zulma_2023@hotmail.com</cp:lastModifiedBy>
  <cp:revision>10</cp:revision>
  <dcterms:created xsi:type="dcterms:W3CDTF">2025-10-04T23:18:07Z</dcterms:created>
  <dcterms:modified xsi:type="dcterms:W3CDTF">2025-10-05T14:17:56Z</dcterms:modified>
</cp:coreProperties>
</file>