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4" d="100"/>
          <a:sy n="64" d="100"/>
        </p:scale>
        <p:origin x="48" y="1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-3175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5760" y="0"/>
                </a:moveTo>
                <a:lnTo>
                  <a:pt x="0" y="0"/>
                </a:lnTo>
                <a:lnTo>
                  <a:pt x="0" y="3090"/>
                </a:lnTo>
                <a:lnTo>
                  <a:pt x="943" y="3090"/>
                </a:lnTo>
                <a:lnTo>
                  <a:pt x="1123" y="3270"/>
                </a:lnTo>
                <a:lnTo>
                  <a:pt x="1123" y="3270"/>
                </a:lnTo>
                <a:lnTo>
                  <a:pt x="1127" y="3272"/>
                </a:lnTo>
                <a:lnTo>
                  <a:pt x="1133" y="3275"/>
                </a:lnTo>
                <a:lnTo>
                  <a:pt x="1139" y="3278"/>
                </a:lnTo>
                <a:lnTo>
                  <a:pt x="1144" y="3278"/>
                </a:lnTo>
                <a:lnTo>
                  <a:pt x="1150" y="3278"/>
                </a:lnTo>
                <a:lnTo>
                  <a:pt x="1155" y="3275"/>
                </a:lnTo>
                <a:lnTo>
                  <a:pt x="1161" y="3272"/>
                </a:lnTo>
                <a:lnTo>
                  <a:pt x="1165" y="3270"/>
                </a:lnTo>
                <a:lnTo>
                  <a:pt x="1345" y="3090"/>
                </a:lnTo>
                <a:lnTo>
                  <a:pt x="5760" y="3090"/>
                </a:lnTo>
                <a:lnTo>
                  <a:pt x="5760" y="0"/>
                </a:lnTo>
                <a:close/>
              </a:path>
            </a:pathLst>
          </a:custGeom>
          <a:ln/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0001" y="1449147"/>
            <a:ext cx="10572000" cy="2971051"/>
          </a:xfrm>
        </p:spPr>
        <p:txBody>
          <a:bodyPr/>
          <a:lstStyle>
            <a:lvl1pPr>
              <a:defRPr sz="54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10001" y="5280847"/>
            <a:ext cx="10572000" cy="434974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B9EBBA-996F-894A-B54A-D6246ED52CEA}" type="datetimeFigureOut">
              <a:rPr lang="en-US" dirty="0"/>
              <a:pPr/>
              <a:t>5/9/2025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800600"/>
            <a:ext cx="10561418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5" name="Picture Placeholder 14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0" y="0"/>
            <a:ext cx="12192000" cy="4800600"/>
          </a:xfrm>
          <a:custGeom>
            <a:avLst/>
            <a:gdLst/>
            <a:ahLst/>
            <a:cxnLst/>
            <a:rect l="0" t="0" r="r" b="b"/>
            <a:pathLst>
              <a:path w="5760" h="3289">
                <a:moveTo>
                  <a:pt x="5760" y="0"/>
                </a:moveTo>
                <a:lnTo>
                  <a:pt x="0" y="0"/>
                </a:lnTo>
                <a:lnTo>
                  <a:pt x="0" y="3100"/>
                </a:lnTo>
                <a:lnTo>
                  <a:pt x="943" y="3100"/>
                </a:lnTo>
                <a:lnTo>
                  <a:pt x="1123" y="3281"/>
                </a:lnTo>
                <a:lnTo>
                  <a:pt x="1123" y="3281"/>
                </a:lnTo>
                <a:lnTo>
                  <a:pt x="1127" y="3283"/>
                </a:lnTo>
                <a:lnTo>
                  <a:pt x="1133" y="3286"/>
                </a:lnTo>
                <a:lnTo>
                  <a:pt x="1139" y="3289"/>
                </a:lnTo>
                <a:lnTo>
                  <a:pt x="1144" y="3289"/>
                </a:lnTo>
                <a:lnTo>
                  <a:pt x="1150" y="3289"/>
                </a:lnTo>
                <a:lnTo>
                  <a:pt x="1155" y="3286"/>
                </a:lnTo>
                <a:lnTo>
                  <a:pt x="1161" y="3283"/>
                </a:lnTo>
                <a:lnTo>
                  <a:pt x="1165" y="3281"/>
                </a:lnTo>
                <a:lnTo>
                  <a:pt x="1345" y="3100"/>
                </a:lnTo>
                <a:lnTo>
                  <a:pt x="5760" y="3100"/>
                </a:lnTo>
                <a:lnTo>
                  <a:pt x="5760" y="0"/>
                </a:lnTo>
                <a:close/>
              </a:path>
            </a:pathLst>
          </a:custGeom>
          <a:noFill/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marL="0" indent="0" algn="ctr">
              <a:buFontTx/>
              <a:buNone/>
              <a:defRPr sz="1600"/>
            </a:lvl1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0000" y="5367338"/>
            <a:ext cx="10561418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C79C5D-2A6F-F04D-97DA-BEF2467B64E4}" type="datetimeFigureOut">
              <a:rPr lang="en-US" dirty="0"/>
              <a:pPr/>
              <a:t>5/9/2025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>
            <a:spLocks noChangeAspect="1"/>
          </p:cNvSpPr>
          <p:nvPr/>
        </p:nvSpPr>
        <p:spPr bwMode="auto">
          <a:xfrm>
            <a:off x="631697" y="1081456"/>
            <a:ext cx="6332416" cy="3239188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0985" y="1238502"/>
            <a:ext cx="5893840" cy="2645912"/>
          </a:xfrm>
        </p:spPr>
        <p:txBody>
          <a:bodyPr anchor="b"/>
          <a:lstStyle>
            <a:lvl1pPr algn="l">
              <a:defRPr sz="4200" b="1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3190" y="4443680"/>
            <a:ext cx="5891636" cy="713241"/>
          </a:xfrm>
        </p:spPr>
        <p:txBody>
          <a:bodyPr anchor="t">
            <a:no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9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7574642" y="1081456"/>
            <a:ext cx="3810001" cy="407546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A1846-DA80-1C48-A609-854EA85C59AD}" type="datetimeFigureOut">
              <a:rPr lang="en-US" dirty="0"/>
              <a:pPr/>
              <a:t>5/9/2025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6"/>
          <p:cNvSpPr>
            <a:spLocks noChangeAspect="1"/>
          </p:cNvSpPr>
          <p:nvPr/>
        </p:nvSpPr>
        <p:spPr bwMode="auto">
          <a:xfrm>
            <a:off x="1140884" y="2286585"/>
            <a:ext cx="4895115" cy="2503972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8" name="Title 1"/>
          <p:cNvSpPr>
            <a:spLocks noGrp="1"/>
          </p:cNvSpPr>
          <p:nvPr>
            <p:ph type="title"/>
          </p:nvPr>
        </p:nvSpPr>
        <p:spPr>
          <a:xfrm>
            <a:off x="1357089" y="2435957"/>
            <a:ext cx="4382521" cy="2007789"/>
          </a:xfrm>
        </p:spPr>
        <p:txBody>
          <a:bodyPr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6156000" y="2286000"/>
            <a:ext cx="4880300" cy="229552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54567-0DE4-3F47-BF90-CB84690072F9}" type="datetimeFigureOut">
              <a:rPr lang="en-US" dirty="0"/>
              <a:pPr/>
              <a:t>5/9/2025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52C72-DE31-F449-A4ED-4C594FD91407}" type="datetimeFigureOut">
              <a:rPr lang="en-US" dirty="0"/>
              <a:pPr/>
              <a:t>5/9/2025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7669651" y="446089"/>
            <a:ext cx="4522349" cy="5414962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183540" y="586171"/>
            <a:ext cx="2494791" cy="513479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0001" y="446089"/>
            <a:ext cx="6611540" cy="5414962"/>
          </a:xfrm>
        </p:spPr>
        <p:txBody>
          <a:bodyPr vert="eaVert" anchor="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2726E-379B-B349-9EED-81ED093FA806}" type="datetimeFigureOut">
              <a:rPr lang="en-US" dirty="0"/>
              <a:pPr/>
              <a:t>5/9/2025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8712" y="2222287"/>
            <a:ext cx="10554574" cy="3636511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A1323-8D79-1946-B0D7-40001CF92E9D}" type="datetimeFigureOut">
              <a:rPr lang="en-US" dirty="0"/>
              <a:pPr/>
              <a:t>5/9/2025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7"/>
          <p:cNvSpPr/>
          <p:nvPr/>
        </p:nvSpPr>
        <p:spPr bwMode="auto">
          <a:xfrm>
            <a:off x="0" y="1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0" y="0"/>
                </a:moveTo>
                <a:lnTo>
                  <a:pt x="5760" y="0"/>
                </a:lnTo>
                <a:lnTo>
                  <a:pt x="5760" y="3090"/>
                </a:lnTo>
                <a:lnTo>
                  <a:pt x="4817" y="3090"/>
                </a:lnTo>
                <a:lnTo>
                  <a:pt x="4637" y="3270"/>
                </a:lnTo>
                <a:lnTo>
                  <a:pt x="4637" y="3270"/>
                </a:lnTo>
                <a:lnTo>
                  <a:pt x="4633" y="3272"/>
                </a:lnTo>
                <a:lnTo>
                  <a:pt x="4627" y="3275"/>
                </a:lnTo>
                <a:lnTo>
                  <a:pt x="4621" y="3278"/>
                </a:lnTo>
                <a:lnTo>
                  <a:pt x="4616" y="3278"/>
                </a:lnTo>
                <a:lnTo>
                  <a:pt x="4610" y="3278"/>
                </a:lnTo>
                <a:lnTo>
                  <a:pt x="4605" y="3275"/>
                </a:lnTo>
                <a:lnTo>
                  <a:pt x="4599" y="3272"/>
                </a:lnTo>
                <a:lnTo>
                  <a:pt x="4595" y="3270"/>
                </a:lnTo>
                <a:lnTo>
                  <a:pt x="4415" y="3090"/>
                </a:lnTo>
                <a:lnTo>
                  <a:pt x="0" y="309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ln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2951396"/>
            <a:ext cx="10561418" cy="1468800"/>
          </a:xfrm>
        </p:spPr>
        <p:txBody>
          <a:bodyPr anchor="b"/>
          <a:lstStyle>
            <a:lvl1pPr algn="r">
              <a:defRPr sz="4800" b="1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5281201"/>
            <a:ext cx="10561418" cy="433955"/>
          </a:xfrm>
        </p:spPr>
        <p:txBody>
          <a:bodyPr anchor="t">
            <a:no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A1846-DA80-1C48-A609-854EA85C59AD}" type="datetimeFigureOut">
              <a:rPr lang="en-US" dirty="0"/>
              <a:pPr/>
              <a:t>5/9/2025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8712" y="2222287"/>
            <a:ext cx="5185873" cy="3638763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7415" y="2222287"/>
            <a:ext cx="5194583" cy="3638764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02355-E14B-8545-A8F8-0FE83CC9D524}" type="datetimeFigureOut">
              <a:rPr lang="en-US" dirty="0"/>
              <a:pPr/>
              <a:t>5/9/2025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4728" y="2174875"/>
            <a:ext cx="5189857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4729" y="2751138"/>
            <a:ext cx="5189856" cy="3109913"/>
          </a:xfrm>
        </p:spPr>
        <p:txBody>
          <a:bodyPr anchor="t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87415" y="2174875"/>
            <a:ext cx="5194583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87415" y="2751138"/>
            <a:ext cx="5194583" cy="3109913"/>
          </a:xfrm>
        </p:spPr>
        <p:txBody>
          <a:bodyPr anchor="t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640F58-564D-2B4F-AE67-E407BA4FCF45}" type="datetimeFigureOut">
              <a:rPr lang="en-US" dirty="0"/>
              <a:pPr/>
              <a:t>5/9/2025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A34C8-038E-2045-AF43-DF7DBB8E0E9E}" type="datetimeFigureOut">
              <a:rPr lang="en-US" dirty="0"/>
              <a:pPr/>
              <a:t>5/9/2025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18C68F-D26B-8F47-958C-23B49CF8A634}" type="datetimeFigureOut">
              <a:rPr lang="en-US" dirty="0"/>
              <a:pPr/>
              <a:t>5/9/2025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1073151" y="446087"/>
            <a:ext cx="3547533" cy="1814651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3151" y="446088"/>
            <a:ext cx="3547533" cy="161839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5633" y="446088"/>
            <a:ext cx="6252633" cy="5414963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3151" y="2260738"/>
            <a:ext cx="3547533" cy="360031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DF5E60-9974-AC48-9591-99C2BB44B7CF}" type="datetimeFigureOut">
              <a:rPr lang="en-US" dirty="0"/>
              <a:pPr/>
              <a:t>5/9/2025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4728" y="727522"/>
            <a:ext cx="4852988" cy="1617163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9" name="Picture Placeholder 11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6098117" y="0"/>
            <a:ext cx="6093883" cy="6858000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noFill/>
          <a:ln w="9525">
            <a:solidFill>
              <a:schemeClr val="tx2"/>
            </a:solidFill>
            <a:round/>
            <a:headEnd/>
            <a:tailEnd/>
          </a:ln>
          <a:effectLst/>
        </p:spPr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algn="ctr">
              <a:buFontTx/>
              <a:buNone/>
              <a:defRPr sz="1400"/>
            </a:lvl1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4728" y="2344684"/>
            <a:ext cx="4852988" cy="3516365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85810" y="6041362"/>
            <a:ext cx="976879" cy="365125"/>
          </a:xfrm>
        </p:spPr>
        <p:txBody>
          <a:bodyPr/>
          <a:lstStyle/>
          <a:p>
            <a:fld id="{18C79C5D-2A6F-F04D-97DA-BEF2467B64E4}" type="datetimeFigureOut">
              <a:rPr lang="en-US" dirty="0"/>
              <a:pPr/>
              <a:t>5/9/2025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0396" y="6041362"/>
            <a:ext cx="3295413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62689" y="5915888"/>
            <a:ext cx="1062155" cy="490599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  <a:prstGeom prst="rect">
            <a:avLst/>
          </a:prstGeom>
          <a:effectLst>
            <a:outerShdw blurRad="50800" dir="14400000">
              <a:srgbClr val="000000">
                <a:alpha val="60000"/>
              </a:srgbClr>
            </a:outerShdw>
          </a:effectLst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2184401"/>
            <a:ext cx="10563285" cy="3674397"/>
          </a:xfrm>
          <a:prstGeom prst="rect">
            <a:avLst/>
          </a:prstGeom>
          <a:effectLst>
            <a:outerShdw blurRad="50800" dir="14400000">
              <a:srgbClr val="000000">
                <a:alpha val="40000"/>
              </a:srgbClr>
            </a:outerShdw>
          </a:effectLst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1514" y="6041362"/>
            <a:ext cx="864432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334626" y="6041362"/>
            <a:ext cx="1343706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09B482E8-6E0E-1B4F-B1FD-C69DB9E858D9}" type="datetimeFigureOut">
              <a:rPr lang="en-US" dirty="0"/>
              <a:pPr/>
              <a:t>5/9/2025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78331" y="5915888"/>
            <a:ext cx="1062155" cy="490599"/>
          </a:xfrm>
          <a:prstGeom prst="rect">
            <a:avLst/>
          </a:prstGeom>
        </p:spPr>
        <p:txBody>
          <a:bodyPr vert="horz" lIns="91440" tIns="45720" rIns="91440" bIns="10800" rtlCol="0" anchor="b"/>
          <a:lstStyle>
            <a:lvl1pPr algn="r">
              <a:defRPr sz="20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3" r:id="rId9"/>
    <p:sldLayoutId id="2147483657" r:id="rId10"/>
    <p:sldLayoutId id="2147483666" r:id="rId11"/>
    <p:sldLayoutId id="2147483661" r:id="rId12"/>
    <p:sldLayoutId id="2147483658" r:id="rId13"/>
    <p:sldLayoutId id="2147483659" r:id="rId14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000" b="1" kern="1200">
          <a:solidFill>
            <a:srgbClr val="FEFEFE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4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36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AF7EA40-619B-4029-90A1-D0798D826A7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s-AR" sz="4000" dirty="0">
                <a:latin typeface="Arial" panose="020B0604020202020204" pitchFamily="34" charset="0"/>
                <a:cs typeface="Arial" panose="020B0604020202020204" pitchFamily="34" charset="0"/>
              </a:rPr>
              <a:t>Las Redes de Salud en Argentina</a:t>
            </a:r>
            <a:br>
              <a:rPr lang="es-AR" sz="40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sz="4000" b="0" dirty="0">
                <a:latin typeface="Arial" panose="020B0604020202020204" pitchFamily="34" charset="0"/>
                <a:cs typeface="Arial" panose="020B0604020202020204" pitchFamily="34" charset="0"/>
              </a:rPr>
              <a:t>Se refieren a la articulación de diferentes niveles y tipos de establecimientos de salud para brindar una atención integral a la población</a:t>
            </a:r>
            <a:endParaRPr lang="es-AR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5F6BE514-88E6-46DF-AFE6-0BEC1264932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 flipV="1">
            <a:off x="810000" y="6857999"/>
            <a:ext cx="13104783" cy="99391"/>
          </a:xfrm>
        </p:spPr>
        <p:txBody>
          <a:bodyPr>
            <a:normAutofit fontScale="25000" lnSpcReduction="20000"/>
          </a:bodyPr>
          <a:lstStyle/>
          <a:p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100533058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74772AC-DF48-43EE-8CEC-ED9289C28BE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10001" y="1449147"/>
            <a:ext cx="10572000" cy="1979853"/>
          </a:xfrm>
        </p:spPr>
        <p:txBody>
          <a:bodyPr/>
          <a:lstStyle/>
          <a:p>
            <a:br>
              <a:rPr lang="es-AR" sz="32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AR" sz="32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AR" sz="3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sz="3200" dirty="0">
                <a:latin typeface="Arial" panose="020B0604020202020204" pitchFamily="34" charset="0"/>
                <a:cs typeface="Arial" panose="020B0604020202020204" pitchFamily="34" charset="0"/>
              </a:rPr>
              <a:t>Fundamentación de las Redes en Salud en Argentina: </a:t>
            </a:r>
            <a:r>
              <a:rPr lang="es-AR" sz="3200" b="0" dirty="0">
                <a:latin typeface="Arial" panose="020B0604020202020204" pitchFamily="34" charset="0"/>
                <a:cs typeface="Arial" panose="020B0604020202020204" pitchFamily="34" charset="0"/>
              </a:rPr>
              <a:t>Son un componente fundamental del sistema de salud, que buscar mejorar el acceso, la calidad y la eficiencia en el sistema de atención en salud, promocionando el trabajo articulado en redes de manera intersectorial.</a:t>
            </a:r>
            <a:endParaRPr lang="es-AR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63627D92-060F-425E-96F8-14B1CA14A2C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r>
              <a:rPr lang="es-AR" sz="3600" dirty="0">
                <a:latin typeface="Arial" panose="020B0604020202020204" pitchFamily="34" charset="0"/>
                <a:cs typeface="Arial" panose="020B0604020202020204" pitchFamily="34" charset="0"/>
              </a:rPr>
              <a:t>GRACIAS.</a:t>
            </a:r>
          </a:p>
        </p:txBody>
      </p:sp>
    </p:spTree>
    <p:extLst>
      <p:ext uri="{BB962C8B-B14F-4D97-AF65-F5344CB8AC3E}">
        <p14:creationId xmlns:p14="http://schemas.microsoft.com/office/powerpoint/2010/main" val="7784352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3718C02-6FF5-488B-94BE-3EDFC5FFC39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s-AR" sz="3200" dirty="0">
                <a:latin typeface="Arial" panose="020B0604020202020204" pitchFamily="34" charset="0"/>
                <a:cs typeface="Arial" panose="020B0604020202020204" pitchFamily="34" charset="0"/>
              </a:rPr>
              <a:t>Componentes de las Redes de Salud en Argentina:</a:t>
            </a:r>
            <a:br>
              <a:rPr lang="es-AR" sz="3200" b="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sz="3200" dirty="0">
                <a:latin typeface="Arial" panose="020B0604020202020204" pitchFamily="34" charset="0"/>
                <a:cs typeface="Arial" panose="020B0604020202020204" pitchFamily="34" charset="0"/>
              </a:rPr>
              <a:t>Redes Integradas de Servicios de Salud (RISS)</a:t>
            </a:r>
            <a:br>
              <a:rPr lang="es-AR" sz="3200" b="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sz="3200" b="0" dirty="0">
                <a:latin typeface="Arial" panose="020B0604020202020204" pitchFamily="34" charset="0"/>
                <a:cs typeface="Arial" panose="020B0604020202020204" pitchFamily="34" charset="0"/>
              </a:rPr>
              <a:t>El modelo mas prometedor para satisfacer las necesidades  de la población y abordar los desafíos de acceso, calidad y equidad en la salud.</a:t>
            </a:r>
            <a:br>
              <a:rPr lang="es-AR" sz="3200" b="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sz="3200" b="0" dirty="0">
                <a:latin typeface="Arial" panose="020B0604020202020204" pitchFamily="34" charset="0"/>
                <a:cs typeface="Arial" panose="020B0604020202020204" pitchFamily="34" charset="0"/>
              </a:rPr>
              <a:t>Las RISS se basan en la APS y buscan integrar la atención de forma mas eficiente.</a:t>
            </a:r>
            <a:endParaRPr lang="es-AR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ED1D5627-96B4-478B-A84B-411C0C78740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41659156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85D754C-B665-4EA4-A7DD-F2480821637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s-AR" sz="3600" dirty="0">
                <a:latin typeface="Arial" panose="020B0604020202020204" pitchFamily="34" charset="0"/>
                <a:cs typeface="Arial" panose="020B0604020202020204" pitchFamily="34" charset="0"/>
              </a:rPr>
              <a:t>Programa Redes:</a:t>
            </a:r>
            <a:r>
              <a:rPr lang="es-AR" sz="3600" b="0" dirty="0">
                <a:latin typeface="Arial" panose="020B0604020202020204" pitchFamily="34" charset="0"/>
                <a:cs typeface="Arial" panose="020B0604020202020204" pitchFamily="34" charset="0"/>
              </a:rPr>
              <a:t> Es un programa de alcance nacional que busca la atención sanitaria a través del trabajo en red, la integración y la coordinación de los establecimientos y equipos de salud de todas las provincias.</a:t>
            </a:r>
            <a:endParaRPr lang="es-AR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FCB0E72F-CB55-4D92-BFCB-A9030BF6230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845529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21F6BF4-5C61-4B41-BB9D-54983226041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s-AR" sz="4400" dirty="0">
                <a:latin typeface="Arial" panose="020B0604020202020204" pitchFamily="34" charset="0"/>
                <a:cs typeface="Arial" panose="020B0604020202020204" pitchFamily="34" charset="0"/>
              </a:rPr>
              <a:t>Red de Salud Publica: </a:t>
            </a:r>
            <a:r>
              <a:rPr lang="es-AR" sz="4400" b="0" dirty="0">
                <a:latin typeface="Arial" panose="020B0604020202020204" pitchFamily="34" charset="0"/>
                <a:cs typeface="Arial" panose="020B0604020202020204" pitchFamily="34" charset="0"/>
              </a:rPr>
              <a:t>Se refiere a la articulación de los establecimientos estatales, de la seguridad social y otros proveedores que pertenecen al Estado.</a:t>
            </a:r>
            <a:endParaRPr lang="es-AR" sz="4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669C21C6-56B8-46CA-9B44-2E6E8BD67E5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5586982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B82E812-6A49-470A-A5FC-80F2C58CD3B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s-AR" sz="4000" dirty="0">
                <a:latin typeface="Arial" panose="020B0604020202020204" pitchFamily="34" charset="0"/>
                <a:cs typeface="Arial" panose="020B0604020202020204" pitchFamily="34" charset="0"/>
              </a:rPr>
              <a:t>Red Nacional de Salud Digital:</a:t>
            </a:r>
            <a:r>
              <a:rPr lang="es-AR" sz="4000" b="0" dirty="0">
                <a:latin typeface="Arial" panose="020B0604020202020204" pitchFamily="34" charset="0"/>
                <a:cs typeface="Arial" panose="020B0604020202020204" pitchFamily="34" charset="0"/>
              </a:rPr>
              <a:t> Busca la interoperabilidad de los Sistemas de Información en Salud de todo el país, facilitando el intercambio de información y la toma de decisiones.</a:t>
            </a:r>
            <a:endParaRPr lang="es-AR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F8E4842C-3349-43AC-9ADA-413B2B6E599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4471084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7C794AC-40D8-42E0-AD0D-B4C321F99A4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09600" y="-1974574"/>
            <a:ext cx="11131826" cy="9475304"/>
          </a:xfrm>
        </p:spPr>
        <p:txBody>
          <a:bodyPr/>
          <a:lstStyle/>
          <a:p>
            <a:pPr algn="ctr"/>
            <a:r>
              <a:rPr lang="es-AR" sz="3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Redes de Salud en Argentina:</a:t>
            </a:r>
            <a:br>
              <a:rPr lang="es-AR" sz="3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sz="3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Redes de Atención Primaria: </a:t>
            </a:r>
            <a:r>
              <a:rPr lang="es-AR" sz="36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Centro de salud comunitaria, hospitales de referencia, centros de atención especializada.                          </a:t>
            </a:r>
            <a:br>
              <a:rPr lang="es-AR" sz="36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sz="3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Redes de Salud Mental:</a:t>
            </a:r>
            <a:r>
              <a:rPr lang="es-AR" sz="36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Centros de salud mental, hospitales psiquiátricos, centros de atención a las adicciones.</a:t>
            </a:r>
            <a:br>
              <a:rPr lang="es-AR" sz="3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AR" sz="32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AR" sz="32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AR" sz="32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AR" sz="32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AR" sz="32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AR" sz="320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s-AR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52B215A0-0653-43C6-B0DF-809BAB26F45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3722889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8BD7028-54F3-408D-B1D4-BBC2451F805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AR" sz="3600" dirty="0">
                <a:latin typeface="Arial" panose="020B0604020202020204" pitchFamily="34" charset="0"/>
                <a:cs typeface="Arial" panose="020B0604020202020204" pitchFamily="34" charset="0"/>
              </a:rPr>
              <a:t>Redes de Salud Materno- Infantil: </a:t>
            </a:r>
            <a:r>
              <a:rPr lang="es-AR" sz="3600" b="0" dirty="0">
                <a:latin typeface="Arial" panose="020B0604020202020204" pitchFamily="34" charset="0"/>
                <a:cs typeface="Arial" panose="020B0604020202020204" pitchFamily="34" charset="0"/>
              </a:rPr>
              <a:t>Hospitales materno- infantiles, centros de salud comunitaria, programas de prevención de la mortalidad materna e infantil.                </a:t>
            </a:r>
            <a:br>
              <a:rPr lang="es-AR" sz="3600" b="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sz="3600" dirty="0">
                <a:latin typeface="Arial" panose="020B0604020202020204" pitchFamily="34" charset="0"/>
                <a:cs typeface="Arial" panose="020B0604020202020204" pitchFamily="34" charset="0"/>
              </a:rPr>
              <a:t>Redes de Atención en Diabetes: </a:t>
            </a:r>
            <a:r>
              <a:rPr lang="es-AR" sz="3600" b="0" dirty="0">
                <a:latin typeface="Arial" panose="020B0604020202020204" pitchFamily="34" charset="0"/>
                <a:cs typeface="Arial" panose="020B0604020202020204" pitchFamily="34" charset="0"/>
              </a:rPr>
              <a:t>Centros de atención  ptes diabéticos, hospitales de referencia , programas de prevención y control de la diabetes.</a:t>
            </a:r>
            <a:endParaRPr lang="es-AR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CC8D9FC4-A6E1-4402-84E7-269B9160840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40617806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A4C3A52-8D39-4C2C-89FB-F7FF96DC3A1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10001" y="-781878"/>
            <a:ext cx="10571998" cy="8574156"/>
          </a:xfrm>
        </p:spPr>
        <p:txBody>
          <a:bodyPr/>
          <a:lstStyle/>
          <a:p>
            <a:r>
              <a:rPr lang="es-AR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AR" sz="3600" dirty="0">
                <a:latin typeface="Arial" panose="020B0604020202020204" pitchFamily="34" charset="0"/>
                <a:cs typeface="Arial" panose="020B0604020202020204" pitchFamily="34" charset="0"/>
              </a:rPr>
              <a:t>Objetivos de las Redes de Salud:</a:t>
            </a:r>
            <a:r>
              <a:rPr lang="es-AR" sz="3600" b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br>
              <a:rPr lang="es-AR" sz="3600" b="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sz="3600" b="0" dirty="0">
                <a:latin typeface="Arial" panose="020B0604020202020204" pitchFamily="34" charset="0"/>
                <a:cs typeface="Arial" panose="020B0604020202020204" pitchFamily="34" charset="0"/>
              </a:rPr>
              <a:t>- Mejorar el acceso a la salud, especialmente en zonas rurales y marginadas.                         </a:t>
            </a:r>
            <a:br>
              <a:rPr lang="es-AR" sz="3600" b="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sz="3600" b="0" dirty="0">
                <a:latin typeface="Arial" panose="020B0604020202020204" pitchFamily="34" charset="0"/>
                <a:cs typeface="Arial" panose="020B0604020202020204" pitchFamily="34" charset="0"/>
              </a:rPr>
              <a:t>-Optimizar  la calidad de la atención, a través de capacitaciones al personales de salud, profesionales en la implementación de protocolos.</a:t>
            </a:r>
            <a:br>
              <a:rPr lang="es-AR" sz="3600" b="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sz="3600" b="0" dirty="0">
                <a:latin typeface="Arial" panose="020B0604020202020204" pitchFamily="34" charset="0"/>
                <a:cs typeface="Arial" panose="020B0604020202020204" pitchFamily="34" charset="0"/>
              </a:rPr>
              <a:t>-Potenciar la eficiencia del sistema del sistema de salud, reduciendo la fragmentación y el costo de la atención</a:t>
            </a:r>
            <a:r>
              <a:rPr lang="es-AR" sz="3200" b="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br>
              <a:rPr lang="es-AR" sz="3600" b="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AR" sz="32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AR" sz="32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AR" sz="32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AR" sz="32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AR" sz="320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s-AR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6E74450B-7967-4DE3-B3FD-7C6E60CBCBC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66534002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54397ED-267D-478C-A1B0-EA535543761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br>
              <a:rPr lang="es-AR" sz="36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AR" sz="36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sz="3600" dirty="0"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es-AR" sz="3600" b="0" dirty="0">
                <a:latin typeface="Arial" panose="020B0604020202020204" pitchFamily="34" charset="0"/>
                <a:cs typeface="Arial" panose="020B0604020202020204" pitchFamily="34" charset="0"/>
              </a:rPr>
              <a:t>Fortalecer la atención primaria, que es la puerta de entrada al sistema de salud.</a:t>
            </a:r>
            <a:br>
              <a:rPr lang="es-AR" sz="3600" b="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AR" sz="3600" b="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sz="3600" b="0" dirty="0">
                <a:latin typeface="Arial" panose="020B0604020202020204" pitchFamily="34" charset="0"/>
                <a:cs typeface="Arial" panose="020B0604020202020204" pitchFamily="34" charset="0"/>
              </a:rPr>
              <a:t>- Promover la salud y la prevención de enfermedades , a través de la educación y la promoción de estilos de vida saludables.</a:t>
            </a:r>
            <a:endParaRPr lang="es-AR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FA922365-05A6-480D-A322-B6D5AD62902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5675498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table">
  <a:themeElements>
    <a:clrScheme name="Quotable">
      <a:dk1>
        <a:sysClr val="windowText" lastClr="000000"/>
      </a:dk1>
      <a:lt1>
        <a:sysClr val="window" lastClr="FFFFFF"/>
      </a:lt1>
      <a:dk2>
        <a:srgbClr val="212121"/>
      </a:dk2>
      <a:lt2>
        <a:srgbClr val="636363"/>
      </a:lt2>
      <a:accent1>
        <a:srgbClr val="00C6BB"/>
      </a:accent1>
      <a:accent2>
        <a:srgbClr val="6FEBA0"/>
      </a:accent2>
      <a:accent3>
        <a:srgbClr val="B6DF5E"/>
      </a:accent3>
      <a:accent4>
        <a:srgbClr val="EFB251"/>
      </a:accent4>
      <a:accent5>
        <a:srgbClr val="EF755F"/>
      </a:accent5>
      <a:accent6>
        <a:srgbClr val="ED515C"/>
      </a:accent6>
      <a:hlink>
        <a:srgbClr val="8F8F8F"/>
      </a:hlink>
      <a:folHlink>
        <a:srgbClr val="A5A5A5"/>
      </a:folHlink>
    </a:clrScheme>
    <a:fontScheme name="Quotable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Quotable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lumMod val="105000"/>
              </a:schemeClr>
            </a:gs>
            <a:gs pos="100000">
              <a:schemeClr val="phClr">
                <a:tint val="9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8000"/>
                <a:lumMod val="102000"/>
              </a:schemeClr>
              <a:schemeClr val="phClr">
                <a:shade val="98000"/>
                <a:lumMod val="98000"/>
              </a:schemeClr>
            </a:duotone>
          </a:blip>
          <a:tile tx="0" ty="0" sx="100000" sy="100000" flip="none" algn="tl"/>
        </a:blipFill>
      </a:fillStyleLst>
      <a:lnStyleLst>
        <a:ln w="9525" cap="rnd" cmpd="sng" algn="ctr">
          <a:solidFill>
            <a:schemeClr val="phClr"/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innerShdw blurRad="63500" dist="25400" dir="13500000">
              <a:srgbClr val="000000">
                <a:alpha val="75000"/>
              </a:srgbClr>
            </a:inn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</a:schemeClr>
            </a:gs>
            <a:gs pos="100000">
              <a:schemeClr val="phClr">
                <a:tint val="84000"/>
                <a:shade val="84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90000"/>
                <a:satMod val="120000"/>
                <a:lumMod val="90000"/>
              </a:schemeClr>
            </a:gs>
            <a:gs pos="100000">
              <a:schemeClr val="phClr"/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Quotable" id="{39EC5628-30ED-4578-ACD8-9820EDB8E15A}" vid="{6F3559E9-1A4C-49D8-94D4-F41003531C4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TM03457503[[fn=Citable]]</Template>
  <TotalTime>91</TotalTime>
  <Words>468</Words>
  <Application>Microsoft Office PowerPoint</Application>
  <PresentationFormat>Panorámica</PresentationFormat>
  <Paragraphs>11</Paragraphs>
  <Slides>10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4" baseType="lpstr">
      <vt:lpstr>Arial</vt:lpstr>
      <vt:lpstr>Century Gothic</vt:lpstr>
      <vt:lpstr>Wingdings 2</vt:lpstr>
      <vt:lpstr>Citable</vt:lpstr>
      <vt:lpstr>Las Redes de Salud en Argentina Se refieren a la articulación de diferentes niveles y tipos de establecimientos de salud para brindar una atención integral a la población</vt:lpstr>
      <vt:lpstr>Componentes de las Redes de Salud en Argentina: Redes Integradas de Servicios de Salud (RISS) El modelo mas prometedor para satisfacer las necesidades  de la población y abordar los desafíos de acceso, calidad y equidad en la salud. Las RISS se basan en la APS y buscan integrar la atención de forma mas eficiente.</vt:lpstr>
      <vt:lpstr>Programa Redes: Es un programa de alcance nacional que busca la atención sanitaria a través del trabajo en red, la integración y la coordinación de los establecimientos y equipos de salud de todas las provincias.</vt:lpstr>
      <vt:lpstr>Red de Salud Publica: Se refiere a la articulación de los establecimientos estatales, de la seguridad social y otros proveedores que pertenecen al Estado.</vt:lpstr>
      <vt:lpstr>Red Nacional de Salud Digital: Busca la interoperabilidad de los Sistemas de Información en Salud de todo el país, facilitando el intercambio de información y la toma de decisiones.</vt:lpstr>
      <vt:lpstr>Redes de Salud en Argentina: Redes de Atención Primaria: Centro de salud comunitaria, hospitales de referencia, centros de atención especializada.                           Redes de Salud Mental: Centros de salud mental, hospitales psiquiátricos, centros de atención a las adicciones.       </vt:lpstr>
      <vt:lpstr>Redes de Salud Materno- Infantil: Hospitales materno- infantiles, centros de salud comunitaria, programas de prevención de la mortalidad materna e infantil.                 Redes de Atención en Diabetes: Centros de atención  ptes diabéticos, hospitales de referencia , programas de prevención y control de la diabetes.</vt:lpstr>
      <vt:lpstr> Objetivos de las Redes de Salud:  - Mejorar el acceso a la salud, especialmente en zonas rurales y marginadas.                          -Optimizar  la calidad de la atención, a través de capacitaciones al personales de salud, profesionales en la implementación de protocolos. -Potenciar la eficiencia del sistema del sistema de salud, reduciendo la fragmentación y el costo de la atención.       </vt:lpstr>
      <vt:lpstr>  - Fortalecer la atención primaria, que es la puerta de entrada al sistema de salud.  - Promover la salud y la prevención de enfermedades , a través de la educación y la promoción de estilos de vida saludables.</vt:lpstr>
      <vt:lpstr>   Fundamentación de las Redes en Salud en Argentina: Son un componente fundamental del sistema de salud, que buscar mejorar el acceso, la calidad y la eficiencia en el sistema de atención en salud, promocionando el trabajo articulado en redes de manera intersectorial.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Las Redes de Salud en Argentina Se refieren a la articulación de diferentes niveles y tipos de establecimientos de salud para brindar una atención integral a la población</dc:title>
  <dc:creator>zulma_2023@hotmail.com</dc:creator>
  <cp:lastModifiedBy>zulma_2023@hotmail.com</cp:lastModifiedBy>
  <cp:revision>5</cp:revision>
  <dcterms:created xsi:type="dcterms:W3CDTF">2025-05-04T00:47:23Z</dcterms:created>
  <dcterms:modified xsi:type="dcterms:W3CDTF">2025-05-09T20:17:06Z</dcterms:modified>
</cp:coreProperties>
</file>