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5" r:id="rId4"/>
    <p:sldId id="257" r:id="rId5"/>
    <p:sldId id="258" r:id="rId6"/>
    <p:sldId id="266" r:id="rId7"/>
    <p:sldId id="259" r:id="rId8"/>
    <p:sldId id="261" r:id="rId9"/>
    <p:sldId id="262" r:id="rId10"/>
    <p:sldId id="264" r:id="rId11"/>
    <p:sldId id="263"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663300"/>
    <a:srgbClr val="CC9900"/>
    <a:srgbClr val="996600"/>
    <a:srgbClr val="6C4738"/>
    <a:srgbClr val="E8BB8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4DBD477-06F1-4C76-B2CA-8A6A264DBC4C}" type="datetimeFigureOut">
              <a:rPr lang="es-ES" smtClean="0"/>
              <a:t>20/04/2011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9AA0E7E-DB8C-4DD2-90E2-35182896E833}"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DBD477-06F1-4C76-B2CA-8A6A264DBC4C}" type="datetimeFigureOut">
              <a:rPr lang="es-ES" smtClean="0"/>
              <a:t>20/04/2011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AA0E7E-DB8C-4DD2-90E2-35182896E833}"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olarviews.com/cap/earth/earthint.ht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404665"/>
            <a:ext cx="7772400" cy="1656183"/>
          </a:xfrm>
        </p:spPr>
        <p:txBody>
          <a:bodyPr/>
          <a:lstStyle/>
          <a:p>
            <a:r>
              <a:rPr lang="es-ES" b="1" dirty="0"/>
              <a:t>El Interior de la </a:t>
            </a:r>
            <a:r>
              <a:rPr lang="es-ES" b="1" dirty="0" smtClean="0"/>
              <a:t>Tierra</a:t>
            </a:r>
            <a:endParaRPr lang="es-ES" dirty="0"/>
          </a:p>
        </p:txBody>
      </p:sp>
      <p:pic>
        <p:nvPicPr>
          <p:cNvPr id="4" name="3 Imagen" descr="http://www.solarviews.com/thumb/earth/earthint.jpg">
            <a:hlinkClick r:id="rId2"/>
          </p:cNvPr>
          <p:cNvPicPr/>
          <p:nvPr/>
        </p:nvPicPr>
        <p:blipFill>
          <a:blip r:embed="rId3" cstate="print"/>
          <a:srcRect/>
          <a:stretch>
            <a:fillRect/>
          </a:stretch>
        </p:blipFill>
        <p:spPr bwMode="auto">
          <a:xfrm>
            <a:off x="1907704" y="1844824"/>
            <a:ext cx="5544616" cy="4608512"/>
          </a:xfrm>
          <a:prstGeom prst="rect">
            <a:avLst/>
          </a:prstGeom>
          <a:noFill/>
          <a:ln w="9525">
            <a:noFill/>
            <a:miter lim="800000"/>
            <a:headEnd/>
            <a:tailEnd/>
          </a:ln>
        </p:spPr>
      </p:pic>
    </p:spTree>
  </p:cSld>
  <p:clrMapOvr>
    <a:masterClrMapping/>
  </p:clrMapOvr>
  <p:transition spd="slow" advTm="600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426170"/>
          </a:xfrm>
        </p:spPr>
        <p:txBody>
          <a:bodyPr>
            <a:normAutofit fontScale="90000"/>
          </a:bodyPr>
          <a:lstStyle/>
          <a:p>
            <a:r>
              <a:rPr lang="es-ES" b="1" u="sng" dirty="0">
                <a:solidFill>
                  <a:srgbClr val="FF6600"/>
                </a:solidFill>
                <a:latin typeface="Arial Black" pitchFamily="34" charset="0"/>
              </a:rPr>
              <a:t>Capas en el modelo dinámico</a:t>
            </a:r>
            <a:r>
              <a:rPr lang="es-ES" dirty="0"/>
              <a:t/>
            </a:r>
            <a:br>
              <a:rPr lang="es-ES" dirty="0"/>
            </a:br>
            <a:endParaRPr lang="es-ES" dirty="0"/>
          </a:p>
        </p:txBody>
      </p:sp>
      <p:sp>
        <p:nvSpPr>
          <p:cNvPr id="3" name="2 Marcador de contenido"/>
          <p:cNvSpPr>
            <a:spLocks noGrp="1"/>
          </p:cNvSpPr>
          <p:nvPr>
            <p:ph idx="1"/>
          </p:nvPr>
        </p:nvSpPr>
        <p:spPr>
          <a:xfrm>
            <a:off x="457200" y="1340768"/>
            <a:ext cx="8229600" cy="4785395"/>
          </a:xfrm>
        </p:spPr>
        <p:txBody>
          <a:bodyPr>
            <a:normAutofit fontScale="62500" lnSpcReduction="20000"/>
          </a:bodyPr>
          <a:lstStyle/>
          <a:p>
            <a:pPr>
              <a:buNone/>
            </a:pPr>
            <a:r>
              <a:rPr lang="es-ES" dirty="0" smtClean="0"/>
              <a:t>     </a:t>
            </a:r>
            <a:r>
              <a:rPr lang="es-ES" dirty="0" smtClean="0">
                <a:solidFill>
                  <a:srgbClr val="663300"/>
                </a:solidFill>
                <a:latin typeface="Arial Black" pitchFamily="34" charset="0"/>
              </a:rPr>
              <a:t>La </a:t>
            </a:r>
            <a:r>
              <a:rPr lang="es-ES" dirty="0">
                <a:solidFill>
                  <a:srgbClr val="663300"/>
                </a:solidFill>
                <a:latin typeface="Arial Black" pitchFamily="34" charset="0"/>
              </a:rPr>
              <a:t>capa más externa es la litosfera, que comprende la corteza y parte del manto superior. Es una capa rígida. La litosfera descansa sobre la </a:t>
            </a:r>
            <a:r>
              <a:rPr lang="es-ES" dirty="0" err="1">
                <a:solidFill>
                  <a:srgbClr val="663300"/>
                </a:solidFill>
                <a:latin typeface="Arial Black" pitchFamily="34" charset="0"/>
              </a:rPr>
              <a:t>astenosfera</a:t>
            </a:r>
            <a:r>
              <a:rPr lang="es-ES" dirty="0">
                <a:solidFill>
                  <a:srgbClr val="663300"/>
                </a:solidFill>
                <a:latin typeface="Arial Black" pitchFamily="34" charset="0"/>
              </a:rPr>
              <a:t>, que equivale a la parte menos profunda del manto. Es una capa plástica, en la que la temperatura y la presión alcanzan valores que permiten que se fundan las rocas en algunos puntos.</a:t>
            </a:r>
          </a:p>
          <a:p>
            <a:pPr>
              <a:buNone/>
            </a:pPr>
            <a:r>
              <a:rPr lang="es-ES" dirty="0" smtClean="0">
                <a:solidFill>
                  <a:srgbClr val="663300"/>
                </a:solidFill>
                <a:latin typeface="Arial Black" pitchFamily="34" charset="0"/>
              </a:rPr>
              <a:t>      A </a:t>
            </a:r>
            <a:r>
              <a:rPr lang="es-ES" dirty="0">
                <a:solidFill>
                  <a:srgbClr val="663300"/>
                </a:solidFill>
                <a:latin typeface="Arial Black" pitchFamily="34" charset="0"/>
              </a:rPr>
              <a:t>continuación se encuentra la mesosfera, que equivale al resto del manto. En la zona de contacto con el núcleo se encuentra la región denominada zona D”, en la que se cree que podría haber materiales fundidos. La capa más interna es la endosfera, que comprende el núcleo interno y el núcleo externo. Los estudios de propagación de las ondas sísmicas han puesto de manifiesto que la parte externa de la endosfera (el núcleo externo) está compuesta por materiales fundidos, ya que en esa zona se interrumpe la transmisión de algunas de las ondas.</a:t>
            </a:r>
          </a:p>
          <a:p>
            <a:pPr>
              <a:buNone/>
            </a:pPr>
            <a:endParaRPr lang="es-ES" dirty="0"/>
          </a:p>
        </p:txBody>
      </p:sp>
    </p:spTree>
  </p:cSld>
  <p:clrMapOvr>
    <a:masterClrMapping/>
  </p:clrMapOvr>
  <p:transition spd="slow" advTm="20000">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portalplanetasedna.com.ar/archivos_varios/tierra_02.jpg"/>
          <p:cNvPicPr>
            <a:picLocks noGrp="1"/>
          </p:cNvPicPr>
          <p:nvPr>
            <p:ph idx="1"/>
          </p:nvPr>
        </p:nvPicPr>
        <p:blipFill>
          <a:blip r:embed="rId3" cstate="print"/>
          <a:srcRect/>
          <a:stretch>
            <a:fillRect/>
          </a:stretch>
        </p:blipFill>
        <p:spPr bwMode="auto">
          <a:xfrm>
            <a:off x="395536" y="404664"/>
            <a:ext cx="8280920" cy="6192688"/>
          </a:xfrm>
          <a:prstGeom prst="rect">
            <a:avLst/>
          </a:prstGeom>
          <a:noFill/>
          <a:ln w="9525">
            <a:noFill/>
            <a:miter lim="800000"/>
            <a:headEnd/>
            <a:tailEnd/>
          </a:ln>
        </p:spPr>
      </p:pic>
    </p:spTree>
  </p:cSld>
  <p:clrMapOvr>
    <a:masterClrMapping/>
  </p:clrMapOvr>
  <p:transition spd="slow" advTm="20000">
    <p:randomBar/>
    <p:sndAc>
      <p:stSnd>
        <p:snd r:embed="rId2" name="suction.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90066"/>
          </a:xfrm>
        </p:spPr>
        <p:txBody>
          <a:bodyPr>
            <a:normAutofit fontScale="90000"/>
          </a:bodyPr>
          <a:lstStyle/>
          <a:p>
            <a:r>
              <a:rPr lang="es-AR" b="1" dirty="0" smtClean="0">
                <a:solidFill>
                  <a:schemeClr val="accent2"/>
                </a:solidFill>
              </a:rPr>
              <a:t>ESTRUCTURA INTERNA DE LA TIERRA</a:t>
            </a:r>
            <a:endParaRPr lang="es-ES" dirty="0">
              <a:solidFill>
                <a:schemeClr val="accent2"/>
              </a:solidFill>
            </a:endParaRPr>
          </a:p>
        </p:txBody>
      </p:sp>
      <p:sp>
        <p:nvSpPr>
          <p:cNvPr id="3" name="2 Marcador de contenido"/>
          <p:cNvSpPr>
            <a:spLocks noGrp="1"/>
          </p:cNvSpPr>
          <p:nvPr>
            <p:ph idx="1"/>
          </p:nvPr>
        </p:nvSpPr>
        <p:spPr>
          <a:xfrm>
            <a:off x="251520" y="692696"/>
            <a:ext cx="8568952" cy="5904656"/>
          </a:xfrm>
        </p:spPr>
        <p:txBody>
          <a:bodyPr>
            <a:noAutofit/>
          </a:bodyPr>
          <a:lstStyle/>
          <a:p>
            <a:pPr>
              <a:buNone/>
            </a:pPr>
            <a:r>
              <a:rPr lang="es-ES" sz="2400" b="1" u="sng" dirty="0">
                <a:solidFill>
                  <a:schemeClr val="accent6">
                    <a:lumMod val="75000"/>
                  </a:schemeClr>
                </a:solidFill>
                <a:latin typeface="Arial Black" pitchFamily="34" charset="0"/>
              </a:rPr>
              <a:t>Capas en el modelo estático</a:t>
            </a:r>
            <a:endParaRPr lang="es-ES" sz="2400" u="sng" dirty="0">
              <a:solidFill>
                <a:schemeClr val="accent6">
                  <a:lumMod val="75000"/>
                </a:schemeClr>
              </a:solidFill>
              <a:latin typeface="Arial Black" pitchFamily="34" charset="0"/>
            </a:endParaRPr>
          </a:p>
          <a:p>
            <a:r>
              <a:rPr lang="es-ES" sz="2000" dirty="0">
                <a:solidFill>
                  <a:schemeClr val="accent6">
                    <a:lumMod val="60000"/>
                    <a:lumOff val="40000"/>
                  </a:schemeClr>
                </a:solidFill>
                <a:latin typeface="Arial Black" pitchFamily="34" charset="0"/>
              </a:rPr>
              <a:t>La corteza es la capa externa de la Tierra. Se diferencian dos partes: la corteza continental, con materiales de composición y edad variada (pueden superar los 3.800 millones de años) y la corteza oceánica, más homogénea y formada por rocas relativamente jóvenes desde un punto de vista geológico.</a:t>
            </a:r>
          </a:p>
          <a:p>
            <a:r>
              <a:rPr lang="es-ES" sz="2000" dirty="0">
                <a:solidFill>
                  <a:srgbClr val="6C4738"/>
                </a:solidFill>
                <a:latin typeface="Arial Black" pitchFamily="34" charset="0"/>
              </a:rPr>
              <a:t>Por debajo de la corteza se encuentra el manto, mucho más uniforme, pero con dos sectores de composición ligeramente distinta: el manto superior, en el que destaca la presencia de olivino, y el superior, con materiales más densos, como los silicatos.</a:t>
            </a:r>
          </a:p>
          <a:p>
            <a:r>
              <a:rPr lang="es-ES" sz="2000" dirty="0">
                <a:solidFill>
                  <a:srgbClr val="FF6600"/>
                </a:solidFill>
                <a:latin typeface="Arial Black" pitchFamily="34" charset="0"/>
              </a:rPr>
              <a:t>Por último, la capa más interna es el núcleo, que se caracteriza por su elevada densidad debido a la presencia de aleaciones de hierro y níquel en sus materiales. El núcleo interno podría estar formado por hierro puro.</a:t>
            </a:r>
          </a:p>
          <a:p>
            <a:endParaRPr lang="es-ES" sz="2000" dirty="0"/>
          </a:p>
        </p:txBody>
      </p:sp>
    </p:spTree>
  </p:cSld>
  <p:clrMapOvr>
    <a:masterClrMapping/>
  </p:clrMapOvr>
  <p:transition spd="slow" advTm="20000">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539552" y="404664"/>
            <a:ext cx="8064896" cy="5904656"/>
          </a:xfrm>
          <a:prstGeom prst="rect">
            <a:avLst/>
          </a:prstGeom>
          <a:noFill/>
          <a:ln w="9525">
            <a:noFill/>
            <a:miter lim="800000"/>
            <a:headEnd/>
            <a:tailEnd/>
          </a:ln>
        </p:spPr>
      </p:pic>
    </p:spTree>
  </p:cSld>
  <p:clrMapOvr>
    <a:masterClrMapping/>
  </p:clrMapOvr>
  <p:transition spd="slow" advTm="10000">
    <p:dissolve/>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2458616" cy="1138138"/>
          </a:xfrm>
        </p:spPr>
        <p:txBody>
          <a:bodyPr>
            <a:normAutofit fontScale="90000"/>
          </a:bodyPr>
          <a:lstStyle/>
          <a:p>
            <a:r>
              <a:rPr lang="es-ES" u="sng" dirty="0" smtClean="0">
                <a:latin typeface="Arial Black" pitchFamily="34" charset="0"/>
              </a:rPr>
              <a:t>Corteza</a:t>
            </a:r>
            <a:r>
              <a:rPr lang="es-ES" dirty="0" smtClean="0">
                <a:latin typeface="Arial Black" pitchFamily="34" charset="0"/>
              </a:rPr>
              <a:t> </a:t>
            </a:r>
            <a:r>
              <a:rPr lang="es-ES" dirty="0" smtClean="0"/>
              <a:t/>
            </a:r>
            <a:br>
              <a:rPr lang="es-ES" dirty="0" smtClean="0"/>
            </a:br>
            <a:endParaRPr lang="es-ES" dirty="0"/>
          </a:p>
        </p:txBody>
      </p:sp>
      <p:pic>
        <p:nvPicPr>
          <p:cNvPr id="4" name="3 Marcador de contenido" descr="http://www.portalplanetasedna.com.ar/archivos_varios/tierra_01.jpg"/>
          <p:cNvPicPr>
            <a:picLocks noGrp="1"/>
          </p:cNvPicPr>
          <p:nvPr>
            <p:ph idx="1"/>
          </p:nvPr>
        </p:nvPicPr>
        <p:blipFill>
          <a:blip r:embed="rId2" cstate="print"/>
          <a:srcRect/>
          <a:stretch>
            <a:fillRect/>
          </a:stretch>
        </p:blipFill>
        <p:spPr bwMode="auto">
          <a:xfrm>
            <a:off x="611560" y="1628800"/>
            <a:ext cx="2880320" cy="4292600"/>
          </a:xfrm>
          <a:prstGeom prst="rect">
            <a:avLst/>
          </a:prstGeom>
          <a:noFill/>
          <a:ln w="9525">
            <a:noFill/>
            <a:miter lim="800000"/>
            <a:headEnd/>
            <a:tailEnd/>
          </a:ln>
        </p:spPr>
      </p:pic>
      <p:sp>
        <p:nvSpPr>
          <p:cNvPr id="7" name="6 Rectángulo"/>
          <p:cNvSpPr/>
          <p:nvPr/>
        </p:nvSpPr>
        <p:spPr>
          <a:xfrm>
            <a:off x="3707904" y="332656"/>
            <a:ext cx="4824536" cy="4524315"/>
          </a:xfrm>
          <a:prstGeom prst="rect">
            <a:avLst/>
          </a:prstGeom>
        </p:spPr>
        <p:txBody>
          <a:bodyPr wrap="square">
            <a:spAutoFit/>
          </a:bodyPr>
          <a:lstStyle/>
          <a:p>
            <a:endParaRPr lang="es-ES" sz="2400" dirty="0" smtClean="0">
              <a:latin typeface="Arial Black" pitchFamily="34" charset="0"/>
            </a:endParaRPr>
          </a:p>
          <a:p>
            <a:r>
              <a:rPr lang="es-ES" sz="2400" dirty="0" smtClean="0">
                <a:solidFill>
                  <a:srgbClr val="FF6600"/>
                </a:solidFill>
                <a:latin typeface="Arial Black" pitchFamily="34" charset="0"/>
              </a:rPr>
              <a:t>Con </a:t>
            </a:r>
            <a:r>
              <a:rPr lang="es-ES" sz="2400" dirty="0">
                <a:solidFill>
                  <a:srgbClr val="FF6600"/>
                </a:solidFill>
                <a:latin typeface="Arial Black" pitchFamily="34" charset="0"/>
              </a:rPr>
              <a:t>el nombre de corteza se designa la zona de la Tierra sólida situada en posición más superficial, en contacto directo con la atmósfera, la hidrosfera y la biosfera. La corteza terrestre presenta dos variedades: corteza oceánica y corteza continental</a:t>
            </a:r>
          </a:p>
        </p:txBody>
      </p:sp>
    </p:spTree>
  </p:cSld>
  <p:clrMapOvr>
    <a:masterClrMapping/>
  </p:clrMapOvr>
  <p:transition spd="slow" advTm="19000">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38138"/>
          </a:xfrm>
        </p:spPr>
        <p:txBody>
          <a:bodyPr>
            <a:noAutofit/>
          </a:bodyPr>
          <a:lstStyle/>
          <a:p>
            <a:r>
              <a:rPr lang="es-ES" u="sng" dirty="0">
                <a:solidFill>
                  <a:srgbClr val="FFC000"/>
                </a:solidFill>
                <a:latin typeface="Arial Black" pitchFamily="34" charset="0"/>
              </a:rPr>
              <a:t>La corteza oceánica</a:t>
            </a:r>
            <a:r>
              <a:rPr lang="es-ES" dirty="0">
                <a:solidFill>
                  <a:srgbClr val="FFC000"/>
                </a:solidFill>
                <a:latin typeface="Arial Black" pitchFamily="34" charset="0"/>
              </a:rPr>
              <a:t/>
            </a:r>
            <a:br>
              <a:rPr lang="es-ES" dirty="0">
                <a:solidFill>
                  <a:srgbClr val="FFC000"/>
                </a:solidFill>
                <a:latin typeface="Arial Black" pitchFamily="34" charset="0"/>
              </a:rPr>
            </a:br>
            <a:endParaRPr lang="es-ES" dirty="0">
              <a:solidFill>
                <a:srgbClr val="FFC000"/>
              </a:solidFill>
              <a:latin typeface="Arial Black" pitchFamily="34" charset="0"/>
            </a:endParaRPr>
          </a:p>
        </p:txBody>
      </p:sp>
      <p:sp>
        <p:nvSpPr>
          <p:cNvPr id="3" name="2 Marcador de contenido"/>
          <p:cNvSpPr>
            <a:spLocks noGrp="1"/>
          </p:cNvSpPr>
          <p:nvPr>
            <p:ph idx="1"/>
          </p:nvPr>
        </p:nvSpPr>
        <p:spPr>
          <a:xfrm>
            <a:off x="457200" y="836712"/>
            <a:ext cx="8229600" cy="5289451"/>
          </a:xfrm>
        </p:spPr>
        <p:txBody>
          <a:bodyPr>
            <a:normAutofit fontScale="85000" lnSpcReduction="20000"/>
          </a:bodyPr>
          <a:lstStyle/>
          <a:p>
            <a:pPr>
              <a:buNone/>
            </a:pPr>
            <a:r>
              <a:rPr lang="es-ES" sz="3100" dirty="0" smtClean="0">
                <a:latin typeface="Arial Black" pitchFamily="34" charset="0"/>
              </a:rPr>
              <a:t>   </a:t>
            </a:r>
            <a:r>
              <a:rPr lang="es-ES" sz="3100" dirty="0" smtClean="0">
                <a:solidFill>
                  <a:srgbClr val="FF6600"/>
                </a:solidFill>
                <a:latin typeface="Arial Black" pitchFamily="34" charset="0"/>
              </a:rPr>
              <a:t> La </a:t>
            </a:r>
            <a:r>
              <a:rPr lang="es-ES" sz="3100" dirty="0">
                <a:solidFill>
                  <a:srgbClr val="FF6600"/>
                </a:solidFill>
                <a:latin typeface="Arial Black" pitchFamily="34" charset="0"/>
              </a:rPr>
              <a:t>corteza oceánica tiene un grosor aproximado de 10 km; no obstante, esta cifra decrece notablemente en determinados puntos del planeta, como en el </a:t>
            </a:r>
            <a:r>
              <a:rPr lang="es-ES" sz="3100" i="1" dirty="0" err="1">
                <a:solidFill>
                  <a:srgbClr val="FF6600"/>
                </a:solidFill>
                <a:latin typeface="Arial Black" pitchFamily="34" charset="0"/>
              </a:rPr>
              <a:t>rift</a:t>
            </a:r>
            <a:r>
              <a:rPr lang="es-ES" sz="3100" i="1" dirty="0">
                <a:solidFill>
                  <a:srgbClr val="FF6600"/>
                </a:solidFill>
                <a:latin typeface="Arial Black" pitchFamily="34" charset="0"/>
              </a:rPr>
              <a:t> </a:t>
            </a:r>
            <a:r>
              <a:rPr lang="es-ES" sz="3100" i="1" dirty="0" err="1">
                <a:solidFill>
                  <a:srgbClr val="FF6600"/>
                </a:solidFill>
                <a:latin typeface="Arial Black" pitchFamily="34" charset="0"/>
              </a:rPr>
              <a:t>valley</a:t>
            </a:r>
            <a:r>
              <a:rPr lang="es-ES" sz="3100" dirty="0">
                <a:solidFill>
                  <a:srgbClr val="FF6600"/>
                </a:solidFill>
                <a:latin typeface="Arial Black" pitchFamily="34" charset="0"/>
              </a:rPr>
              <a:t>, en el área central de las dorsales oceánicas, donde alcanza un valor prácticamente equivalente a O. En dicha zona, el magma procedente del manto aflora directamente. En la corteza oceánica se pueden distinguir diversas capas. Los sedimentos que forman la primera tienen un espesor situado entre 0 y 4 km; la velocidad media de propagación de las ondas sísmicas alcanza los 2 km/s.</a:t>
            </a:r>
          </a:p>
          <a:p>
            <a:endParaRPr lang="es-ES" dirty="0"/>
          </a:p>
        </p:txBody>
      </p:sp>
    </p:spTree>
  </p:cSld>
  <p:clrMapOvr>
    <a:masterClrMapping/>
  </p:clrMapOvr>
  <p:transition spd="slow" advTm="20000">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3" cstate="print"/>
          <a:srcRect/>
          <a:stretch>
            <a:fillRect/>
          </a:stretch>
        </p:blipFill>
        <p:spPr bwMode="auto">
          <a:xfrm>
            <a:off x="539552" y="332656"/>
            <a:ext cx="7776864" cy="6192688"/>
          </a:xfrm>
          <a:prstGeom prst="rect">
            <a:avLst/>
          </a:prstGeom>
          <a:noFill/>
          <a:ln w="9525">
            <a:noFill/>
            <a:miter lim="800000"/>
            <a:headEnd/>
            <a:tailEnd/>
          </a:ln>
        </p:spPr>
      </p:pic>
    </p:spTree>
  </p:cSld>
  <p:clrMapOvr>
    <a:masterClrMapping/>
  </p:clrMapOvr>
  <p:transition spd="slow" advTm="6000">
    <p:newsflash/>
    <p:sndAc>
      <p:stSnd>
        <p:snd r:embed="rId2" name="pu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332656"/>
            <a:ext cx="8244408" cy="720080"/>
          </a:xfrm>
        </p:spPr>
        <p:txBody>
          <a:bodyPr>
            <a:normAutofit fontScale="90000"/>
          </a:bodyPr>
          <a:lstStyle/>
          <a:p>
            <a:r>
              <a:rPr lang="es-ES" u="sng" dirty="0" smtClean="0">
                <a:solidFill>
                  <a:srgbClr val="FF0000"/>
                </a:solidFill>
                <a:latin typeface="Arial Black" pitchFamily="34" charset="0"/>
              </a:rPr>
              <a:t>La corteza continental</a:t>
            </a:r>
            <a:r>
              <a:rPr lang="es-ES" dirty="0" smtClean="0"/>
              <a:t/>
            </a:r>
            <a:br>
              <a:rPr lang="es-ES" dirty="0" smtClean="0"/>
            </a:br>
            <a:endParaRPr lang="es-ES" dirty="0"/>
          </a:p>
        </p:txBody>
      </p:sp>
      <p:sp>
        <p:nvSpPr>
          <p:cNvPr id="3" name="2 Marcador de contenido"/>
          <p:cNvSpPr>
            <a:spLocks noGrp="1"/>
          </p:cNvSpPr>
          <p:nvPr>
            <p:ph idx="1"/>
          </p:nvPr>
        </p:nvSpPr>
        <p:spPr>
          <a:xfrm>
            <a:off x="683568" y="692696"/>
            <a:ext cx="8003232" cy="5904656"/>
          </a:xfrm>
        </p:spPr>
        <p:txBody>
          <a:bodyPr>
            <a:noAutofit/>
          </a:bodyPr>
          <a:lstStyle/>
          <a:p>
            <a:pPr>
              <a:buNone/>
            </a:pPr>
            <a:r>
              <a:rPr lang="es-ES" sz="2000" dirty="0" smtClean="0">
                <a:solidFill>
                  <a:srgbClr val="C00000"/>
                </a:solidFill>
                <a:latin typeface="Arial Black" pitchFamily="34" charset="0"/>
              </a:rPr>
              <a:t>     Con </a:t>
            </a:r>
            <a:r>
              <a:rPr lang="es-ES" sz="2000" dirty="0">
                <a:solidFill>
                  <a:srgbClr val="C00000"/>
                </a:solidFill>
                <a:latin typeface="Arial Black" pitchFamily="34" charset="0"/>
              </a:rPr>
              <a:t>un espesor medio </a:t>
            </a:r>
            <a:r>
              <a:rPr lang="es-ES" sz="2000" b="1" dirty="0">
                <a:solidFill>
                  <a:srgbClr val="C00000"/>
                </a:solidFill>
                <a:latin typeface="Arial Black" pitchFamily="34" charset="0"/>
              </a:rPr>
              <a:t>de 35 km, la corteza continental incrementa </a:t>
            </a:r>
            <a:r>
              <a:rPr lang="es-ES" sz="2000" dirty="0">
                <a:solidFill>
                  <a:srgbClr val="C00000"/>
                </a:solidFill>
                <a:latin typeface="Arial Black" pitchFamily="34" charset="0"/>
              </a:rPr>
              <a:t>notablemente este valor por debajo de grandes formaciones montañosas, pudiendo alcanzar hasta 60-70 km. Aparece dividida en dos zonas principales: superior e inferior, diferenciadas por la superficie de discontinuidad de </a:t>
            </a:r>
            <a:r>
              <a:rPr lang="es-ES" sz="2000" dirty="0" err="1">
                <a:solidFill>
                  <a:srgbClr val="C00000"/>
                </a:solidFill>
                <a:latin typeface="Arial Black" pitchFamily="34" charset="0"/>
              </a:rPr>
              <a:t>Conrad</a:t>
            </a:r>
            <a:r>
              <a:rPr lang="es-ES" sz="2000" dirty="0">
                <a:solidFill>
                  <a:srgbClr val="C00000"/>
                </a:solidFill>
                <a:latin typeface="Arial Black" pitchFamily="34" charset="0"/>
              </a:rPr>
              <a:t>. En este plano existe un brusco aumento de la velocidad de las ondas sísmicas, que, no obstante, no se registra </a:t>
            </a:r>
            <a:r>
              <a:rPr lang="es-ES" sz="2000" dirty="0" smtClean="0">
                <a:solidFill>
                  <a:srgbClr val="C00000"/>
                </a:solidFill>
                <a:latin typeface="Arial Black" pitchFamily="34" charset="0"/>
              </a:rPr>
              <a:t>en </a:t>
            </a:r>
            <a:r>
              <a:rPr lang="es-ES" sz="2000" dirty="0">
                <a:solidFill>
                  <a:srgbClr val="C00000"/>
                </a:solidFill>
                <a:latin typeface="Arial Black" pitchFamily="34" charset="0"/>
              </a:rPr>
              <a:t>todos sus puntos. Consecuentemente, puede afirmarse que no hay una separación nítida entre ambas capas. La corteza superior presenta una densidad medía de 2,7 kg/dm3 y, en el continente europeo, su espesor medio se sitúa en algo más de 810 km. Los materiales que la constituyen son rocas sedimentarias dispuestas sobre rocas volcánicas e intrusivas graníticas. La corteza inferior contiene rocas </a:t>
            </a:r>
            <a:r>
              <a:rPr lang="es-ES" sz="2000" dirty="0" err="1">
                <a:solidFill>
                  <a:srgbClr val="C00000"/>
                </a:solidFill>
                <a:latin typeface="Arial Black" pitchFamily="34" charset="0"/>
              </a:rPr>
              <a:t>metamorfizadas</a:t>
            </a:r>
            <a:r>
              <a:rPr lang="es-ES" sz="2000" dirty="0">
                <a:solidFill>
                  <a:srgbClr val="C00000"/>
                </a:solidFill>
                <a:latin typeface="Arial Black" pitchFamily="34" charset="0"/>
              </a:rPr>
              <a:t> cuya composición es intermedia (entre granito y. diorita o gabro); su densidad equivale a 3 kg/dm3.</a:t>
            </a:r>
          </a:p>
          <a:p>
            <a:endParaRPr lang="es-ES" sz="2000" dirty="0"/>
          </a:p>
        </p:txBody>
      </p:sp>
    </p:spTree>
  </p:cSld>
  <p:clrMapOvr>
    <a:masterClrMapping/>
  </p:clrMapOvr>
  <p:transition spd="slow" advTm="20000">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83768" y="260648"/>
            <a:ext cx="3528392" cy="792088"/>
          </a:xfrm>
        </p:spPr>
        <p:txBody>
          <a:bodyPr>
            <a:normAutofit fontScale="90000"/>
          </a:bodyPr>
          <a:lstStyle/>
          <a:p>
            <a:r>
              <a:rPr lang="es-ES" u="sng" dirty="0">
                <a:solidFill>
                  <a:srgbClr val="663300"/>
                </a:solidFill>
                <a:latin typeface="Arial Black" pitchFamily="34" charset="0"/>
              </a:rPr>
              <a:t>El manto</a:t>
            </a:r>
            <a:r>
              <a:rPr lang="es-ES" dirty="0">
                <a:solidFill>
                  <a:srgbClr val="663300"/>
                </a:solidFill>
              </a:rPr>
              <a:t/>
            </a:r>
            <a:br>
              <a:rPr lang="es-ES" dirty="0">
                <a:solidFill>
                  <a:srgbClr val="663300"/>
                </a:solidFill>
              </a:rPr>
            </a:br>
            <a:endParaRPr lang="es-ES" dirty="0">
              <a:solidFill>
                <a:srgbClr val="663300"/>
              </a:solidFill>
            </a:endParaRPr>
          </a:p>
        </p:txBody>
      </p:sp>
      <p:sp>
        <p:nvSpPr>
          <p:cNvPr id="3" name="2 Marcador de contenido"/>
          <p:cNvSpPr>
            <a:spLocks noGrp="1"/>
          </p:cNvSpPr>
          <p:nvPr>
            <p:ph idx="1"/>
          </p:nvPr>
        </p:nvSpPr>
        <p:spPr>
          <a:xfrm>
            <a:off x="457200" y="620688"/>
            <a:ext cx="8229600" cy="5505475"/>
          </a:xfrm>
        </p:spPr>
        <p:txBody>
          <a:bodyPr>
            <a:normAutofit fontScale="77500" lnSpcReduction="20000"/>
          </a:bodyPr>
          <a:lstStyle/>
          <a:p>
            <a:pPr>
              <a:buNone/>
            </a:pPr>
            <a:r>
              <a:rPr lang="es-ES" dirty="0" smtClean="0">
                <a:solidFill>
                  <a:srgbClr val="CC9900"/>
                </a:solidFill>
                <a:latin typeface="Arial Black" pitchFamily="34" charset="0"/>
              </a:rPr>
              <a:t>   En </a:t>
            </a:r>
            <a:r>
              <a:rPr lang="es-ES" dirty="0">
                <a:solidFill>
                  <a:srgbClr val="CC9900"/>
                </a:solidFill>
                <a:latin typeface="Arial Black" pitchFamily="34" charset="0"/>
              </a:rPr>
              <a:t>un nivel inmediatamente inferior se sitúa el manto terrestre, que alcanza una profundidad de 1900 km. La discontinuidad de </a:t>
            </a:r>
            <a:r>
              <a:rPr lang="es-ES" dirty="0" err="1">
                <a:solidFill>
                  <a:srgbClr val="CC9900"/>
                </a:solidFill>
                <a:latin typeface="Arial Black" pitchFamily="34" charset="0"/>
              </a:rPr>
              <a:t>Mohorovicic</a:t>
            </a:r>
            <a:r>
              <a:rPr lang="es-ES" dirty="0">
                <a:solidFill>
                  <a:srgbClr val="CC9900"/>
                </a:solidFill>
                <a:latin typeface="Arial Black" pitchFamily="34" charset="0"/>
              </a:rPr>
              <a:t>, además de marcar la separación entre la corteza y el manto terrestres, define una alteración en la composición de las rocas; si en la corteza —especialmente en la franja inferior— eran principalmente basálticas, ahora encontramos rocas mucho más rígidas y densas, las peridotitas. Hay que hacer notar que la discontinuidad de </a:t>
            </a:r>
            <a:r>
              <a:rPr lang="es-ES" dirty="0" err="1">
                <a:solidFill>
                  <a:srgbClr val="CC9900"/>
                </a:solidFill>
                <a:latin typeface="Arial Black" pitchFamily="34" charset="0"/>
              </a:rPr>
              <a:t>Mohorovicic</a:t>
            </a:r>
            <a:r>
              <a:rPr lang="es-ES" dirty="0">
                <a:solidFill>
                  <a:srgbClr val="CC9900"/>
                </a:solidFill>
                <a:latin typeface="Arial Black" pitchFamily="34" charset="0"/>
              </a:rPr>
              <a:t> se encuentra a diferente profundidad, dependiendo de que se sitúe bajo corteza oceánica o continental. El manto se puede subdividir en manto superior e inferior.</a:t>
            </a:r>
          </a:p>
          <a:p>
            <a:pPr>
              <a:buNone/>
            </a:pPr>
            <a:endParaRPr lang="es-ES" sz="2600" dirty="0">
              <a:latin typeface="Arial Black" pitchFamily="34" charset="0"/>
            </a:endParaRPr>
          </a:p>
        </p:txBody>
      </p:sp>
    </p:spTree>
  </p:cSld>
  <p:clrMapOvr>
    <a:masterClrMapping/>
  </p:clrMapOvr>
  <p:transition spd="slow" advTm="20000">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699792" y="274638"/>
            <a:ext cx="3744416" cy="994122"/>
          </a:xfrm>
        </p:spPr>
        <p:txBody>
          <a:bodyPr>
            <a:normAutofit fontScale="90000"/>
          </a:bodyPr>
          <a:lstStyle/>
          <a:p>
            <a:r>
              <a:rPr lang="es-ES" u="sng" dirty="0">
                <a:latin typeface="Arial Black" pitchFamily="34" charset="0"/>
              </a:rPr>
              <a:t>El núcleo</a:t>
            </a:r>
            <a:r>
              <a:rPr lang="es-ES" dirty="0"/>
              <a:t/>
            </a:r>
            <a:br>
              <a:rPr lang="es-ES" dirty="0"/>
            </a:br>
            <a:endParaRPr lang="es-ES" dirty="0"/>
          </a:p>
        </p:txBody>
      </p:sp>
      <p:sp>
        <p:nvSpPr>
          <p:cNvPr id="3" name="2 Marcador de contenido"/>
          <p:cNvSpPr>
            <a:spLocks noGrp="1"/>
          </p:cNvSpPr>
          <p:nvPr>
            <p:ph idx="1"/>
          </p:nvPr>
        </p:nvSpPr>
        <p:spPr>
          <a:xfrm>
            <a:off x="457200" y="764704"/>
            <a:ext cx="8229600" cy="5760640"/>
          </a:xfrm>
        </p:spPr>
        <p:txBody>
          <a:bodyPr>
            <a:normAutofit fontScale="77500" lnSpcReduction="20000"/>
          </a:bodyPr>
          <a:lstStyle/>
          <a:p>
            <a:pPr>
              <a:buNone/>
            </a:pPr>
            <a:r>
              <a:rPr lang="es-AR" dirty="0" smtClean="0">
                <a:latin typeface="Arial Black" pitchFamily="34" charset="0"/>
              </a:rPr>
              <a:t>     </a:t>
            </a:r>
            <a:r>
              <a:rPr lang="es-ES" dirty="0" smtClean="0">
                <a:latin typeface="Arial Black" pitchFamily="34" charset="0"/>
              </a:rPr>
              <a:t>Los </a:t>
            </a:r>
            <a:r>
              <a:rPr lang="es-ES" dirty="0">
                <a:latin typeface="Arial Black" pitchFamily="34" charset="0"/>
              </a:rPr>
              <a:t>principales elementos constitutivos del núcleo terrestre son dos metales: hierro y níquel. A partir del límite marcado por la discontinuidad de Gutenberg, la densidad experimenta un súbito aumento, desde 6 a 10 kg/dm3, aproximadamente. Por otra parte, la velocidad de las ondas sísmicas primarias experimenta un rápido descenso —se pasa de 13 km/s a 8 km/s—, al tiempo que no se registra propagación de ondas secundarias hasta profundidades de 5.080 km. En este último punto, conocido como discontinuidad de </a:t>
            </a:r>
            <a:r>
              <a:rPr lang="es-ES" dirty="0" err="1">
                <a:latin typeface="Arial Black" pitchFamily="34" charset="0"/>
              </a:rPr>
              <a:t>Lehmann</a:t>
            </a:r>
            <a:r>
              <a:rPr lang="es-ES" dirty="0">
                <a:latin typeface="Arial Black" pitchFamily="34" charset="0"/>
              </a:rPr>
              <a:t>, la velocidad de las ondas primarias vuelve a incrementarse, situándose en torno a los 14 km/s en el centro del globo terrestre.</a:t>
            </a:r>
          </a:p>
          <a:p>
            <a:pPr>
              <a:buNone/>
            </a:pPr>
            <a:endParaRPr lang="es-ES" dirty="0"/>
          </a:p>
        </p:txBody>
      </p:sp>
    </p:spTree>
  </p:cSld>
  <p:clrMapOvr>
    <a:masterClrMapping/>
  </p:clrMapOvr>
  <p:transition spd="slow" advTm="20000">
    <p:split dir="in"/>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813</Words>
  <Application>Microsoft Office PowerPoint</Application>
  <PresentationFormat>Presentación en pantalla (4:3)</PresentationFormat>
  <Paragraphs>20</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El Interior de la Tierra</vt:lpstr>
      <vt:lpstr>ESTRUCTURA INTERNA DE LA TIERRA</vt:lpstr>
      <vt:lpstr>Diapositiva 3</vt:lpstr>
      <vt:lpstr>Corteza  </vt:lpstr>
      <vt:lpstr>La corteza oceánica </vt:lpstr>
      <vt:lpstr>Diapositiva 6</vt:lpstr>
      <vt:lpstr>La corteza continental </vt:lpstr>
      <vt:lpstr>El manto </vt:lpstr>
      <vt:lpstr>El núcleo </vt:lpstr>
      <vt:lpstr>Capas en el modelo dinámico </vt:lpstr>
      <vt:lpstr>Diapositiva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Interior de la Tierra y la Tectónica de Placas</dc:title>
  <dc:creator>Ministerio de Educación, Ciencia y Tecnología</dc:creator>
  <cp:lastModifiedBy>Ministerio de Educación, Ciencia y Tecnología</cp:lastModifiedBy>
  <cp:revision>15</cp:revision>
  <dcterms:created xsi:type="dcterms:W3CDTF">2011-04-20T05:18:06Z</dcterms:created>
  <dcterms:modified xsi:type="dcterms:W3CDTF">2011-04-20T07:06:27Z</dcterms:modified>
</cp:coreProperties>
</file>