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68" r:id="rId2"/>
    <p:sldId id="256" r:id="rId3"/>
    <p:sldId id="257" r:id="rId4"/>
    <p:sldId id="258" r:id="rId5"/>
    <p:sldId id="259" r:id="rId6"/>
    <p:sldId id="263" r:id="rId7"/>
    <p:sldId id="264" r:id="rId8"/>
    <p:sldId id="262" r:id="rId9"/>
    <p:sldId id="266" r:id="rId10"/>
    <p:sldId id="267"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4"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7AFFB9B-9FB8-469E-96F9-4D32314110B6}" type="datetimeFigureOut">
              <a:rPr lang="en-US" smtClean="0"/>
              <a:t>11/7/2024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304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5"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5331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D4B9363-8B87-41B7-9F8E-64519CBB8F34}"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475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AEF5746-5284-4951-9F37-7AE924EDBCB7}"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5419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2398B29-7265-4A65-A2A4-6703C057B7C1}"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22439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35BB1C6-BF8F-4481-8AB2-603A1C8A906A}"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83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35BB1C6-BF8F-4481-8AB2-603A1C8A906A}"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220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636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8764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7456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391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1434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37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58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04989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9789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4485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 name="applause.wav"/>
          </p:stSnd>
        </p:sndAc>
      </p:transition>
    </mc:Choice>
    <mc:Fallback xmlns="">
      <p:transition spd="slow">
        <p:fade/>
        <p:sndAc>
          <p:stSnd>
            <p:snd r:embed="rId3"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5BB1C6-BF8F-4481-8AB2-603A1C8A906A}" type="datetimeFigureOut">
              <a:rPr lang="en-US" smtClean="0"/>
              <a:t>11/7/2024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5809206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19" name="applause.wav"/>
          </p:stSnd>
        </p:sndAc>
      </p:transition>
    </mc:Choice>
    <mc:Fallback xmlns="">
      <p:transition spd="slow">
        <p:fade/>
        <p:sndAc>
          <p:stSnd>
            <p:snd r:embed="rId22" name="applause.wav"/>
          </p:stSnd>
        </p:sndAc>
      </p:transition>
    </mc:Fallback>
  </mc:AlternateConten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audio" Target="../media/media1.mp4"/><Relationship Id="rId1" Type="http://schemas.microsoft.com/office/2007/relationships/media" Target="../media/media1.mp4"/><Relationship Id="rId6" Type="http://schemas.openxmlformats.org/officeDocument/2006/relationships/audio" Target="../media/audio1.wav"/><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smtClean="0">
                <a:latin typeface="Century" panose="02040604050505020304" pitchFamily="18" charset="0"/>
              </a:rPr>
              <a:t>Suma y Resta de distinto denominador</a:t>
            </a:r>
            <a:endParaRPr lang="en-US" b="1" dirty="0">
              <a:latin typeface="Century" panose="02040604050505020304" pitchFamily="18" charset="0"/>
            </a:endParaRPr>
          </a:p>
        </p:txBody>
      </p:sp>
      <p:pic>
        <p:nvPicPr>
          <p:cNvPr id="6" name="Marcador de contenid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3384" y="2518365"/>
            <a:ext cx="7014754" cy="3503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20585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sndAc>
          <p:stSnd>
            <p:snd r:embed="rId2" name="breeze.wav"/>
          </p:stSnd>
        </p:sndAc>
      </p:transition>
    </mc:Choice>
    <mc:Fallback>
      <p:transition spd="slow">
        <p:fade/>
        <p:sndAc>
          <p:stSnd>
            <p:snd r:embed="rId2" name="breez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66651" y="888274"/>
            <a:ext cx="3004458" cy="523220"/>
          </a:xfrm>
          <a:prstGeom prst="rect">
            <a:avLst/>
          </a:prstGeom>
          <a:noFill/>
        </p:spPr>
        <p:txBody>
          <a:bodyPr wrap="square" rtlCol="0">
            <a:spAutoFit/>
          </a:bodyPr>
          <a:lstStyle/>
          <a:p>
            <a:r>
              <a:rPr lang="es-ES" sz="2800" b="1" dirty="0" smtClean="0"/>
              <a:t>Ejemplo: </a:t>
            </a:r>
            <a:endParaRPr lang="en-US" sz="2800" b="1"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1385887"/>
            <a:ext cx="9784080" cy="4531223"/>
          </a:xfrm>
          <a:prstGeom prst="rect">
            <a:avLst/>
          </a:prstGeom>
        </p:spPr>
      </p:pic>
    </p:spTree>
    <p:extLst>
      <p:ext uri="{BB962C8B-B14F-4D97-AF65-F5344CB8AC3E}">
        <p14:creationId xmlns:p14="http://schemas.microsoft.com/office/powerpoint/2010/main" val="3927265218"/>
      </p:ext>
    </p:extLst>
  </p:cSld>
  <p:clrMapOvr>
    <a:masterClrMapping/>
  </p:clrMapOvr>
  <mc:AlternateContent xmlns:mc="http://schemas.openxmlformats.org/markup-compatibility/2006">
    <mc:Choice xmlns:p14="http://schemas.microsoft.com/office/powerpoint/2010/main" Requires="p14">
      <p:transition spd="slow" p14:dur="1200">
        <p:dissolve/>
        <p:sndAc>
          <p:stSnd>
            <p:snd r:embed="rId2" name="camera.wav"/>
          </p:stSnd>
        </p:sndAc>
      </p:transition>
    </mc:Choice>
    <mc:Fallback>
      <p:transition spd="slow">
        <p:dissolve/>
        <p:sndAc>
          <p:stSnd>
            <p:snd r:embed="rId2" name="camera.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onido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545281" y="4828310"/>
            <a:ext cx="609600" cy="609600"/>
          </a:xfrm>
          <a:prstGeom prst="rect">
            <a:avLst/>
          </a:prstGeom>
        </p:spPr>
      </p:pic>
      <p:pic>
        <p:nvPicPr>
          <p:cNvPr id="3" name="WhatsApp Video 2023-07-10 at 12.12.26">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51163" y="574964"/>
            <a:ext cx="11007437" cy="5625176"/>
          </a:xfrm>
          <a:prstGeom prst="rect">
            <a:avLst/>
          </a:prstGeom>
        </p:spPr>
      </p:pic>
    </p:spTree>
    <p:extLst>
      <p:ext uri="{BB962C8B-B14F-4D97-AF65-F5344CB8AC3E}">
        <p14:creationId xmlns:p14="http://schemas.microsoft.com/office/powerpoint/2010/main" val="1919061592"/>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6" name="applause.wav"/>
          </p:stSnd>
        </p:sndAc>
      </p:transition>
    </mc:Choice>
    <mc:Fallback>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82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1671420"/>
            <a:ext cx="6815669" cy="1071780"/>
          </a:xfrm>
        </p:spPr>
        <p:txBody>
          <a:bodyPr/>
          <a:lstStyle/>
          <a:p>
            <a:r>
              <a:rPr lang="es-ES" sz="4000" b="1" dirty="0" smtClean="0">
                <a:solidFill>
                  <a:schemeClr val="tx1">
                    <a:lumMod val="75000"/>
                    <a:lumOff val="25000"/>
                  </a:schemeClr>
                </a:solidFill>
              </a:rPr>
              <a:t>Suma de fracciones de distinto denominador</a:t>
            </a:r>
            <a:endParaRPr lang="en-US" sz="4000" b="1" dirty="0">
              <a:solidFill>
                <a:schemeClr val="tx1">
                  <a:lumMod val="75000"/>
                  <a:lumOff val="25000"/>
                </a:schemeClr>
              </a:solidFill>
            </a:endParaRPr>
          </a:p>
        </p:txBody>
      </p:sp>
      <p:sp>
        <p:nvSpPr>
          <p:cNvPr id="3" name="Subtítulo 2"/>
          <p:cNvSpPr>
            <a:spLocks noGrp="1"/>
          </p:cNvSpPr>
          <p:nvPr>
            <p:ph type="subTitle" idx="1"/>
          </p:nvPr>
        </p:nvSpPr>
        <p:spPr>
          <a:xfrm>
            <a:off x="2514599" y="2869809"/>
            <a:ext cx="7151915" cy="2316772"/>
          </a:xfrm>
        </p:spPr>
        <p:txBody>
          <a:bodyPr>
            <a:normAutofit/>
          </a:bodyPr>
          <a:lstStyle/>
          <a:p>
            <a:pPr algn="l"/>
            <a:endParaRPr lang="es-ES" dirty="0"/>
          </a:p>
          <a:p>
            <a:pPr algn="l"/>
            <a:endParaRPr lang="en-US" sz="1800" dirty="0"/>
          </a:p>
          <a:p>
            <a:pPr algn="l"/>
            <a:r>
              <a:rPr lang="en-US" sz="1800" dirty="0"/>
              <a:t> </a:t>
            </a:r>
          </a:p>
          <a:p>
            <a:pPr algn="l"/>
            <a:endParaRPr lang="en-US" sz="1800" dirty="0"/>
          </a:p>
          <a:p>
            <a:pPr algn="l"/>
            <a:endParaRPr lang="en-US" sz="1800" dirty="0"/>
          </a:p>
          <a:p>
            <a:pPr algn="l"/>
            <a:endParaRPr lang="en-US" dirty="0"/>
          </a:p>
          <a:p>
            <a:pPr algn="l"/>
            <a:endParaRPr lang="en-US"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92693">
            <a:off x="2952585" y="4067809"/>
            <a:ext cx="1062990" cy="70454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5" y="3745344"/>
            <a:ext cx="1449543" cy="971672"/>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45190">
            <a:off x="5081429" y="3736221"/>
            <a:ext cx="699346" cy="989919"/>
          </a:xfrm>
          <a:prstGeom prst="rect">
            <a:avLst/>
          </a:prstGeom>
        </p:spPr>
      </p:pic>
    </p:spTree>
    <p:extLst>
      <p:ext uri="{BB962C8B-B14F-4D97-AF65-F5344CB8AC3E}">
        <p14:creationId xmlns:p14="http://schemas.microsoft.com/office/powerpoint/2010/main" val="857256018"/>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drumroll.wav"/>
          </p:stSnd>
        </p:sndAc>
      </p:transition>
    </mc:Choice>
    <mc:Fallback xmlns="">
      <p:transition spd="slow">
        <p:blinds dir="vert"/>
        <p:sndAc>
          <p:stSnd>
            <p:snd r:embed="rId6" name="drumroll.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940797"/>
          </a:xfrm>
        </p:spPr>
        <p:txBody>
          <a:bodyPr/>
          <a:lstStyle/>
          <a:p>
            <a:r>
              <a:rPr lang="es-ES" dirty="0" smtClean="0"/>
              <a:t>Método de la Mariposa</a:t>
            </a:r>
            <a:endParaRPr lang="en-US" dirty="0"/>
          </a:p>
        </p:txBody>
      </p:sp>
      <p:sp>
        <p:nvSpPr>
          <p:cNvPr id="3" name="Marcador de contenido 2"/>
          <p:cNvSpPr>
            <a:spLocks noGrp="1"/>
          </p:cNvSpPr>
          <p:nvPr>
            <p:ph idx="1"/>
          </p:nvPr>
        </p:nvSpPr>
        <p:spPr/>
        <p:txBody>
          <a:bodyPr/>
          <a:lstStyle/>
          <a:p>
            <a:r>
              <a:rPr lang="es-ES" b="1" dirty="0"/>
              <a:t>Paso 1:</a:t>
            </a:r>
            <a:r>
              <a:rPr lang="es-ES" dirty="0"/>
              <a:t> Multiplicar de forma cruzada, esas serían las alitas de la mariposa. El resultado de cada multiplicación lo colocas en sus antenas. Después, sumamos las antenas y el resultado lo colocamos en el NUMERADOR. </a:t>
            </a:r>
            <a:endParaRPr lang="en-US" dirty="0"/>
          </a:p>
          <a:p>
            <a:r>
              <a:rPr lang="es-ES" b="1" dirty="0"/>
              <a:t>Paso 2: </a:t>
            </a:r>
            <a:r>
              <a:rPr lang="es-ES" dirty="0"/>
              <a:t>Para el cuerpo o colita de la mariposa, multiplicas los dos denominadores y el resultado lo colocamos en el DENOMINADOR.</a:t>
            </a:r>
            <a:endParaRPr lang="en-US" dirty="0"/>
          </a:p>
          <a:p>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761" y="625942"/>
            <a:ext cx="1543671" cy="1424927"/>
          </a:xfrm>
          <a:prstGeom prst="rect">
            <a:avLst/>
          </a:prstGeom>
          <a:ln>
            <a:noFill/>
          </a:ln>
          <a:effectLst>
            <a:softEdge rad="112500"/>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954" y="4727956"/>
            <a:ext cx="1789611" cy="1199630"/>
          </a:xfrm>
          <a:prstGeom prst="rect">
            <a:avLst/>
          </a:prstGeom>
        </p:spPr>
      </p:pic>
    </p:spTree>
    <p:extLst>
      <p:ext uri="{BB962C8B-B14F-4D97-AF65-F5344CB8AC3E}">
        <p14:creationId xmlns:p14="http://schemas.microsoft.com/office/powerpoint/2010/main" val="9854376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2027" y="770708"/>
            <a:ext cx="3090704" cy="679269"/>
          </a:xfrm>
        </p:spPr>
        <p:txBody>
          <a:bodyPr>
            <a:normAutofit/>
          </a:bodyPr>
          <a:lstStyle/>
          <a:p>
            <a:r>
              <a:rPr lang="es-ES" sz="3600" dirty="0" smtClean="0">
                <a:solidFill>
                  <a:schemeClr val="accent3">
                    <a:lumMod val="75000"/>
                  </a:schemeClr>
                </a:solidFill>
                <a:latin typeface="Arial Black" panose="020B0A04020102020204" pitchFamily="34" charset="0"/>
              </a:rPr>
              <a:t>Ejemplo:</a:t>
            </a:r>
            <a:endParaRPr lang="en-US" sz="3600" dirty="0">
              <a:solidFill>
                <a:schemeClr val="accent3">
                  <a:lumMod val="75000"/>
                </a:schemeClr>
              </a:solidFill>
              <a:latin typeface="Arial Black" panose="020B0A04020102020204" pitchFamily="34" charset="0"/>
            </a:endParaRP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972" y="1449977"/>
            <a:ext cx="9757954" cy="4456605"/>
          </a:xfrm>
          <a:prstGeom prst="rect">
            <a:avLst/>
          </a:prstGeom>
        </p:spPr>
      </p:pic>
    </p:spTree>
    <p:extLst>
      <p:ext uri="{BB962C8B-B14F-4D97-AF65-F5344CB8AC3E}">
        <p14:creationId xmlns:p14="http://schemas.microsoft.com/office/powerpoint/2010/main" val="2191853547"/>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whoosh.wav"/>
          </p:stSnd>
        </p:sndAc>
      </p:transition>
    </mc:Choice>
    <mc:Fallback xmlns="">
      <p:transition spd="slow">
        <p:fade/>
        <p:sndAc>
          <p:stSnd>
            <p:snd r:embed="rId6" name="whoosh.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Método del MCM</a:t>
            </a:r>
            <a:endParaRPr lang="en-US"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59115" y="705907"/>
            <a:ext cx="3371850" cy="552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ángulo 8"/>
          <p:cNvSpPr/>
          <p:nvPr/>
        </p:nvSpPr>
        <p:spPr>
          <a:xfrm>
            <a:off x="1058092" y="2562224"/>
            <a:ext cx="10071462" cy="1685077"/>
          </a:xfrm>
          <a:prstGeom prst="rect">
            <a:avLst/>
          </a:prstGeom>
        </p:spPr>
        <p:txBody>
          <a:bodyPr wrap="square">
            <a:spAutoFit/>
          </a:bodyPr>
          <a:lstStyle/>
          <a:p>
            <a:pPr algn="ctr">
              <a:lnSpc>
                <a:spcPct val="115000"/>
              </a:lnSpc>
              <a:spcAft>
                <a:spcPts val="0"/>
              </a:spcAft>
            </a:pPr>
            <a:r>
              <a:rPr lang="es-ES" dirty="0" smtClean="0">
                <a:latin typeface="Arial" panose="020B0604020202020204" pitchFamily="34" charset="0"/>
                <a:ea typeface="Arial" panose="020B0604020202020204" pitchFamily="34" charset="0"/>
              </a:rPr>
              <a:t>Para sumar fracciones de distinto denominador, debemos calcular el MCM (Mínimo Común Múltiplo ) de los denominadores. Una vez que obtenemos el MCM de los denominadores, dividimos el MCM por cada denominador y, al resultado, lo multiplicamos por el numerador correspondiente. Por último sumamos los numeradores y dejamos el mismo denominador. Siempre que podamos simplificar el resultado final, se simplifica. ”. </a:t>
            </a:r>
            <a:endParaRPr lang="en-US" dirty="0">
              <a:latin typeface="Arial" panose="020B0604020202020204" pitchFamily="34" charset="0"/>
              <a:ea typeface="Arial" panose="020B0604020202020204" pitchFamily="34" charset="0"/>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971" y="4646567"/>
            <a:ext cx="2352675" cy="647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88052382"/>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6430594-6849-4518-A432-DD7D91ED23C6}"/>
              </a:ext>
            </a:extLst>
          </p:cNvPr>
          <p:cNvSpPr>
            <a:spLocks noGrp="1"/>
          </p:cNvSpPr>
          <p:nvPr>
            <p:ph type="title"/>
          </p:nvPr>
        </p:nvSpPr>
        <p:spPr>
          <a:xfrm>
            <a:off x="915993" y="511869"/>
            <a:ext cx="2362784"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dirty="0" smtClean="0"/>
              <a:t>Ejemplo:</a:t>
            </a:r>
            <a:endParaRPr lang="en-U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726" y="1631838"/>
            <a:ext cx="9522823" cy="4200455"/>
          </a:xfrm>
          <a:prstGeom prst="rect">
            <a:avLst/>
          </a:prstGeom>
        </p:spPr>
      </p:pic>
    </p:spTree>
    <p:extLst>
      <p:ext uri="{BB962C8B-B14F-4D97-AF65-F5344CB8AC3E}">
        <p14:creationId xmlns:p14="http://schemas.microsoft.com/office/powerpoint/2010/main" val="2599003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62149" y="1102025"/>
            <a:ext cx="9705375" cy="1323439"/>
          </a:xfrm>
          <a:prstGeom prst="rect">
            <a:avLst/>
          </a:prstGeom>
        </p:spPr>
        <p:txBody>
          <a:bodyPr wrap="square">
            <a:spAutoFit/>
          </a:bodyPr>
          <a:lstStyle/>
          <a:p>
            <a:pPr algn="ctr">
              <a:spcBef>
                <a:spcPct val="0"/>
              </a:spcBef>
            </a:pPr>
            <a:r>
              <a:rPr lang="es-ES" sz="4000" dirty="0" smtClean="0">
                <a:ln w="3175" cmpd="sng">
                  <a:noFill/>
                </a:ln>
                <a:solidFill>
                  <a:schemeClr val="tx1">
                    <a:lumMod val="85000"/>
                    <a:lumOff val="15000"/>
                  </a:schemeClr>
                </a:solidFill>
                <a:latin typeface="+mj-lt"/>
                <a:ea typeface="+mj-ea"/>
                <a:cs typeface="+mj-cs"/>
              </a:rPr>
              <a:t>         Resta </a:t>
            </a:r>
            <a:r>
              <a:rPr lang="es-ES" sz="4000" dirty="0">
                <a:ln w="3175" cmpd="sng">
                  <a:noFill/>
                </a:ln>
                <a:solidFill>
                  <a:schemeClr val="tx1">
                    <a:lumMod val="85000"/>
                    <a:lumOff val="15000"/>
                  </a:schemeClr>
                </a:solidFill>
                <a:latin typeface="+mj-lt"/>
                <a:ea typeface="+mj-ea"/>
                <a:cs typeface="+mj-cs"/>
              </a:rPr>
              <a:t>de fracciones de distinto denominador</a:t>
            </a:r>
            <a:endParaRPr lang="en-US" sz="4000" dirty="0">
              <a:ln w="3175" cmpd="sng">
                <a:noFill/>
              </a:ln>
              <a:solidFill>
                <a:schemeClr val="tx1">
                  <a:lumMod val="85000"/>
                  <a:lumOff val="15000"/>
                </a:schemeClr>
              </a:solidFill>
              <a:latin typeface="+mj-lt"/>
              <a:ea typeface="+mj-ea"/>
              <a:cs typeface="+mj-cs"/>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72015">
            <a:off x="1270258" y="2321753"/>
            <a:ext cx="2597207" cy="164575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8254">
            <a:off x="9314737" y="926036"/>
            <a:ext cx="2063011" cy="167541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327" y="3313926"/>
            <a:ext cx="2318250" cy="1961596"/>
          </a:xfrm>
          <a:prstGeom prst="rect">
            <a:avLst/>
          </a:prstGeom>
        </p:spPr>
      </p:pic>
    </p:spTree>
    <p:extLst>
      <p:ext uri="{BB962C8B-B14F-4D97-AF65-F5344CB8AC3E}">
        <p14:creationId xmlns:p14="http://schemas.microsoft.com/office/powerpoint/2010/main" val="3866852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94518" y="1193465"/>
            <a:ext cx="4705134" cy="646331"/>
          </a:xfrm>
          <a:prstGeom prst="rect">
            <a:avLst/>
          </a:prstGeom>
        </p:spPr>
        <p:txBody>
          <a:bodyPr wrap="none">
            <a:spAutoFit/>
          </a:bodyPr>
          <a:lstStyle/>
          <a:p>
            <a:r>
              <a:rPr lang="es-ES" sz="3600" b="1" u="sng" dirty="0"/>
              <a:t>Método de la Mariposa</a:t>
            </a:r>
            <a:endParaRPr lang="en-US" sz="3600" b="1" u="sng" dirty="0"/>
          </a:p>
        </p:txBody>
      </p:sp>
      <p:sp>
        <p:nvSpPr>
          <p:cNvPr id="4" name="Rectángulo 3"/>
          <p:cNvSpPr/>
          <p:nvPr/>
        </p:nvSpPr>
        <p:spPr>
          <a:xfrm>
            <a:off x="1476103" y="1943075"/>
            <a:ext cx="8921931" cy="1754326"/>
          </a:xfrm>
          <a:prstGeom prst="rect">
            <a:avLst/>
          </a:prstGeom>
        </p:spPr>
        <p:txBody>
          <a:bodyPr wrap="square">
            <a:spAutoFit/>
          </a:bodyPr>
          <a:lstStyle/>
          <a:p>
            <a:r>
              <a:rPr lang="es-ES" b="1" dirty="0"/>
              <a:t>Paso 1:</a:t>
            </a:r>
            <a:r>
              <a:rPr lang="es-ES" dirty="0"/>
              <a:t> Multiplicar de forma cruzada, esas serían las alitas de la mariposa. El resultado de cada multiplicación lo colocas en sus antenas. Después, </a:t>
            </a:r>
            <a:r>
              <a:rPr lang="es-ES" dirty="0" smtClean="0"/>
              <a:t>restamos </a:t>
            </a:r>
            <a:r>
              <a:rPr lang="es-ES" dirty="0"/>
              <a:t>las antenas y el resultado lo colocamos en el NUMERADOR. </a:t>
            </a:r>
            <a:endParaRPr lang="en-US" dirty="0"/>
          </a:p>
          <a:p>
            <a:r>
              <a:rPr lang="es-ES" b="1" dirty="0"/>
              <a:t>Paso 2: </a:t>
            </a:r>
            <a:r>
              <a:rPr lang="es-ES" dirty="0"/>
              <a:t>Para el cuerpo o colita de la mariposa, multiplicas los dos denominadores y el resultado lo colocamos en el </a:t>
            </a:r>
            <a:r>
              <a:rPr lang="es-ES" dirty="0" smtClean="0"/>
              <a:t>DENOMINADOR</a:t>
            </a:r>
          </a:p>
          <a:p>
            <a:r>
              <a:rPr lang="es-ES" dirty="0" smtClean="0"/>
              <a:t>Ejemplo:</a:t>
            </a:r>
            <a:endParaRPr lang="en-U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82" y="3396342"/>
            <a:ext cx="5405903" cy="2585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03184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sndAc>
          <p:endSnd/>
        </p:sndAc>
      </p:transition>
    </mc:Choice>
    <mc:Fallback>
      <p:transition spd="slow">
        <p:fade/>
        <p:sndAc>
          <p:end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53588" y="1690628"/>
            <a:ext cx="9927772" cy="2569934"/>
          </a:xfrm>
          <a:prstGeom prst="rect">
            <a:avLst/>
          </a:prstGeom>
        </p:spPr>
        <p:txBody>
          <a:bodyPr wrap="square">
            <a:spAutoFit/>
          </a:bodyPr>
          <a:lstStyle/>
          <a:p>
            <a:pPr algn="ctr">
              <a:lnSpc>
                <a:spcPct val="115000"/>
              </a:lnSpc>
              <a:spcAft>
                <a:spcPts val="0"/>
              </a:spcAft>
            </a:pPr>
            <a:r>
              <a:rPr lang="es-ES" sz="3200" b="1" dirty="0">
                <a:effectLst>
                  <a:outerShdw blurRad="38100" dist="38100" dir="2700000" algn="tl">
                    <a:srgbClr val="000000">
                      <a:alpha val="43137"/>
                    </a:srgbClr>
                  </a:outerShdw>
                </a:effectLst>
              </a:rPr>
              <a:t>Método del MCM</a:t>
            </a:r>
            <a:endParaRPr lang="es-ES" sz="3200" b="1" dirty="0" smtClean="0">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algn="ctr">
              <a:lnSpc>
                <a:spcPct val="115000"/>
              </a:lnSpc>
              <a:spcAft>
                <a:spcPts val="0"/>
              </a:spcAft>
            </a:pPr>
            <a:endParaRPr lang="es-ES" dirty="0">
              <a:latin typeface="Arial" panose="020B0604020202020204" pitchFamily="34" charset="0"/>
              <a:ea typeface="Arial" panose="020B0604020202020204" pitchFamily="34" charset="0"/>
            </a:endParaRPr>
          </a:p>
          <a:p>
            <a:pPr algn="ctr">
              <a:lnSpc>
                <a:spcPct val="115000"/>
              </a:lnSpc>
              <a:spcAft>
                <a:spcPts val="0"/>
              </a:spcAft>
            </a:pPr>
            <a:r>
              <a:rPr lang="es-ES" dirty="0" smtClean="0">
                <a:latin typeface="Arial" panose="020B0604020202020204" pitchFamily="34" charset="0"/>
                <a:ea typeface="Arial" panose="020B0604020202020204" pitchFamily="34" charset="0"/>
              </a:rPr>
              <a:t>Para restar </a:t>
            </a:r>
            <a:r>
              <a:rPr lang="es-ES" dirty="0">
                <a:latin typeface="Arial" panose="020B0604020202020204" pitchFamily="34" charset="0"/>
                <a:ea typeface="Arial" panose="020B0604020202020204" pitchFamily="34" charset="0"/>
              </a:rPr>
              <a:t>fracciones de distinto denominador, debemos calcular el MCM (Mínimo Común Múltiplo ) de los denominadores. Una vez que obtenemos el MCM de los denominadores, dividimos el MCM por cada denominador y, al resultado, lo multiplicamos por el numerador correspondiente. Por último </a:t>
            </a:r>
            <a:r>
              <a:rPr lang="es-ES" dirty="0" smtClean="0">
                <a:latin typeface="Arial" panose="020B0604020202020204" pitchFamily="34" charset="0"/>
                <a:ea typeface="Arial" panose="020B0604020202020204" pitchFamily="34" charset="0"/>
              </a:rPr>
              <a:t>restamos </a:t>
            </a:r>
            <a:r>
              <a:rPr lang="es-ES" dirty="0">
                <a:latin typeface="Arial" panose="020B0604020202020204" pitchFamily="34" charset="0"/>
                <a:ea typeface="Arial" panose="020B0604020202020204" pitchFamily="34" charset="0"/>
              </a:rPr>
              <a:t>los numeradores y dejamos el mismo denominador. Siempre que podamos simplificar el resultado final, se simplifica. ”. </a:t>
            </a:r>
            <a:endParaRPr lang="en-US" dirty="0">
              <a:latin typeface="Arial" panose="020B0604020202020204" pitchFamily="34" charset="0"/>
              <a:ea typeface="Arial" panose="020B0604020202020204" pitchFamily="34" charset="0"/>
            </a:endParaRPr>
          </a:p>
        </p:txBody>
      </p:sp>
      <p:pic>
        <p:nvPicPr>
          <p:cNvPr id="3" name="Marcador de contenido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9115" y="705907"/>
            <a:ext cx="3371850" cy="552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7595230"/>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1033</TotalTime>
  <Words>315</Words>
  <Application>Microsoft Office PowerPoint</Application>
  <PresentationFormat>Panorámica</PresentationFormat>
  <Paragraphs>23</Paragraphs>
  <Slides>11</Slides>
  <Notes>0</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Arial Black</vt:lpstr>
      <vt:lpstr>Century</vt:lpstr>
      <vt:lpstr>Garamond</vt:lpstr>
      <vt:lpstr>Orgánico</vt:lpstr>
      <vt:lpstr>Suma y Resta de distinto denominador</vt:lpstr>
      <vt:lpstr>Suma de fracciones de distinto denominador</vt:lpstr>
      <vt:lpstr>Método de la Mariposa</vt:lpstr>
      <vt:lpstr>Presentación de PowerPoint</vt:lpstr>
      <vt:lpstr>Método del MCM</vt:lpstr>
      <vt:lpstr>Ejemplo:</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Revolución de las TIC</dc:title>
  <dc:creator>Usuario</dc:creator>
  <cp:lastModifiedBy>Usuario</cp:lastModifiedBy>
  <cp:revision>75</cp:revision>
  <dcterms:created xsi:type="dcterms:W3CDTF">2023-07-03T17:33:49Z</dcterms:created>
  <dcterms:modified xsi:type="dcterms:W3CDTF">2024-11-07T16:31:41Z</dcterms:modified>
</cp:coreProperties>
</file>