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3" r:id="rId3"/>
    <p:sldId id="264" r:id="rId4"/>
    <p:sldId id="265" r:id="rId5"/>
    <p:sldId id="266" r:id="rId6"/>
    <p:sldId id="267" r:id="rId7"/>
    <p:sldId id="268" r:id="rId8"/>
    <p:sldId id="270" r:id="rId9"/>
    <p:sldId id="262" r:id="rId10"/>
    <p:sldId id="261" r:id="rId11"/>
    <p:sldId id="272" r:id="rId1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2A1F-231A-4701-98D7-79029775C310}" type="datetimeFigureOut">
              <a:rPr lang="es-AR" smtClean="0"/>
              <a:t>22/6/2026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B4916-7E82-4814-BB95-F8D920D29F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85305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2A1F-231A-4701-98D7-79029775C310}" type="datetimeFigureOut">
              <a:rPr lang="es-AR" smtClean="0"/>
              <a:t>22/6/2026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B4916-7E82-4814-BB95-F8D920D29F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10819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2A1F-231A-4701-98D7-79029775C310}" type="datetimeFigureOut">
              <a:rPr lang="es-AR" smtClean="0"/>
              <a:t>22/6/2026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B4916-7E82-4814-BB95-F8D920D29F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23421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2A1F-231A-4701-98D7-79029775C310}" type="datetimeFigureOut">
              <a:rPr lang="es-AR" smtClean="0"/>
              <a:t>22/6/2026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B4916-7E82-4814-BB95-F8D920D29F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40417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2A1F-231A-4701-98D7-79029775C310}" type="datetimeFigureOut">
              <a:rPr lang="es-AR" smtClean="0"/>
              <a:t>22/6/2026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B4916-7E82-4814-BB95-F8D920D29F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59076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2A1F-231A-4701-98D7-79029775C310}" type="datetimeFigureOut">
              <a:rPr lang="es-AR" smtClean="0"/>
              <a:t>22/6/2026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B4916-7E82-4814-BB95-F8D920D29F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19218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2A1F-231A-4701-98D7-79029775C310}" type="datetimeFigureOut">
              <a:rPr lang="es-AR" smtClean="0"/>
              <a:t>22/6/2026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B4916-7E82-4814-BB95-F8D920D29F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43753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2A1F-231A-4701-98D7-79029775C310}" type="datetimeFigureOut">
              <a:rPr lang="es-AR" smtClean="0"/>
              <a:t>22/6/2026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B4916-7E82-4814-BB95-F8D920D29F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82356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2A1F-231A-4701-98D7-79029775C310}" type="datetimeFigureOut">
              <a:rPr lang="es-AR" smtClean="0"/>
              <a:t>22/6/2026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B4916-7E82-4814-BB95-F8D920D29F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03628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2A1F-231A-4701-98D7-79029775C310}" type="datetimeFigureOut">
              <a:rPr lang="es-AR" smtClean="0"/>
              <a:t>22/6/2026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B4916-7E82-4814-BB95-F8D920D29F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40607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2A1F-231A-4701-98D7-79029775C310}" type="datetimeFigureOut">
              <a:rPr lang="es-AR" smtClean="0"/>
              <a:t>22/6/2026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B4916-7E82-4814-BB95-F8D920D29F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04056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B2A1F-231A-4701-98D7-79029775C310}" type="datetimeFigureOut">
              <a:rPr lang="es-AR" smtClean="0"/>
              <a:t>22/6/2026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B4916-7E82-4814-BB95-F8D920D29F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0074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116632"/>
            <a:ext cx="8856984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AR" sz="3600" b="1" dirty="0" smtClean="0">
                <a:solidFill>
                  <a:srgbClr val="0070C0"/>
                </a:solidFill>
                <a:latin typeface="Algerian" pitchFamily="82" charset="0"/>
              </a:rPr>
              <a:t>VENTILACION=MECÁNICA RESPIRATORIA</a:t>
            </a:r>
            <a:endParaRPr lang="es-AR" sz="3600" b="1" dirty="0">
              <a:solidFill>
                <a:srgbClr val="0070C0"/>
              </a:solidFill>
              <a:latin typeface="Algerian" pitchFamily="82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79512" y="1052736"/>
            <a:ext cx="8856984" cy="560153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MX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La ventilación pulmonar es el proceso funcional por el que el gas es transportado desde el entorno del sujeto hasta los alveolos pulmonares y viceversa. </a:t>
            </a:r>
          </a:p>
          <a:p>
            <a:pPr algn="just"/>
            <a:endParaRPr lang="es-MX" dirty="0"/>
          </a:p>
          <a:p>
            <a:pPr algn="just"/>
            <a:r>
              <a:rPr lang="es-MX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Este proceso puede ser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activo </a:t>
            </a:r>
            <a:r>
              <a:rPr lang="es-MX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pasivo</a:t>
            </a:r>
            <a:r>
              <a:rPr lang="es-MX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según que el modo ventilatorio sea: </a:t>
            </a:r>
          </a:p>
          <a:p>
            <a:pPr algn="just"/>
            <a:r>
              <a:rPr lang="es-MX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--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espontáneo</a:t>
            </a:r>
            <a:r>
              <a:rPr lang="es-MX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cuando se realiza por la actividad de los músculos respiratorios del individuo, o </a:t>
            </a:r>
          </a:p>
          <a:p>
            <a:pPr algn="just"/>
            <a:r>
              <a:rPr lang="es-MX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--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mecánico</a:t>
            </a:r>
            <a:r>
              <a:rPr lang="es-MX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cuando el proceso de ventilación se realiza por la acción de un mecanismo externo.</a:t>
            </a:r>
          </a:p>
          <a:p>
            <a:pPr algn="just"/>
            <a:endParaRPr lang="es-MX" sz="2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El nivel de ventilación está regulado desde el centro respiratorio en función de las necesidades metabólicas, y de las condiciones mecánicas del conjunto pulmón-caja torácica. </a:t>
            </a:r>
          </a:p>
          <a:p>
            <a:pPr algn="just"/>
            <a:endParaRPr lang="es-MX" sz="2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El objetivo de la ventilación pulmonar es transportar el oxígeno hasta el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espacio alveolar </a:t>
            </a:r>
            <a:r>
              <a:rPr lang="es-MX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para que se produzca el intercambio con el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espacio capilar pulmonar </a:t>
            </a:r>
            <a:r>
              <a:rPr lang="es-MX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y evacuar el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CO2</a:t>
            </a:r>
            <a:r>
              <a:rPr lang="es-MX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producido a nivel metabólico.</a:t>
            </a:r>
            <a:endParaRPr lang="es-AR" sz="2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382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-99392"/>
            <a:ext cx="10153128" cy="720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390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116632"/>
            <a:ext cx="8640960" cy="655564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800" dirty="0">
                <a:solidFill>
                  <a:srgbClr val="FFFF00"/>
                </a:solidFill>
                <a:latin typeface="Algerian" pitchFamily="82" charset="0"/>
              </a:rPr>
              <a:t>Derivación de derecha a </a:t>
            </a:r>
            <a:r>
              <a:rPr lang="es-MX" sz="2800" dirty="0" smtClean="0">
                <a:solidFill>
                  <a:srgbClr val="FFFF00"/>
                </a:solidFill>
                <a:latin typeface="Algerian" pitchFamily="82" charset="0"/>
              </a:rPr>
              <a:t>izquierda</a:t>
            </a:r>
          </a:p>
          <a:p>
            <a:pPr algn="ctr"/>
            <a:r>
              <a:rPr lang="es-MX" sz="2800" dirty="0" smtClean="0">
                <a:solidFill>
                  <a:srgbClr val="FFFF00"/>
                </a:solidFill>
                <a:latin typeface="Algerian" pitchFamily="82" charset="0"/>
              </a:rPr>
              <a:t>CORTOCICUITO BIDIRECCIONAL</a:t>
            </a:r>
          </a:p>
          <a:p>
            <a:pPr algn="just"/>
            <a:endParaRPr lang="es-MX" sz="2800" dirty="0">
              <a:solidFill>
                <a:srgbClr val="FF0000"/>
              </a:solidFill>
              <a:latin typeface="Algerian" pitchFamily="82" charset="0"/>
            </a:endParaRPr>
          </a:p>
          <a:p>
            <a:pPr algn="just"/>
            <a:r>
              <a:rPr lang="es-MX" sz="2800" dirty="0">
                <a:latin typeface="Algerian" pitchFamily="82" charset="0"/>
              </a:rPr>
              <a:t>La sangre </a:t>
            </a:r>
            <a:r>
              <a:rPr lang="es-MX" sz="2800" dirty="0" smtClean="0">
                <a:latin typeface="Algerian" pitchFamily="82" charset="0"/>
              </a:rPr>
              <a:t>con dióxido de carbono </a:t>
            </a:r>
            <a:r>
              <a:rPr lang="es-MX" sz="2800" dirty="0">
                <a:latin typeface="Algerian" pitchFamily="82" charset="0"/>
              </a:rPr>
              <a:t>fluye hacia el corazón desde el </a:t>
            </a:r>
            <a:r>
              <a:rPr lang="es-MX" sz="2800" dirty="0" smtClean="0">
                <a:solidFill>
                  <a:srgbClr val="00B0F0"/>
                </a:solidFill>
                <a:latin typeface="Algerian" pitchFamily="82" charset="0"/>
              </a:rPr>
              <a:t>VD</a:t>
            </a:r>
            <a:r>
              <a:rPr lang="es-MX" sz="2800" dirty="0" smtClean="0">
                <a:latin typeface="Algerian" pitchFamily="82" charset="0"/>
              </a:rPr>
              <a:t> bombeándose </a:t>
            </a:r>
            <a:r>
              <a:rPr lang="es-MX" sz="2800" dirty="0">
                <a:latin typeface="Algerian" pitchFamily="82" charset="0"/>
              </a:rPr>
              <a:t>a los pulmones para </a:t>
            </a:r>
            <a:r>
              <a:rPr lang="es-MX" sz="2800" dirty="0" smtClean="0">
                <a:latin typeface="Algerian" pitchFamily="82" charset="0"/>
              </a:rPr>
              <a:t>oxigenarse Y regresa </a:t>
            </a:r>
            <a:r>
              <a:rPr lang="es-MX" sz="2800" dirty="0">
                <a:latin typeface="Algerian" pitchFamily="82" charset="0"/>
              </a:rPr>
              <a:t>por el lado izquierdo </a:t>
            </a:r>
            <a:r>
              <a:rPr lang="es-MX" sz="2800" dirty="0" smtClean="0">
                <a:latin typeface="Algerian" pitchFamily="82" charset="0"/>
              </a:rPr>
              <a:t>AL </a:t>
            </a:r>
            <a:r>
              <a:rPr lang="es-MX" sz="2800" dirty="0" smtClean="0">
                <a:solidFill>
                  <a:srgbClr val="FF0000"/>
                </a:solidFill>
                <a:latin typeface="Algerian" pitchFamily="82" charset="0"/>
              </a:rPr>
              <a:t>VI </a:t>
            </a:r>
            <a:r>
              <a:rPr lang="es-MX" sz="2800" dirty="0" smtClean="0">
                <a:latin typeface="Algerian" pitchFamily="82" charset="0"/>
              </a:rPr>
              <a:t>y </a:t>
            </a:r>
            <a:r>
              <a:rPr lang="es-MX" sz="2800" dirty="0">
                <a:latin typeface="Algerian" pitchFamily="82" charset="0"/>
              </a:rPr>
              <a:t>se bombea a los tejidos. </a:t>
            </a:r>
            <a:endParaRPr lang="es-MX" sz="2800" dirty="0" smtClean="0">
              <a:latin typeface="Algerian" pitchFamily="82" charset="0"/>
            </a:endParaRPr>
          </a:p>
          <a:p>
            <a:pPr algn="just"/>
            <a:endParaRPr lang="es-MX" sz="2800" dirty="0" smtClean="0">
              <a:latin typeface="Algerian" pitchFamily="82" charset="0"/>
            </a:endParaRPr>
          </a:p>
          <a:p>
            <a:pPr algn="just"/>
            <a:r>
              <a:rPr lang="es-MX" sz="2800" dirty="0" smtClean="0">
                <a:solidFill>
                  <a:srgbClr val="FFFF00"/>
                </a:solidFill>
                <a:latin typeface="Algerian" pitchFamily="82" charset="0"/>
              </a:rPr>
              <a:t>En </a:t>
            </a:r>
            <a:r>
              <a:rPr lang="es-MX" sz="2800" dirty="0">
                <a:solidFill>
                  <a:srgbClr val="FFFF00"/>
                </a:solidFill>
                <a:latin typeface="Algerian" pitchFamily="82" charset="0"/>
              </a:rPr>
              <a:t>ocasiones, la sangre </a:t>
            </a:r>
            <a:r>
              <a:rPr lang="es-MX" sz="2800" dirty="0" smtClean="0">
                <a:solidFill>
                  <a:srgbClr val="FFFF00"/>
                </a:solidFill>
                <a:latin typeface="Algerian" pitchFamily="82" charset="0"/>
              </a:rPr>
              <a:t>CON DIOXIDO DE CARBONO </a:t>
            </a:r>
            <a:r>
              <a:rPr lang="es-MX" sz="2800" dirty="0">
                <a:solidFill>
                  <a:srgbClr val="FFFF00"/>
                </a:solidFill>
                <a:latin typeface="Algerian" pitchFamily="82" charset="0"/>
              </a:rPr>
              <a:t>puede desviarse hacia el lado izquierdo del corazón y llegar a los tejidos sin oxigenarse primero en los pulmones (derivación de derecha a izquierda). Esto suele deberse a una anomalía </a:t>
            </a:r>
            <a:r>
              <a:rPr lang="es-MX" sz="2800" dirty="0" smtClean="0">
                <a:solidFill>
                  <a:srgbClr val="FFFF00"/>
                </a:solidFill>
                <a:latin typeface="Algerian" pitchFamily="82" charset="0"/>
              </a:rPr>
              <a:t>cardíaca.</a:t>
            </a:r>
            <a:endParaRPr lang="es-MX" sz="2800" i="0" dirty="0">
              <a:solidFill>
                <a:srgbClr val="FFFF00"/>
              </a:solidFill>
              <a:effectLst/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876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116632"/>
            <a:ext cx="8784976" cy="655564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El pulmón tiene unas propiedades mecánicas que se caracterizan por:</a:t>
            </a:r>
          </a:p>
          <a:p>
            <a:pPr algn="just"/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1- Elasticidad.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Depende de las propiedades elásticas de las estructuras del sistema respiratorio. </a:t>
            </a:r>
          </a:p>
          <a:p>
            <a:pPr algn="just"/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2- Viscosidad.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Depende de la fricción interna de un medio fluido, es decir entre el tejido pulmonar y el gas que circula por las vías aéreas. </a:t>
            </a:r>
          </a:p>
          <a:p>
            <a:pPr algn="just"/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3- Tensión superficial.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Está producida por las fuerzas cohesivas (fuerzas de atracción) que hay entre las moléculas en la superficie del fluido y de la capa de la superficie alveolar. </a:t>
            </a:r>
          </a:p>
          <a:p>
            <a:pPr algn="just"/>
            <a:endParaRPr lang="es-MX" sz="2000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4- Histéresis.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Es el fenómeno por el que el efecto de una fuerza persiste más de lo que dura la misma fuerza.</a:t>
            </a:r>
          </a:p>
          <a:p>
            <a:pPr algn="just"/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El proceso respiratorio pulmonar se desarrolla de manera secuencial y cíclica, mediante el llenado de aire o inspiración y su vaciado o espiración. </a:t>
            </a:r>
          </a:p>
          <a:p>
            <a:pPr algn="just"/>
            <a:r>
              <a:rPr lang="es-MX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El </a:t>
            </a:r>
            <a:r>
              <a:rPr lang="es-MX" sz="20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s-MX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parato Respiratorio no es una estructura rígida, sino que presenta una capacidad de deformación y recuperación muy apropiada para el desarrollo de sus funciones.</a:t>
            </a:r>
          </a:p>
        </p:txBody>
      </p:sp>
    </p:spTree>
    <p:extLst>
      <p:ext uri="{BB962C8B-B14F-4D97-AF65-F5344CB8AC3E}">
        <p14:creationId xmlns:p14="http://schemas.microsoft.com/office/powerpoint/2010/main" val="28190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6232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3362325" y="188640"/>
            <a:ext cx="5602163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La facilidad con que el Pulmón puede ser deformado recibe el nombre de distensibilidad y se define como el cambio de volumen respecto al cambio de presión.</a:t>
            </a:r>
            <a:endParaRPr lang="es-A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362325" y="1582341"/>
            <a:ext cx="5602163" cy="501675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El ciclo de la respiración está controlado por el centro respiratorio que se localiza dentro del bulbo raquídeo. </a:t>
            </a:r>
          </a:p>
          <a:p>
            <a:pPr algn="just"/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Tres principales grupos de neuronas conforman este centro. </a:t>
            </a:r>
          </a:p>
          <a:p>
            <a:pPr algn="just"/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El grupo respiratorio dorsal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es el responsable de la mayor parte del ciclo de la respiración. </a:t>
            </a: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El grupo respiratorio ventral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participa en la espiración forzada. </a:t>
            </a:r>
          </a:p>
          <a:p>
            <a:pPr algn="just"/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El centro neumotáxico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controla el ritmo y la profundidad de la respiración.</a:t>
            </a:r>
            <a:endParaRPr lang="es-AR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216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779912" y="404664"/>
            <a:ext cx="525658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El sistema respiratorio funciona de manera distinta dependiendo de la presión atmosférica.</a:t>
            </a:r>
          </a:p>
          <a:p>
            <a:pPr algn="just"/>
            <a:endParaRPr lang="es-MX" sz="2000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Mientras que a nivel del mar el cuerpo respira con normalidad gracias a una mayor presión barométrica, sobre el nivel del mar el aire se enrarece, lo que obliga a los pulmones y al corazón a realizar un esfuerzo mucho mayor para oxigenarse.</a:t>
            </a:r>
            <a:endParaRPr lang="es-AR" sz="2000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 rot="19636237">
            <a:off x="-82887" y="1138260"/>
            <a:ext cx="42193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800" b="1" dirty="0" smtClean="0">
                <a:solidFill>
                  <a:srgbClr val="00B0F0"/>
                </a:solidFill>
                <a:latin typeface="Algerian" pitchFamily="82" charset="0"/>
              </a:rPr>
              <a:t>PRESION ATMOSFERICA </a:t>
            </a:r>
            <a:endParaRPr lang="es-AR" sz="2800" b="1" dirty="0">
              <a:solidFill>
                <a:srgbClr val="00B0F0"/>
              </a:solidFill>
              <a:latin typeface="Algerian" pitchFamily="82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23528" y="3789040"/>
            <a:ext cx="87129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Nivel del Mar</a:t>
            </a:r>
          </a:p>
          <a:p>
            <a:pPr algn="just"/>
            <a:endParaRPr lang="es-MX" sz="2000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Presión y Oxígeno: </a:t>
            </a:r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Existe una alta concentración de moléculas de oxígeno disponibles en cada inhalación.</a:t>
            </a: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Trabajo Respiratorio: </a:t>
            </a:r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Es mínimo. El intercambio de gases en los alvéolos pulmonares hacia la sangre es altamente eficiente y natural.</a:t>
            </a: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Oxigenación: </a:t>
            </a:r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La saturación de oxígeno en la sangre alcanza niveles óptimos (entre el 95% y 100%) sin forzar el sistema.</a:t>
            </a:r>
            <a:endParaRPr lang="es-AR" sz="2000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987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188640"/>
            <a:ext cx="878497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Sobre el Nivel del Mar (En Altura)</a:t>
            </a:r>
          </a:p>
          <a:p>
            <a:pPr algn="ctr"/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A medida que se asciende, la presión barométrica disminuye drásticamente y reduce la presión parcial de oxígeno y provoca un estado conocido como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hipoxia hipobárica</a:t>
            </a:r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endParaRPr lang="es-MX" sz="2000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El cuerpo responde de la siguiente manera:</a:t>
            </a:r>
          </a:p>
          <a:p>
            <a:pPr algn="just"/>
            <a:endParaRPr lang="es-MX" sz="2000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Aumento de la Ventilación: </a:t>
            </a:r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Para compensar la falta de oxígeno, se desencadena una respuesta inmediata llamada hiperventilación. La frecuencia respiratoria (respiraciones por minuto) y la profundidad de cada inhalación aumentan para introducir más aire a los pulmones.</a:t>
            </a:r>
          </a:p>
          <a:p>
            <a:pPr algn="just"/>
            <a:endParaRPr lang="es-MX" sz="2000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Esfuerzo Cardiovascular: </a:t>
            </a:r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El corazón late más rápido (taquicardia) y aumenta la presión arterial pulmonar para bombear la sangre restante con mayor velocidad hacia los tejidos.</a:t>
            </a:r>
          </a:p>
          <a:p>
            <a:pPr algn="just"/>
            <a:endParaRPr lang="es-MX" sz="2000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Posibles Complicaciones: </a:t>
            </a:r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Si el ascenso es muy rápido y el cuerpo no logra adaptarse, se sufre el Mal Agudo de Montaña (MAM), cuyos síntomas van desde dolor de cabeza y fatiga hasta graves edemas pulmonares o cerebrales de altura</a:t>
            </a:r>
            <a:endParaRPr lang="es-AR" sz="2000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044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188641"/>
            <a:ext cx="871296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El ascenso desde el nivel del mar a gran altitud tiene efectos sobre la respiración. </a:t>
            </a:r>
          </a:p>
          <a:p>
            <a:pPr algn="just"/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La caída progresiva en la presión barométrica va acompañada de una caída en la presión parcial de oxígeno , tanto en el aire ambiente como en los espacios alveolares de los pulmones , y es esta caída la que plantea el principal desafío respiratorio para los humanos a gran altitud.</a:t>
            </a:r>
            <a:endParaRPr lang="es-AR" sz="2000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79512" y="2564903"/>
            <a:ext cx="871296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&gt;&gt;&gt;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La hipoxia </a:t>
            </a:r>
            <a:r>
              <a:rPr lang="es-MX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es una condición caracterizada por la disminución de oxígeno disponible para los tejidos del cuerpo. </a:t>
            </a:r>
          </a:p>
          <a:p>
            <a:pPr algn="just"/>
            <a:r>
              <a:rPr lang="es-MX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Este fenómeno puede ocurrir por múltiples causas, y su severidad varía desde moderada hasta grave. </a:t>
            </a:r>
          </a:p>
          <a:p>
            <a:pPr algn="just"/>
            <a:r>
              <a:rPr lang="es-MX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La hipoxia afecta el funcionamiento celular, comprometiendo órganos vitales como el cerebro, el corazón y los pulmones. </a:t>
            </a:r>
          </a:p>
          <a:p>
            <a:pPr algn="just"/>
            <a:endParaRPr lang="es-MX" sz="20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Causas de la hipoxia</a:t>
            </a:r>
            <a:endParaRPr lang="es-MX" sz="20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Enfermedades respiratorias: </a:t>
            </a:r>
            <a:r>
              <a:rPr lang="es-MX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Asma, EPOC, fibrosis y neumonía.</a:t>
            </a: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Problemas cardiovasculares: </a:t>
            </a:r>
            <a:r>
              <a:rPr lang="es-MX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Insuficiencia cardíaca .</a:t>
            </a: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Anemia severa: </a:t>
            </a:r>
            <a:r>
              <a:rPr lang="es-MX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Reducción en la capacidad de transporte de oxígeno.</a:t>
            </a: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Altitudes elevadas: </a:t>
            </a:r>
            <a:r>
              <a:rPr lang="es-MX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Disminución de la presión de oxígeno ambiental.</a:t>
            </a: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Intoxicaciones: </a:t>
            </a:r>
            <a:r>
              <a:rPr lang="es-MX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Exposición a monóxido de carbono o cianuro.</a:t>
            </a:r>
          </a:p>
        </p:txBody>
      </p:sp>
    </p:spTree>
    <p:extLst>
      <p:ext uri="{BB962C8B-B14F-4D97-AF65-F5344CB8AC3E}">
        <p14:creationId xmlns:p14="http://schemas.microsoft.com/office/powerpoint/2010/main" val="3048250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116632"/>
            <a:ext cx="878497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síntomas de la hipoxia</a:t>
            </a:r>
          </a:p>
          <a:p>
            <a:pPr algn="ctr"/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Hipoxia moderada: </a:t>
            </a:r>
            <a:r>
              <a:rPr lang="es-MX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Fatiga, mareo, dificultad para respirar y confusión leve.</a:t>
            </a:r>
          </a:p>
          <a:p>
            <a:pPr algn="just"/>
            <a:endParaRPr lang="es-MX" sz="20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Hipoxia grave: </a:t>
            </a:r>
            <a:r>
              <a:rPr lang="es-MX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Cianosis, arritmias cardíacas, desorientación, pérdida de conciencia y daño orgánico irreversible si no se trata.</a:t>
            </a:r>
          </a:p>
          <a:p>
            <a:pPr algn="just"/>
            <a:endParaRPr lang="es-MX" sz="20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Hipoxia intermitente: </a:t>
            </a:r>
            <a:r>
              <a:rPr lang="es-MX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Episodios recurrentes de falta de oxígeno, como en el síndrome de apnea obstructiva del sueño ( la respiración se detiene y se reanuda de manera repentina por la noche).</a:t>
            </a:r>
            <a:endParaRPr lang="es-AR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79512" y="3861048"/>
            <a:ext cx="878497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&gt;&gt;&gt;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La hipoxemia </a:t>
            </a:r>
            <a:r>
              <a:rPr lang="es-MX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 produce cuando los niveles de oxígeno en la sangre son inferiores a lo normal y si estos niveles de oxígeno son demasiado bajos, es posible que el cuerpo no funcione correctamente.</a:t>
            </a:r>
          </a:p>
          <a:p>
            <a:pPr algn="just"/>
            <a:endParaRPr lang="es-MX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La hipoxemia puede presentarse de forma repentina y durante un corto período de tiempo (aguda) pero también puede ser crónica, durando meses o años. </a:t>
            </a:r>
          </a:p>
          <a:p>
            <a:pPr algn="just"/>
            <a:endParaRPr lang="es-AR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909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188640"/>
            <a:ext cx="885698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Síntomas de hipoxemia</a:t>
            </a:r>
          </a:p>
          <a:p>
            <a:pPr algn="ctr"/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Estos varían según la gravedad y la causa:</a:t>
            </a:r>
          </a:p>
          <a:p>
            <a:pPr algn="just"/>
            <a:endParaRPr lang="es-MX" sz="20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Dolor de cabeza</a:t>
            </a:r>
          </a:p>
          <a:p>
            <a:pPr algn="ctr"/>
            <a:r>
              <a:rPr lang="es-MX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Dificultad para respirar o  falta de aire</a:t>
            </a:r>
          </a:p>
          <a:p>
            <a:pPr algn="ctr"/>
            <a:r>
              <a:rPr lang="es-MX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Ritmo cardíaco acelerado</a:t>
            </a:r>
          </a:p>
          <a:p>
            <a:pPr algn="ctr"/>
            <a:r>
              <a:rPr lang="es-MX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Cansancio</a:t>
            </a:r>
          </a:p>
          <a:p>
            <a:pPr algn="ctr"/>
            <a:r>
              <a:rPr lang="es-MX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tos</a:t>
            </a:r>
          </a:p>
          <a:p>
            <a:pPr algn="ctr"/>
            <a:r>
              <a:rPr lang="es-MX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Sibilancias</a:t>
            </a:r>
          </a:p>
          <a:p>
            <a:pPr algn="ctr"/>
            <a:r>
              <a:rPr lang="es-MX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Confusión</a:t>
            </a:r>
          </a:p>
          <a:p>
            <a:pPr algn="ctr"/>
            <a:r>
              <a:rPr lang="es-MX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Piel, uñas o labios azulados ( cianosis )</a:t>
            </a:r>
            <a:endParaRPr lang="es-AR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79512" y="3974292"/>
            <a:ext cx="88569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Las afecciones que pueden provocar hipoxemia incluyen: </a:t>
            </a:r>
          </a:p>
          <a:p>
            <a:pPr algn="ctr"/>
            <a:r>
              <a:rPr lang="es-MX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Anemia</a:t>
            </a:r>
          </a:p>
          <a:p>
            <a:pPr algn="ctr"/>
            <a:r>
              <a:rPr lang="es-MX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Asma</a:t>
            </a:r>
          </a:p>
          <a:p>
            <a:pPr algn="ctr"/>
            <a:r>
              <a:rPr lang="es-MX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Bronquitis</a:t>
            </a:r>
          </a:p>
          <a:p>
            <a:pPr algn="ctr"/>
            <a:r>
              <a:rPr lang="es-MX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insuficiencia cardíaca </a:t>
            </a:r>
          </a:p>
          <a:p>
            <a:pPr algn="ctr"/>
            <a:r>
              <a:rPr lang="es-MX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EPOC (enfermedad pulmonar obstructiva crónica)</a:t>
            </a:r>
          </a:p>
          <a:p>
            <a:pPr algn="ctr"/>
            <a:r>
              <a:rPr lang="es-MX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Líquido en los pulmones (edema pulmonar)</a:t>
            </a:r>
          </a:p>
          <a:p>
            <a:pPr algn="ctr"/>
            <a:r>
              <a:rPr lang="es-MX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Neumonía</a:t>
            </a:r>
            <a:endParaRPr lang="es-MX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Sedantes</a:t>
            </a:r>
          </a:p>
        </p:txBody>
      </p:sp>
    </p:spTree>
    <p:extLst>
      <p:ext uri="{BB962C8B-B14F-4D97-AF65-F5344CB8AC3E}">
        <p14:creationId xmlns:p14="http://schemas.microsoft.com/office/powerpoint/2010/main" val="2168788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188641"/>
            <a:ext cx="8784976" cy="477053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latin typeface="Algerian" pitchFamily="82" charset="0"/>
                <a:cs typeface="Arial" pitchFamily="34" charset="0"/>
              </a:rPr>
              <a:t>Estructura del Alvéolo</a:t>
            </a:r>
          </a:p>
          <a:p>
            <a:pPr algn="just"/>
            <a:endParaRPr lang="es-MX" sz="20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Alvéolo: </a:t>
            </a:r>
            <a:r>
              <a:rPr lang="es-MX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Es la unidad donde el aire (rico en O2) entra en contacto cercano con la sangre.</a:t>
            </a:r>
          </a:p>
          <a:p>
            <a:pPr algn="just"/>
            <a:endParaRPr lang="es-MX" sz="20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Capilar sanguíneo: </a:t>
            </a:r>
            <a:r>
              <a:rPr lang="es-MX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El conducto que rodea al alvéolo. Contiene los glóbulos rojos que transportan los gases.</a:t>
            </a:r>
          </a:p>
          <a:p>
            <a:pPr algn="just"/>
            <a:endParaRPr lang="es-MX" sz="20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Membrana respiratoria: </a:t>
            </a:r>
            <a:r>
              <a:rPr lang="es-MX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La barrera ultra delgada compuesta por la membrana alveolar y la pared del capilar, a través de la cual difunden los gases.</a:t>
            </a:r>
          </a:p>
          <a:p>
            <a:pPr algn="just"/>
            <a:endParaRPr lang="es-MX" sz="20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Líquido surfactante: </a:t>
            </a:r>
            <a:r>
              <a:rPr lang="es-MX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Sustancia que recubre el interior del alvéolo para evitar que colapse durante la espiración disminuyendo la tensión superficial.</a:t>
            </a:r>
            <a:endParaRPr lang="es-AR" sz="2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79512" y="5157192"/>
            <a:ext cx="8784976" cy="1569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El oxígeno (</a:t>
            </a:r>
            <a:r>
              <a:rPr lang="es-MX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O2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) se difunde desde el alvéolo hacia la sangre dentro de los capilares, mientras que el dióxido de carbono (</a:t>
            </a:r>
            <a:r>
              <a:rPr lang="es-MX" sz="2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CO2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)  pasa de la sangre al alvéolo para ser exhalados.</a:t>
            </a:r>
            <a:endParaRPr lang="es-AR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5285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1288</Words>
  <Application>Microsoft Office PowerPoint</Application>
  <PresentationFormat>Presentación en pantalla (4:3)</PresentationFormat>
  <Paragraphs>111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22</cp:revision>
  <dcterms:created xsi:type="dcterms:W3CDTF">2026-06-22T19:21:51Z</dcterms:created>
  <dcterms:modified xsi:type="dcterms:W3CDTF">2026-06-22T23:00:55Z</dcterms:modified>
</cp:coreProperties>
</file>