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2" r:id="rId3"/>
    <p:sldId id="257" r:id="rId4"/>
    <p:sldId id="281" r:id="rId5"/>
    <p:sldId id="286" r:id="rId6"/>
    <p:sldId id="283" r:id="rId7"/>
    <p:sldId id="284" r:id="rId8"/>
    <p:sldId id="285" r:id="rId9"/>
    <p:sldId id="272" r:id="rId10"/>
    <p:sldId id="275" r:id="rId11"/>
    <p:sldId id="276" r:id="rId12"/>
    <p:sldId id="277" r:id="rId13"/>
    <p:sldId id="278" r:id="rId14"/>
    <p:sldId id="287" r:id="rId15"/>
    <p:sldId id="289" r:id="rId1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592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201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208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645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645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749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363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72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238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396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416C-365A-49A2-91B7-0D2A33AE1A6D}" type="datetimeFigureOut">
              <a:rPr lang="es-AR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E1F6-351C-4876-9ACA-8134B0B2879A}" type="slidenum">
              <a:rPr lang="es-A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12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4DE7F-C528-4960-8925-FF01E45B09DB}" type="datetimeFigureOut">
              <a:rPr lang="es-AR" smtClean="0"/>
              <a:pPr/>
              <a:t>14/4/2026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0B3BC-BBA0-4597-91F8-4114650BE0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2416C-365A-49A2-91B7-0D2A33AE1A6D}" type="datetimeFigureOut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14/4/2026</a:t>
            </a:fld>
            <a:endParaRPr lang="es-AR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6E1F6-351C-4876-9ACA-8134B0B2879A}" type="slidenum">
              <a:rPr lang="es-A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AR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851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2132856"/>
            <a:ext cx="842493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La anatomía de la piel, o tegumento, está compuesta por tres capas principales: </a:t>
            </a:r>
            <a:endParaRPr lang="es-MX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s-MX" sz="2800" b="1" dirty="0" smtClean="0"/>
              <a:t>1-la </a:t>
            </a:r>
            <a:r>
              <a:rPr lang="es-MX" sz="2800" b="1" dirty="0"/>
              <a:t>epidermis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(capa más externa y protectora), </a:t>
            </a:r>
            <a:endParaRPr lang="es-MX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s-MX" sz="2800" b="1" dirty="0" smtClean="0"/>
              <a:t>2-la </a:t>
            </a:r>
            <a:r>
              <a:rPr lang="es-MX" sz="2800" b="1" dirty="0"/>
              <a:t>dermis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(capa intermedia que contiene tejido conectivo, folículos pilosos, vasos sanguíneos y glándulas) y </a:t>
            </a:r>
            <a:endParaRPr lang="es-MX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s-MX" sz="2800" b="1" dirty="0" smtClean="0"/>
              <a:t>3-la </a:t>
            </a:r>
            <a:r>
              <a:rPr lang="es-MX" sz="2800" b="1" dirty="0"/>
              <a:t>hipodermis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(capa más profunda compuesta de tejido adiposo y conectivo). </a:t>
            </a:r>
            <a:endParaRPr lang="es-MX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s-MX" sz="2800" b="1" dirty="0" smtClean="0">
                <a:solidFill>
                  <a:schemeClr val="accent6">
                    <a:lumMod val="75000"/>
                  </a:schemeClr>
                </a:solidFill>
              </a:rPr>
              <a:t>Estas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capas trabajan juntas para formar una barrera </a:t>
            </a:r>
            <a:r>
              <a:rPr lang="es-MX" sz="2800" b="1" dirty="0" smtClean="0">
                <a:solidFill>
                  <a:schemeClr val="accent6">
                    <a:lumMod val="75000"/>
                  </a:schemeClr>
                </a:solidFill>
              </a:rPr>
              <a:t>protectora. </a:t>
            </a:r>
            <a:endParaRPr lang="es-AR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9"/>
            <a:ext cx="8424935" cy="1440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62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e sudores y olores | Academia de Ciencias de Morelos, A.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2890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54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260648"/>
            <a:ext cx="8856984" cy="60016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MECANORECEPTORES: Son </a:t>
            </a: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terminaciones nerviosas que detectan estímulos mecánicos como </a:t>
            </a:r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ser:</a:t>
            </a:r>
          </a:p>
          <a:p>
            <a:pPr algn="just"/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--la </a:t>
            </a: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presión, </a:t>
            </a:r>
            <a:endParaRPr lang="es-MX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--la </a:t>
            </a: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vibración y </a:t>
            </a:r>
            <a:endParaRPr lang="es-MX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--la textura.</a:t>
            </a:r>
          </a:p>
          <a:p>
            <a:pPr algn="just"/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Todo esto se transforma en </a:t>
            </a: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impulsos nerviosos para el </a:t>
            </a:r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cerebro y se </a:t>
            </a: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encuentran </a:t>
            </a:r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en la epidermis y la </a:t>
            </a:r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dermis. </a:t>
            </a:r>
          </a:p>
          <a:p>
            <a:pPr algn="just"/>
            <a:endParaRPr lang="es-MX" sz="2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TIPOS: Los </a:t>
            </a: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principales </a:t>
            </a:r>
            <a:r>
              <a:rPr lang="es-MX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incluyen: </a:t>
            </a:r>
          </a:p>
          <a:p>
            <a:pPr algn="just"/>
            <a:r>
              <a:rPr lang="es-MX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--los </a:t>
            </a:r>
            <a:r>
              <a:rPr lang="es-MX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corpúsculos de Meissner (tacto </a:t>
            </a:r>
            <a:r>
              <a:rPr lang="es-MX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ligero, vibraciones, tectura de objetos), </a:t>
            </a:r>
          </a:p>
          <a:p>
            <a:pPr algn="just"/>
            <a:r>
              <a:rPr lang="es-MX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--los </a:t>
            </a:r>
            <a:r>
              <a:rPr lang="es-MX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discos de Merkel (tacto </a:t>
            </a:r>
            <a:r>
              <a:rPr lang="es-MX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suave, tectura, presión</a:t>
            </a:r>
            <a:r>
              <a:rPr lang="es-MX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), </a:t>
            </a:r>
            <a:endParaRPr lang="es-MX" sz="24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--los </a:t>
            </a:r>
            <a:r>
              <a:rPr lang="es-MX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corpúsculos de Ruffini (estiramiento de la </a:t>
            </a:r>
            <a:r>
              <a:rPr lang="es-MX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piel y sensibilidad al calor), </a:t>
            </a:r>
          </a:p>
          <a:p>
            <a:pPr algn="just"/>
            <a:r>
              <a:rPr lang="es-MX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--los </a:t>
            </a:r>
            <a:r>
              <a:rPr lang="es-MX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corpúsculos de Pacini (</a:t>
            </a:r>
            <a:r>
              <a:rPr lang="es-MX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vibración, presión) </a:t>
            </a: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 </a:t>
            </a:r>
            <a:endParaRPr lang="es-MX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--los </a:t>
            </a:r>
            <a:r>
              <a:rPr lang="es-MX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receptores pilosos (detectan movimiento del pelo). </a:t>
            </a:r>
            <a:endParaRPr lang="es-A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80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2616" y="0"/>
            <a:ext cx="108012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364088" y="5157192"/>
            <a:ext cx="4320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2400" b="1" dirty="0">
                <a:solidFill>
                  <a:srgbClr val="F79646">
                    <a:lumMod val="75000"/>
                  </a:srgbClr>
                </a:solidFill>
                <a:latin typeface="Arial Black" pitchFamily="34" charset="0"/>
                <a:cs typeface="Arial" pitchFamily="34" charset="0"/>
              </a:rPr>
              <a:t>Las células inmunitarias habitan la epidermis y la dermis.</a:t>
            </a:r>
          </a:p>
        </p:txBody>
      </p:sp>
    </p:spTree>
    <p:extLst>
      <p:ext uri="{BB962C8B-B14F-4D97-AF65-F5344CB8AC3E}">
        <p14:creationId xmlns:p14="http://schemas.microsoft.com/office/powerpoint/2010/main" val="418004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188640"/>
            <a:ext cx="8568952" cy="655564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MX" sz="4800" b="1" dirty="0" smtClean="0"/>
              <a:t>FANERAS</a:t>
            </a:r>
          </a:p>
          <a:p>
            <a:pPr algn="ctr"/>
            <a:endParaRPr lang="es-MX" sz="4800" b="1" dirty="0" smtClean="0"/>
          </a:p>
          <a:p>
            <a:pPr algn="just"/>
            <a:r>
              <a:rPr lang="es-MX" sz="3600" b="1" dirty="0"/>
              <a:t>S</a:t>
            </a:r>
            <a:r>
              <a:rPr lang="es-MX" sz="3600" b="1" dirty="0" smtClean="0"/>
              <a:t>on </a:t>
            </a:r>
            <a:r>
              <a:rPr lang="es-MX" sz="3600" b="1" dirty="0"/>
              <a:t>estructuras complementarias o anexas a la piel, visibles por sobresalir de ella, que incluyen </a:t>
            </a:r>
            <a:r>
              <a:rPr lang="es-MX" sz="3600" b="1" dirty="0">
                <a:solidFill>
                  <a:schemeClr val="tx1"/>
                </a:solidFill>
              </a:rPr>
              <a:t>el pelo</a:t>
            </a:r>
            <a:r>
              <a:rPr lang="es-MX" sz="3600" b="1" dirty="0"/>
              <a:t>, </a:t>
            </a:r>
            <a:r>
              <a:rPr lang="es-MX" sz="3600" b="1" dirty="0">
                <a:solidFill>
                  <a:schemeClr val="tx1"/>
                </a:solidFill>
              </a:rPr>
              <a:t>las uñas</a:t>
            </a:r>
            <a:r>
              <a:rPr lang="es-MX" sz="3600" b="1" dirty="0" smtClean="0"/>
              <a:t>, </a:t>
            </a:r>
            <a:r>
              <a:rPr lang="es-MX" sz="3600" b="1" dirty="0"/>
              <a:t>y se componen principalmente de la proteína </a:t>
            </a:r>
            <a:r>
              <a:rPr lang="es-MX" sz="3600" b="1" dirty="0">
                <a:solidFill>
                  <a:schemeClr val="tx1"/>
                </a:solidFill>
              </a:rPr>
              <a:t>queratina</a:t>
            </a:r>
            <a:r>
              <a:rPr lang="es-MX" sz="3600" b="1" dirty="0"/>
              <a:t>. </a:t>
            </a:r>
            <a:endParaRPr lang="es-MX" sz="3600" b="1" dirty="0" smtClean="0"/>
          </a:p>
          <a:p>
            <a:pPr algn="just"/>
            <a:endParaRPr lang="es-MX" sz="3600" b="1" dirty="0"/>
          </a:p>
          <a:p>
            <a:pPr algn="just"/>
            <a:r>
              <a:rPr lang="es-MX" sz="3600" b="1" dirty="0" smtClean="0"/>
              <a:t>Estas </a:t>
            </a:r>
            <a:r>
              <a:rPr lang="es-MX" sz="3600" b="1" dirty="0"/>
              <a:t>estructuras cumplen funciones de </a:t>
            </a:r>
            <a:r>
              <a:rPr lang="es-MX" sz="3600" b="1" dirty="0">
                <a:solidFill>
                  <a:schemeClr val="tx1"/>
                </a:solidFill>
              </a:rPr>
              <a:t>protección</a:t>
            </a:r>
            <a:r>
              <a:rPr lang="es-MX" sz="3600" b="1" dirty="0"/>
              <a:t>, como el </a:t>
            </a:r>
            <a:r>
              <a:rPr lang="es-MX" sz="3600" b="1" dirty="0">
                <a:solidFill>
                  <a:schemeClr val="tx1"/>
                </a:solidFill>
              </a:rPr>
              <a:t>aislamiento térmico </a:t>
            </a:r>
            <a:r>
              <a:rPr lang="es-MX" sz="3600" b="1" dirty="0"/>
              <a:t>y la </a:t>
            </a:r>
            <a:r>
              <a:rPr lang="es-MX" sz="3600" b="1" dirty="0">
                <a:solidFill>
                  <a:schemeClr val="tx1"/>
                </a:solidFill>
              </a:rPr>
              <a:t>defensa</a:t>
            </a:r>
            <a:r>
              <a:rPr lang="es-MX" sz="3600" b="1" dirty="0"/>
              <a:t>, y son reflejo del estado de salud general del organismo. </a:t>
            </a:r>
            <a:endParaRPr lang="es-AR" sz="3600" b="1" dirty="0"/>
          </a:p>
        </p:txBody>
      </p:sp>
    </p:spTree>
    <p:extLst>
      <p:ext uri="{BB962C8B-B14F-4D97-AF65-F5344CB8AC3E}">
        <p14:creationId xmlns:p14="http://schemas.microsoft.com/office/powerpoint/2010/main" val="329495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268761"/>
            <a:ext cx="8856984" cy="563231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b="1" dirty="0" smtClean="0">
                <a:solidFill>
                  <a:srgbClr val="F79646">
                    <a:lumMod val="75000"/>
                  </a:srgbClr>
                </a:solidFill>
                <a:latin typeface="Arial Black" pitchFamily="34" charset="0"/>
                <a:cs typeface="Arial" pitchFamily="34" charset="0"/>
              </a:rPr>
              <a:t>Funciona como un órgano inmunológico activo y es la primera línea de defensa, integrando barreras físicas, químicas y biológicas (microbiota) para proteger contra patógenos, toxinas y radiación UV. </a:t>
            </a:r>
          </a:p>
          <a:p>
            <a:pPr algn="just"/>
            <a:endParaRPr lang="es-MX" sz="2400" b="1" dirty="0" smtClean="0">
              <a:solidFill>
                <a:srgbClr val="F79646">
                  <a:lumMod val="75000"/>
                </a:srgbClr>
              </a:solidFill>
              <a:latin typeface="Arial Black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solidFill>
                  <a:srgbClr val="F79646">
                    <a:lumMod val="75000"/>
                  </a:srgbClr>
                </a:solidFill>
                <a:latin typeface="Arial Black" pitchFamily="34" charset="0"/>
                <a:cs typeface="Arial" pitchFamily="34" charset="0"/>
              </a:rPr>
              <a:t>El Sistema inmunitario cutáneo (SIC) detecta amenazas mediante células residentes como queratinocitos y células de Langerhans, activando respuestas inmunes innatas y adaptativas para prevenir infecciones y cáncer. </a:t>
            </a:r>
          </a:p>
          <a:p>
            <a:pPr algn="just"/>
            <a:endParaRPr lang="es-MX" sz="2400" b="1" dirty="0" smtClean="0">
              <a:solidFill>
                <a:srgbClr val="F79646">
                  <a:lumMod val="75000"/>
                </a:srgbClr>
              </a:solidFill>
              <a:latin typeface="Arial Black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solidFill>
                  <a:srgbClr val="F79646">
                    <a:lumMod val="75000"/>
                  </a:srgbClr>
                </a:solidFill>
                <a:latin typeface="Arial Black" pitchFamily="34" charset="0"/>
                <a:cs typeface="Arial" pitchFamily="34" charset="0"/>
              </a:rPr>
              <a:t>El sistema inmunitario de la piel posee elementos tanto del sistema inmunitario </a:t>
            </a:r>
            <a:r>
              <a:rPr lang="es-MX" sz="2400" b="1" dirty="0" smtClean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innato</a:t>
            </a:r>
            <a:r>
              <a:rPr lang="es-MX" sz="2400" b="1" dirty="0" smtClean="0">
                <a:solidFill>
                  <a:srgbClr val="F79646">
                    <a:lumMod val="75000"/>
                  </a:srgbClr>
                </a:solidFill>
                <a:latin typeface="Arial Black" pitchFamily="34" charset="0"/>
                <a:cs typeface="Arial" pitchFamily="34" charset="0"/>
              </a:rPr>
              <a:t> (inespecífico) como del</a:t>
            </a:r>
            <a:r>
              <a:rPr lang="es-MX" sz="2400" b="1" dirty="0" smtClean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 adaptativo </a:t>
            </a:r>
            <a:r>
              <a:rPr lang="es-MX" sz="2400" b="1" dirty="0" smtClean="0">
                <a:solidFill>
                  <a:srgbClr val="F79646">
                    <a:lumMod val="75000"/>
                  </a:srgbClr>
                </a:solidFill>
                <a:latin typeface="Arial Black" pitchFamily="34" charset="0"/>
                <a:cs typeface="Arial" pitchFamily="34" charset="0"/>
              </a:rPr>
              <a:t>(específico). </a:t>
            </a:r>
          </a:p>
          <a:p>
            <a:pPr algn="just"/>
            <a:endParaRPr lang="es-MX" sz="2400" b="1" dirty="0" smtClean="0">
              <a:solidFill>
                <a:srgbClr val="F79646">
                  <a:lumMod val="75000"/>
                </a:srgb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27784" y="188640"/>
            <a:ext cx="2952328" cy="707886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AR" sz="4000" b="1" i="1" dirty="0" smtClean="0">
                <a:ln w="11430"/>
                <a:gradFill>
                  <a:gsLst>
                    <a:gs pos="0">
                      <a:srgbClr val="F79646">
                        <a:tint val="90000"/>
                        <a:satMod val="120000"/>
                      </a:srgbClr>
                    </a:gs>
                    <a:gs pos="25000">
                      <a:srgbClr val="F79646">
                        <a:tint val="93000"/>
                        <a:satMod val="120000"/>
                      </a:srgbClr>
                    </a:gs>
                    <a:gs pos="50000">
                      <a:srgbClr val="F79646">
                        <a:shade val="89000"/>
                        <a:satMod val="110000"/>
                      </a:srgbClr>
                    </a:gs>
                    <a:gs pos="75000">
                      <a:srgbClr val="F79646">
                        <a:tint val="93000"/>
                        <a:satMod val="120000"/>
                      </a:srgbClr>
                    </a:gs>
                    <a:gs pos="100000">
                      <a:srgbClr val="F79646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PIEL</a:t>
            </a:r>
            <a:endParaRPr lang="es-AR" sz="4000" b="1" i="1" dirty="0" smtClean="0">
              <a:ln w="11430"/>
              <a:gradFill>
                <a:gsLst>
                  <a:gs pos="0">
                    <a:srgbClr val="F79646">
                      <a:tint val="90000"/>
                      <a:satMod val="120000"/>
                    </a:srgbClr>
                  </a:gs>
                  <a:gs pos="25000">
                    <a:srgbClr val="F79646">
                      <a:tint val="93000"/>
                      <a:satMod val="120000"/>
                    </a:srgbClr>
                  </a:gs>
                  <a:gs pos="50000">
                    <a:srgbClr val="F79646">
                      <a:shade val="89000"/>
                      <a:satMod val="110000"/>
                    </a:srgbClr>
                  </a:gs>
                  <a:gs pos="75000">
                    <a:srgbClr val="F79646">
                      <a:tint val="93000"/>
                      <a:satMod val="120000"/>
                    </a:srgbClr>
                  </a:gs>
                  <a:gs pos="100000">
                    <a:srgbClr val="F79646">
                      <a:tint val="90000"/>
                      <a:satMod val="120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041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pas de la piel: MedlinePlus enciclopedia médica illustració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-243408"/>
            <a:ext cx="9036496" cy="76291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188640"/>
            <a:ext cx="8856984" cy="61247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piel es el órgano más grande del cuerpo </a:t>
            </a:r>
            <a:r>
              <a:rPr lang="es-MX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entre 1,5 a 2 metros en un adulto joven y puede variar según el peso y la altura de la persona.</a:t>
            </a:r>
          </a:p>
          <a:p>
            <a:pPr algn="just"/>
            <a:endParaRPr lang="es-MX" sz="28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Tiene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funciones fundamentales como ser</a:t>
            </a:r>
            <a:r>
              <a:rPr lang="es-MX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endParaRPr lang="es-MX" sz="28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-Regula </a:t>
            </a:r>
            <a:r>
              <a:rPr lang="es-MX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temperatura del cuerpo</a:t>
            </a:r>
          </a:p>
          <a:p>
            <a:pPr algn="just"/>
            <a:r>
              <a:rPr lang="es-MX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-Almacena </a:t>
            </a:r>
            <a:r>
              <a:rPr lang="es-MX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agua y grasa</a:t>
            </a:r>
          </a:p>
          <a:p>
            <a:pPr algn="just"/>
            <a:r>
              <a:rPr lang="es-MX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-Es </a:t>
            </a:r>
            <a:r>
              <a:rPr lang="es-MX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un órgano sensorial</a:t>
            </a:r>
          </a:p>
          <a:p>
            <a:pPr algn="just"/>
            <a:r>
              <a:rPr lang="es-MX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Impide </a:t>
            </a:r>
            <a:r>
              <a:rPr lang="es-MX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pérdida de agua</a:t>
            </a:r>
          </a:p>
          <a:p>
            <a:pPr algn="just"/>
            <a:r>
              <a:rPr lang="es-MX" sz="28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8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Impide </a:t>
            </a:r>
            <a:r>
              <a:rPr lang="es-MX" sz="28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el ingreso de bacterias</a:t>
            </a:r>
          </a:p>
          <a:p>
            <a:pPr algn="just"/>
            <a:r>
              <a:rPr lang="es-MX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Actúa </a:t>
            </a:r>
            <a:r>
              <a:rPr lang="es-MX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como barrera entre el organismo y el entorno</a:t>
            </a:r>
          </a:p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-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Protección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del cuerpo frente a los traumatismos</a:t>
            </a:r>
          </a:p>
        </p:txBody>
      </p:sp>
    </p:spTree>
    <p:extLst>
      <p:ext uri="{BB962C8B-B14F-4D97-AF65-F5344CB8AC3E}">
        <p14:creationId xmlns:p14="http://schemas.microsoft.com/office/powerpoint/2010/main" val="160088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188640"/>
            <a:ext cx="8640960" cy="61247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800" b="1" dirty="0" smtClean="0"/>
              <a:t>Piel </a:t>
            </a:r>
            <a:r>
              <a:rPr lang="es-MX" sz="2800" b="1" dirty="0"/>
              <a:t>del Rostro: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Es más fina y tiene más glándulas sebáceas, siendo más sensible y expuesta a factores externos. </a:t>
            </a:r>
          </a:p>
          <a:p>
            <a:pPr algn="just"/>
            <a:r>
              <a:rPr lang="es-MX" sz="2800" b="1" dirty="0"/>
              <a:t>Piel del Cuerpo: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Es más gruesa y resistente que la del rostro, especialmente en zonas como los codos y rodillas. </a:t>
            </a:r>
          </a:p>
          <a:p>
            <a:pPr algn="just"/>
            <a:r>
              <a:rPr lang="es-MX" sz="2800" b="1" dirty="0"/>
              <a:t>Palmas y plantas: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Son más gruesas, están bien </a:t>
            </a:r>
            <a:r>
              <a:rPr lang="es-MX" sz="2800" b="1" dirty="0" smtClean="0">
                <a:solidFill>
                  <a:schemeClr val="accent6">
                    <a:lumMod val="75000"/>
                  </a:schemeClr>
                </a:solidFill>
              </a:rPr>
              <a:t>acolchadas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y carecen de folículos pilosos y glándulas sebáceas, pero tienen una gran cantidad de glándulas sudoríparas. </a:t>
            </a:r>
          </a:p>
          <a:p>
            <a:pPr algn="just"/>
            <a:r>
              <a:rPr lang="es-MX" sz="2800" b="1" dirty="0"/>
              <a:t>Dorso de las manos: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Es mucho más delgada que la de las palmas y tiene poco tejido adiposo. </a:t>
            </a:r>
          </a:p>
          <a:p>
            <a:pPr algn="just"/>
            <a:r>
              <a:rPr lang="es-MX" sz="2800" b="1" dirty="0"/>
              <a:t>Axilas e Ingle: </a:t>
            </a:r>
            <a:r>
              <a:rPr lang="es-MX" sz="2800" b="1" dirty="0">
                <a:solidFill>
                  <a:schemeClr val="accent6">
                    <a:lumMod val="75000"/>
                  </a:schemeClr>
                </a:solidFill>
              </a:rPr>
              <a:t>El pH de estas zonas es más alcalino, lo que las hace más vulnerables al crecimiento bacteriano y al mal olor. </a:t>
            </a:r>
            <a:endParaRPr lang="es-AR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49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9512" y="260648"/>
            <a:ext cx="8712968" cy="61863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36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Epidermis: Es la capa más externa y está compuesta por diferentes células, incluyendo:</a:t>
            </a:r>
          </a:p>
          <a:p>
            <a:pPr algn="just"/>
            <a:r>
              <a:rPr lang="es-MX" sz="3600" b="1" dirty="0">
                <a:cs typeface="Arial" pitchFamily="34" charset="0"/>
              </a:rPr>
              <a:t>Queratinocitos: </a:t>
            </a:r>
            <a:r>
              <a:rPr lang="es-MX" sz="36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Producen queratina, una proteína que forma una barrera protectora e impermeabilizante en la piel. </a:t>
            </a:r>
          </a:p>
          <a:p>
            <a:pPr algn="just"/>
            <a:r>
              <a:rPr lang="es-MX" sz="3600" b="1" dirty="0">
                <a:cs typeface="Arial" pitchFamily="34" charset="0"/>
              </a:rPr>
              <a:t>Melanocitos: </a:t>
            </a:r>
            <a:r>
              <a:rPr lang="es-MX" sz="36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Producen melanina, el pigmento que da color a la piel y la protege de los rayos UV. </a:t>
            </a:r>
          </a:p>
          <a:p>
            <a:pPr algn="just"/>
            <a:r>
              <a:rPr lang="es-MX" sz="3600" b="1" dirty="0">
                <a:cs typeface="Arial" pitchFamily="34" charset="0"/>
              </a:rPr>
              <a:t>Células de Langerhans: </a:t>
            </a:r>
            <a:r>
              <a:rPr lang="es-MX" sz="36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Ayudan a proteger al cuerpo de las infecciones. </a:t>
            </a:r>
            <a:endParaRPr lang="es-AR" sz="3600" b="1" dirty="0">
              <a:solidFill>
                <a:schemeClr val="accent6">
                  <a:lumMod val="7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6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404664"/>
            <a:ext cx="8496944" cy="60016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32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Dermis: Es la capa intermedia y contiene:</a:t>
            </a:r>
          </a:p>
          <a:p>
            <a:pPr algn="just"/>
            <a:r>
              <a:rPr lang="es-MX" sz="3200" b="1" dirty="0">
                <a:cs typeface="Arial" pitchFamily="34" charset="0"/>
              </a:rPr>
              <a:t>Vasos sanguíneos y linfáticos:</a:t>
            </a:r>
            <a:r>
              <a:rPr lang="es-MX" sz="32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 Irrigan y drenan la piel. </a:t>
            </a:r>
          </a:p>
          <a:p>
            <a:pPr algn="just"/>
            <a:r>
              <a:rPr lang="es-MX" sz="3200" b="1" dirty="0">
                <a:cs typeface="Arial" pitchFamily="34" charset="0"/>
              </a:rPr>
              <a:t>Glándulas sudoríparas: </a:t>
            </a:r>
            <a:r>
              <a:rPr lang="es-MX" sz="32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Producen sudor para regular la temperatura corporal. </a:t>
            </a:r>
          </a:p>
          <a:p>
            <a:pPr algn="just"/>
            <a:r>
              <a:rPr lang="es-MX" sz="3200" b="1" dirty="0">
                <a:cs typeface="Arial" pitchFamily="34" charset="0"/>
              </a:rPr>
              <a:t>Glándulas sebáceas: </a:t>
            </a:r>
            <a:r>
              <a:rPr lang="es-MX" sz="32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Producen sebo para mantener la piel hidratada. </a:t>
            </a:r>
          </a:p>
          <a:p>
            <a:pPr algn="just"/>
            <a:r>
              <a:rPr lang="es-MX" sz="3200" b="1" dirty="0">
                <a:cs typeface="Arial" pitchFamily="34" charset="0"/>
              </a:rPr>
              <a:t>Folículos pilosos: </a:t>
            </a:r>
            <a:r>
              <a:rPr lang="es-MX" sz="32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Donde nacen los pelos. </a:t>
            </a:r>
          </a:p>
          <a:p>
            <a:pPr algn="just"/>
            <a:r>
              <a:rPr lang="es-MX" sz="3200" b="1" dirty="0">
                <a:cs typeface="Arial" pitchFamily="34" charset="0"/>
              </a:rPr>
              <a:t>Terminaciones nerviosas: </a:t>
            </a:r>
            <a:r>
              <a:rPr lang="es-MX" sz="32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Responsables de la sensibilidad (tacto, dolor, temperatura). </a:t>
            </a:r>
          </a:p>
          <a:p>
            <a:pPr algn="just"/>
            <a:r>
              <a:rPr lang="es-MX" sz="3200" b="1" dirty="0">
                <a:cs typeface="Arial" pitchFamily="34" charset="0"/>
              </a:rPr>
              <a:t>Fibras de colágeno y elastina: </a:t>
            </a:r>
            <a:r>
              <a:rPr lang="es-MX" sz="3200" b="1" dirty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Proporcionan resistencia y elasticidad a la piel. </a:t>
            </a:r>
            <a:endParaRPr lang="es-AR" sz="3200" b="1" dirty="0">
              <a:solidFill>
                <a:schemeClr val="accent6">
                  <a:lumMod val="7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42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476672"/>
            <a:ext cx="8352928" cy="61863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4400" b="1" dirty="0">
                <a:solidFill>
                  <a:schemeClr val="accent6">
                    <a:lumMod val="75000"/>
                  </a:schemeClr>
                </a:solidFill>
              </a:rPr>
              <a:t>Hipodermis (Tejido Subcutáneo): Es la capa más profunda y está compuesta principalmente por</a:t>
            </a:r>
            <a:r>
              <a:rPr lang="es-MX" sz="4400" b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algn="just"/>
            <a:endParaRPr lang="es-MX" sz="4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es-MX" sz="4400" b="1" dirty="0"/>
              <a:t>Tejido adiposo (grasa): </a:t>
            </a:r>
            <a:r>
              <a:rPr lang="es-MX" sz="4400" b="1" dirty="0">
                <a:solidFill>
                  <a:schemeClr val="accent6">
                    <a:lumMod val="75000"/>
                  </a:schemeClr>
                </a:solidFill>
              </a:rPr>
              <a:t>Actúa como aislante térmico, almacena energía y amortigua golpes. </a:t>
            </a:r>
          </a:p>
          <a:p>
            <a:pPr algn="just"/>
            <a:r>
              <a:rPr lang="es-MX" sz="4400" b="1" dirty="0"/>
              <a:t>Tejido conectivo: </a:t>
            </a:r>
            <a:r>
              <a:rPr lang="es-MX" sz="4400" b="1" dirty="0">
                <a:solidFill>
                  <a:schemeClr val="accent6">
                    <a:lumMod val="75000"/>
                  </a:schemeClr>
                </a:solidFill>
              </a:rPr>
              <a:t>Unir la piel a los músculos y huesos. </a:t>
            </a:r>
            <a:endParaRPr lang="es-AR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33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GLANDULAS ECRINAS Y APOCRIN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Rectángulo"/>
          <p:cNvSpPr/>
          <p:nvPr/>
        </p:nvSpPr>
        <p:spPr>
          <a:xfrm>
            <a:off x="179512" y="548680"/>
            <a:ext cx="4392488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dirty="0" smtClean="0"/>
              <a:t>Son </a:t>
            </a:r>
            <a:r>
              <a:rPr lang="es-MX" dirty="0"/>
              <a:t>las principales glándulas sudoríparas y se encuentran distribuidas por casi toda la piel, abriéndose directamente a la superficie a través de conductos</a:t>
            </a:r>
            <a:endParaRPr lang="es-AR" dirty="0"/>
          </a:p>
        </p:txBody>
      </p:sp>
      <p:sp>
        <p:nvSpPr>
          <p:cNvPr id="3" name="2 Rectángulo"/>
          <p:cNvSpPr/>
          <p:nvPr/>
        </p:nvSpPr>
        <p:spPr>
          <a:xfrm>
            <a:off x="5220072" y="548680"/>
            <a:ext cx="3672408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dirty="0"/>
              <a:t> </a:t>
            </a:r>
            <a:r>
              <a:rPr lang="es-MX" dirty="0" smtClean="0"/>
              <a:t>Son </a:t>
            </a:r>
            <a:r>
              <a:rPr lang="es-MX" dirty="0"/>
              <a:t>glándulas sudoríparas asociadas a los folículos pilosos, ubicadas principalmente en axilas, región perianal y areolas mamarias, y que producen sudor espeso y rico en proteínas y lípidos, el cual, al ser descompuesto por bacterias de la piel, genera el olor corporal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476672"/>
            <a:ext cx="8640960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s-MX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lándula Ecrina </a:t>
            </a:r>
            <a:r>
              <a:rPr lang="es-MX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es un tipo de glándula sudorípara que se encuentra en la piel y es responsable de la producción de sudor, principalmente para la regulación de la temperatura corporal. Estas glándulas son abundantes en la piel humana y se abren directamente a la superficie a través de poros. </a:t>
            </a:r>
          </a:p>
          <a:p>
            <a:endParaRPr lang="es-AR" dirty="0"/>
          </a:p>
        </p:txBody>
      </p:sp>
      <p:sp>
        <p:nvSpPr>
          <p:cNvPr id="3" name="2 Rectángulo"/>
          <p:cNvSpPr/>
          <p:nvPr/>
        </p:nvSpPr>
        <p:spPr>
          <a:xfrm>
            <a:off x="323528" y="3573016"/>
            <a:ext cx="8640960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MX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s-MX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lándula Apocrina </a:t>
            </a:r>
            <a:r>
              <a:rPr lang="es-MX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es un tipo de glándula exocrina que se encuentra en la piel, específicamente en áreas como las axilas y la ingle. Estas glándulas producen y secretan sustancias como sudor, cerumen (cera del oído) y leche materna. </a:t>
            </a:r>
            <a:r>
              <a:rPr lang="es-MX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Al descomponerse su secreción por bacterias produce el olor a cuerpo. Son sensibles a los estados emocionales y hormonales.</a:t>
            </a:r>
          </a:p>
        </p:txBody>
      </p:sp>
    </p:spTree>
    <p:extLst>
      <p:ext uri="{BB962C8B-B14F-4D97-AF65-F5344CB8AC3E}">
        <p14:creationId xmlns:p14="http://schemas.microsoft.com/office/powerpoint/2010/main" val="375743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923</Words>
  <Application>Microsoft Office PowerPoint</Application>
  <PresentationFormat>Presentación en pantalla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53</cp:revision>
  <dcterms:created xsi:type="dcterms:W3CDTF">2023-04-28T20:34:26Z</dcterms:created>
  <dcterms:modified xsi:type="dcterms:W3CDTF">2026-04-14T19:35:07Z</dcterms:modified>
</cp:coreProperties>
</file>