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4" r:id="rId6"/>
    <p:sldId id="260" r:id="rId7"/>
    <p:sldId id="261" r:id="rId8"/>
    <p:sldId id="262" r:id="rId9"/>
    <p:sldId id="263"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2" d="100"/>
          <a:sy n="72" d="100"/>
        </p:scale>
        <p:origin x="6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6/14/2026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6/14/2026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07067" y="450574"/>
            <a:ext cx="7358637" cy="5393635"/>
          </a:xfrm>
        </p:spPr>
        <p:txBody>
          <a:bodyPr/>
          <a:lstStyle/>
          <a:p>
            <a:pPr algn="ctr"/>
            <a:r>
              <a:rPr lang="es-ES" sz="3200" b="1" dirty="0" smtClean="0">
                <a:solidFill>
                  <a:schemeClr val="tx1"/>
                </a:solidFill>
                <a:latin typeface="Arial" panose="020B0604020202020204" pitchFamily="34" charset="0"/>
                <a:cs typeface="Arial" panose="020B0604020202020204" pitchFamily="34" charset="0"/>
              </a:rPr>
              <a:t>Venas </a:t>
            </a:r>
            <a:r>
              <a:rPr lang="es-ES" sz="3200" b="1" dirty="0" smtClean="0">
                <a:solidFill>
                  <a:schemeClr val="tx1"/>
                </a:solidFill>
                <a:latin typeface="Arial" panose="020B0604020202020204" pitchFamily="34" charset="0"/>
                <a:cs typeface="Arial" panose="020B0604020202020204" pitchFamily="34" charset="0"/>
              </a:rPr>
              <a:t>de los</a:t>
            </a:r>
            <a:r>
              <a:rPr lang="es-ES" sz="3200" b="1" dirty="0" smtClean="0">
                <a:solidFill>
                  <a:schemeClr val="tx1"/>
                </a:solidFill>
                <a:latin typeface="Arial" panose="020B0604020202020204" pitchFamily="34" charset="0"/>
                <a:cs typeface="Arial" panose="020B0604020202020204" pitchFamily="34" charset="0"/>
              </a:rPr>
              <a:t> Miembros Superiores</a:t>
            </a:r>
            <a:r>
              <a:rPr lang="es-ES" sz="3200" b="1" dirty="0" smtClean="0">
                <a:solidFill>
                  <a:schemeClr val="tx1"/>
                </a:solidFill>
                <a:latin typeface="Arial" panose="020B0604020202020204" pitchFamily="34" charset="0"/>
                <a:cs typeface="Arial" panose="020B0604020202020204" pitchFamily="34" charset="0"/>
              </a:rPr>
              <a:t/>
            </a:r>
            <a:br>
              <a:rPr lang="es-ES" sz="3200" b="1" dirty="0" smtClean="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
            </a:r>
            <a:br>
              <a:rPr lang="es-ES" sz="3200" b="1"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Se dividen en dos sistemas principales:</a:t>
            </a:r>
            <a:br>
              <a:rPr lang="es-ES" sz="3200"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
            </a:r>
            <a:br>
              <a:rPr lang="es-ES" sz="3200" dirty="0" smtClean="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Superficial: </a:t>
            </a:r>
            <a:r>
              <a:rPr lang="es-ES" sz="3200" dirty="0" smtClean="0">
                <a:solidFill>
                  <a:schemeClr val="tx1"/>
                </a:solidFill>
                <a:latin typeface="Arial" panose="020B0604020202020204" pitchFamily="34" charset="0"/>
                <a:cs typeface="Arial" panose="020B0604020202020204" pitchFamily="34" charset="0"/>
              </a:rPr>
              <a:t>(situado en el tejido subcutáneo).</a:t>
            </a:r>
            <a:br>
              <a:rPr lang="es-ES" sz="3200"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
            </a:r>
            <a:br>
              <a:rPr lang="es-ES" sz="3200" dirty="0" smtClean="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Profundo: </a:t>
            </a:r>
            <a:r>
              <a:rPr lang="es-ES" sz="3200" dirty="0" smtClean="0">
                <a:solidFill>
                  <a:schemeClr val="tx1"/>
                </a:solidFill>
                <a:latin typeface="Arial" panose="020B0604020202020204" pitchFamily="34" charset="0"/>
                <a:cs typeface="Arial" panose="020B0604020202020204" pitchFamily="34" charset="0"/>
              </a:rPr>
              <a:t>(situado por debajo de la fascia profunda y generalmente satélite de las arterias).</a:t>
            </a:r>
            <a:r>
              <a:rPr lang="es-ES" sz="3200" b="1" dirty="0" smtClean="0">
                <a:solidFill>
                  <a:schemeClr val="tx1"/>
                </a:solidFill>
                <a:latin typeface="Arial" panose="020B0604020202020204" pitchFamily="34" charset="0"/>
                <a:cs typeface="Arial" panose="020B0604020202020204" pitchFamily="34" charset="0"/>
              </a:rPr>
              <a:t/>
            </a:r>
            <a:br>
              <a:rPr lang="es-ES" sz="3200" b="1" dirty="0" smtClean="0">
                <a:solidFill>
                  <a:schemeClr val="tx1"/>
                </a:solidFill>
                <a:latin typeface="Arial" panose="020B0604020202020204" pitchFamily="34" charset="0"/>
                <a:cs typeface="Arial" panose="020B0604020202020204" pitchFamily="34" charset="0"/>
              </a:rPr>
            </a:br>
            <a:endParaRPr lang="en-US" sz="3200" b="1" dirty="0">
              <a:solidFill>
                <a:schemeClr val="tx1"/>
              </a:solidFill>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flipV="1">
            <a:off x="1507067" y="7407964"/>
            <a:ext cx="7766936" cy="45719"/>
          </a:xfrm>
        </p:spPr>
        <p:txBody>
          <a:bodyPr>
            <a:normAutofit fontScale="25000" lnSpcReduction="20000"/>
          </a:bodyPr>
          <a:lstStyle/>
          <a:p>
            <a:endParaRPr lang="en-US" dirty="0"/>
          </a:p>
        </p:txBody>
      </p:sp>
    </p:spTree>
    <p:extLst>
      <p:ext uri="{BB962C8B-B14F-4D97-AF65-F5344CB8AC3E}">
        <p14:creationId xmlns:p14="http://schemas.microsoft.com/office/powerpoint/2010/main" val="3722155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65" y="0"/>
            <a:ext cx="4890053" cy="6858000"/>
          </a:xfrm>
          <a:prstGeom prst="rect">
            <a:avLst/>
          </a:prstGeom>
        </p:spPr>
      </p:pic>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82817" y="0"/>
            <a:ext cx="4969565" cy="6858000"/>
          </a:xfrm>
          <a:prstGeom prst="rect">
            <a:avLst/>
          </a:prstGeom>
        </p:spPr>
      </p:pic>
    </p:spTree>
    <p:extLst>
      <p:ext uri="{BB962C8B-B14F-4D97-AF65-F5344CB8AC3E}">
        <p14:creationId xmlns:p14="http://schemas.microsoft.com/office/powerpoint/2010/main" val="1241571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616765"/>
            <a:ext cx="8596668" cy="3074505"/>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1.Sistema Venoso Superficial</a:t>
            </a:r>
            <a:br>
              <a:rPr lang="es-ES" sz="3200" b="1"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
            </a:r>
            <a:br>
              <a:rPr lang="es-ES" sz="3200"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Estas venas son subcutáneas, visibles a través de la piel, y son los sitios habituales para extracción de sangre y vías intravenosas.</a:t>
            </a: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692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530088"/>
            <a:ext cx="8596668" cy="5645426"/>
          </a:xfrm>
        </p:spPr>
        <p:txBody>
          <a:bodyPr>
            <a:normAutofit fontScale="90000"/>
          </a:bodyPr>
          <a:lstStyle/>
          <a:p>
            <a:pPr algn="ctr"/>
            <a:r>
              <a:rPr lang="es-ES" sz="3200" b="1" dirty="0" smtClean="0">
                <a:solidFill>
                  <a:schemeClr val="tx1"/>
                </a:solidFill>
                <a:latin typeface="Arial" panose="020B0604020202020204" pitchFamily="34" charset="0"/>
                <a:cs typeface="Arial" panose="020B0604020202020204" pitchFamily="34" charset="0"/>
              </a:rPr>
              <a:t>.Vena Cefálica: </a:t>
            </a:r>
            <a:r>
              <a:rPr lang="es-ES" sz="3200" dirty="0" smtClean="0">
                <a:solidFill>
                  <a:schemeClr val="tx1"/>
                </a:solidFill>
                <a:latin typeface="Arial" panose="020B0604020202020204" pitchFamily="34" charset="0"/>
                <a:cs typeface="Arial" panose="020B0604020202020204" pitchFamily="34" charset="0"/>
              </a:rPr>
              <a:t>Se origina en la parte lateral de la red venosa dorsal de la mano. Asciende por la cara lateral del antebrazo y el brazo hasta el surco deltopectoral, donde perfora la fascia para desembocar en la vena axilar.</a:t>
            </a:r>
            <a:br>
              <a:rPr lang="es-ES" sz="3200"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
            </a:r>
            <a:br>
              <a:rPr lang="es-ES" sz="3200" dirty="0" smtClean="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.Vena Basílica: </a:t>
            </a:r>
            <a:r>
              <a:rPr lang="es-ES" sz="3200" dirty="0" smtClean="0">
                <a:solidFill>
                  <a:schemeClr val="tx1"/>
                </a:solidFill>
                <a:latin typeface="Arial" panose="020B0604020202020204" pitchFamily="34" charset="0"/>
                <a:cs typeface="Arial" panose="020B0604020202020204" pitchFamily="34" charset="0"/>
              </a:rPr>
              <a:t>Se origina en la parte medial de la red venosa dorsal de la mano. Asciende por la cara medial del antebrazo y el brazo, perforando la fascia a la mitad del brazo para unirse a las venas braquiales y formar la vena axilar.</a:t>
            </a:r>
            <a:br>
              <a:rPr lang="es-ES" sz="3200" dirty="0" smtClean="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 </a:t>
            </a: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5638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338470"/>
            <a:ext cx="8596668" cy="4373216"/>
          </a:xfrm>
        </p:spPr>
        <p:txBody>
          <a:bodyPr>
            <a:normAutofit fontScale="90000"/>
          </a:bodyPr>
          <a:lstStyle/>
          <a:p>
            <a:pPr algn="ctr"/>
            <a:r>
              <a:rPr lang="es-ES" sz="3200" b="1" dirty="0" smtClean="0">
                <a:solidFill>
                  <a:schemeClr val="tx1"/>
                </a:solidFill>
                <a:latin typeface="Arial" panose="020B0604020202020204" pitchFamily="34" charset="0"/>
                <a:cs typeface="Arial" panose="020B0604020202020204" pitchFamily="34" charset="0"/>
              </a:rPr>
              <a:t>.Vena Mediana del Antebrazo: </a:t>
            </a:r>
            <a:r>
              <a:rPr lang="es-ES" sz="3200" dirty="0" smtClean="0">
                <a:solidFill>
                  <a:schemeClr val="tx1"/>
                </a:solidFill>
                <a:latin typeface="Arial" panose="020B0604020202020204" pitchFamily="34" charset="0"/>
                <a:cs typeface="Arial" panose="020B0604020202020204" pitchFamily="34" charset="0"/>
              </a:rPr>
              <a:t>Asciende por la cara anterior del antebrazo y suele dividirse en la fosa del codo.</a:t>
            </a:r>
            <a:br>
              <a:rPr lang="es-ES" sz="3200" dirty="0" smtClean="0">
                <a:solidFill>
                  <a:schemeClr val="tx1"/>
                </a:solidFill>
                <a:latin typeface="Arial" panose="020B0604020202020204" pitchFamily="34" charset="0"/>
                <a:cs typeface="Arial" panose="020B0604020202020204" pitchFamily="34" charset="0"/>
              </a:rPr>
            </a:br>
            <a:r>
              <a:rPr lang="es-ES" sz="3200" dirty="0">
                <a:solidFill>
                  <a:schemeClr val="tx1"/>
                </a:solidFill>
                <a:latin typeface="Arial" panose="020B0604020202020204" pitchFamily="34" charset="0"/>
                <a:cs typeface="Arial" panose="020B0604020202020204" pitchFamily="34" charset="0"/>
              </a:rPr>
              <a:t/>
            </a:r>
            <a:br>
              <a:rPr lang="es-ES" sz="3200" dirty="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.Vena Cubital Mediana: </a:t>
            </a:r>
            <a:r>
              <a:rPr lang="es-ES" sz="3200" dirty="0" smtClean="0">
                <a:solidFill>
                  <a:schemeClr val="tx1"/>
                </a:solidFill>
                <a:latin typeface="Arial" panose="020B0604020202020204" pitchFamily="34" charset="0"/>
                <a:cs typeface="Arial" panose="020B0604020202020204" pitchFamily="34" charset="0"/>
              </a:rPr>
              <a:t>Es una vena comunicante crucial que conecta la vena cefálica y la basílica a nivel de la fosa del codo. Es la ubicación mas común para la venopuncion.</a:t>
            </a:r>
            <a:br>
              <a:rPr lang="es-ES" sz="3200" dirty="0" smtClean="0">
                <a:solidFill>
                  <a:schemeClr val="tx1"/>
                </a:solidFill>
                <a:latin typeface="Arial" panose="020B0604020202020204" pitchFamily="34" charset="0"/>
                <a:cs typeface="Arial" panose="020B0604020202020204" pitchFamily="34" charset="0"/>
              </a:rPr>
            </a:b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8648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7010" y="0"/>
            <a:ext cx="7943228" cy="6858000"/>
          </a:xfrm>
          <a:prstGeom prst="rect">
            <a:avLst/>
          </a:prstGeom>
        </p:spPr>
      </p:pic>
    </p:spTree>
    <p:extLst>
      <p:ext uri="{BB962C8B-B14F-4D97-AF65-F5344CB8AC3E}">
        <p14:creationId xmlns:p14="http://schemas.microsoft.com/office/powerpoint/2010/main" val="820944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417984"/>
            <a:ext cx="8596668" cy="3697356"/>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2.Sistema Venoso Profundo</a:t>
            </a:r>
            <a:br>
              <a:rPr lang="es-ES" sz="3200" b="1"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
            </a:r>
            <a:br>
              <a:rPr lang="es-ES" sz="3200"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Siguen el mismo recorrido que las arterias principales del miembro superior, generalmente van en pares( venas satélites) flanqueando a cada arteria.</a:t>
            </a: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3985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914400"/>
            <a:ext cx="8596668" cy="5406887"/>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.Arco Venoso Palmares ( superficial y profundo): </a:t>
            </a:r>
            <a:r>
              <a:rPr lang="es-ES" sz="3200" dirty="0" smtClean="0">
                <a:solidFill>
                  <a:schemeClr val="tx1"/>
                </a:solidFill>
                <a:latin typeface="Arial" panose="020B0604020202020204" pitchFamily="34" charset="0"/>
                <a:cs typeface="Arial" panose="020B0604020202020204" pitchFamily="34" charset="0"/>
              </a:rPr>
              <a:t>Drenan la mano y dan origen a las venas del antebrazo.</a:t>
            </a:r>
            <a:br>
              <a:rPr lang="es-ES" sz="3200" dirty="0" smtClean="0">
                <a:solidFill>
                  <a:schemeClr val="tx1"/>
                </a:solidFill>
                <a:latin typeface="Arial" panose="020B0604020202020204" pitchFamily="34" charset="0"/>
                <a:cs typeface="Arial" panose="020B0604020202020204" pitchFamily="34" charset="0"/>
              </a:rPr>
            </a:br>
            <a:r>
              <a:rPr lang="es-ES" sz="3200" dirty="0">
                <a:solidFill>
                  <a:schemeClr val="tx1"/>
                </a:solidFill>
                <a:latin typeface="Arial" panose="020B0604020202020204" pitchFamily="34" charset="0"/>
                <a:cs typeface="Arial" panose="020B0604020202020204" pitchFamily="34" charset="0"/>
              </a:rPr>
              <a:t/>
            </a:r>
            <a:br>
              <a:rPr lang="es-ES" sz="3200" dirty="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.Venas Radiales y Cubitales:</a:t>
            </a:r>
            <a:r>
              <a:rPr lang="es-ES" sz="3200" dirty="0" smtClean="0">
                <a:solidFill>
                  <a:schemeClr val="tx1"/>
                </a:solidFill>
                <a:latin typeface="Arial" panose="020B0604020202020204" pitchFamily="34" charset="0"/>
                <a:cs typeface="Arial" panose="020B0604020202020204" pitchFamily="34" charset="0"/>
              </a:rPr>
              <a:t> Son las venas principales del antebrazo, discurren junto a sus arterias homónimas  y recogen la sangre de la mano y los dedos.</a:t>
            </a: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296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848139"/>
            <a:ext cx="8596668" cy="4810539"/>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.Venas Braquiales( o Humerales): </a:t>
            </a:r>
            <a:r>
              <a:rPr lang="es-ES" sz="3200" dirty="0" smtClean="0">
                <a:solidFill>
                  <a:schemeClr val="tx1"/>
                </a:solidFill>
                <a:latin typeface="Arial" panose="020B0604020202020204" pitchFamily="34" charset="0"/>
                <a:cs typeface="Arial" panose="020B0604020202020204" pitchFamily="34" charset="0"/>
              </a:rPr>
              <a:t>Se forman por la unión de las venas radial y cubital en el codo. Acompañan a la arteria braquial.</a:t>
            </a:r>
            <a:br>
              <a:rPr lang="es-ES" sz="3200" dirty="0" smtClean="0">
                <a:solidFill>
                  <a:schemeClr val="tx1"/>
                </a:solidFill>
                <a:latin typeface="Arial" panose="020B0604020202020204" pitchFamily="34" charset="0"/>
                <a:cs typeface="Arial" panose="020B0604020202020204" pitchFamily="34" charset="0"/>
              </a:rPr>
            </a:br>
            <a:r>
              <a:rPr lang="es-ES" sz="3200" dirty="0">
                <a:solidFill>
                  <a:schemeClr val="tx1"/>
                </a:solidFill>
                <a:latin typeface="Arial" panose="020B0604020202020204" pitchFamily="34" charset="0"/>
                <a:cs typeface="Arial" panose="020B0604020202020204" pitchFamily="34" charset="0"/>
              </a:rPr>
              <a:t/>
            </a:r>
            <a:br>
              <a:rPr lang="es-ES" sz="3200" dirty="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.Vena Axilar: </a:t>
            </a:r>
            <a:r>
              <a:rPr lang="es-ES" sz="3200" dirty="0" smtClean="0">
                <a:solidFill>
                  <a:schemeClr val="tx1"/>
                </a:solidFill>
                <a:latin typeface="Arial" panose="020B0604020202020204" pitchFamily="34" charset="0"/>
                <a:cs typeface="Arial" panose="020B0604020202020204" pitchFamily="34" charset="0"/>
              </a:rPr>
              <a:t>Se forma en la axila por la fusión de la vena basílica y la vena braquiales. Reciben en drenaje de la vena cefálica y continua hacia la región superior.</a:t>
            </a: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0213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351723"/>
            <a:ext cx="8596668" cy="3617842"/>
          </a:xfrm>
        </p:spPr>
        <p:txBody>
          <a:bodyPr>
            <a:normAutofit/>
          </a:bodyPr>
          <a:lstStyle/>
          <a:p>
            <a:pPr algn="ctr"/>
            <a:r>
              <a:rPr lang="es-ES" sz="3200" dirty="0" smtClean="0">
                <a:solidFill>
                  <a:schemeClr val="tx1"/>
                </a:solidFill>
                <a:latin typeface="Arial" panose="020B0604020202020204" pitchFamily="34" charset="0"/>
                <a:cs typeface="Arial" panose="020B0604020202020204" pitchFamily="34" charset="0"/>
              </a:rPr>
              <a:t>Desde la axila, la vena axilar pasa a llamarse </a:t>
            </a:r>
            <a:r>
              <a:rPr lang="es-ES" sz="3200" b="1" dirty="0" smtClean="0">
                <a:solidFill>
                  <a:schemeClr val="tx1"/>
                </a:solidFill>
                <a:latin typeface="Arial" panose="020B0604020202020204" pitchFamily="34" charset="0"/>
                <a:cs typeface="Arial" panose="020B0604020202020204" pitchFamily="34" charset="0"/>
              </a:rPr>
              <a:t>vena subclavia</a:t>
            </a:r>
            <a:r>
              <a:rPr lang="es-ES" sz="3200" dirty="0" smtClean="0">
                <a:solidFill>
                  <a:schemeClr val="tx1"/>
                </a:solidFill>
                <a:latin typeface="Arial" panose="020B0604020202020204" pitchFamily="34" charset="0"/>
                <a:cs typeface="Arial" panose="020B0604020202020204" pitchFamily="34" charset="0"/>
              </a:rPr>
              <a:t> a la altura de la primera costilla. Esta vena se une con la vena yugular interna para formar el </a:t>
            </a:r>
            <a:r>
              <a:rPr lang="es-ES" sz="3200" b="1" dirty="0" smtClean="0">
                <a:solidFill>
                  <a:schemeClr val="tx1"/>
                </a:solidFill>
                <a:latin typeface="Arial" panose="020B0604020202020204" pitchFamily="34" charset="0"/>
                <a:cs typeface="Arial" panose="020B0604020202020204" pitchFamily="34" charset="0"/>
              </a:rPr>
              <a:t>tronco venos braquiocefálico,</a:t>
            </a:r>
            <a:r>
              <a:rPr lang="es-ES" sz="3200" dirty="0" smtClean="0">
                <a:solidFill>
                  <a:schemeClr val="tx1"/>
                </a:solidFill>
                <a:latin typeface="Arial" panose="020B0604020202020204" pitchFamily="34" charset="0"/>
                <a:cs typeface="Arial" panose="020B0604020202020204" pitchFamily="34" charset="0"/>
              </a:rPr>
              <a:t> el cual finalmente transporta la sangre hacia la </a:t>
            </a:r>
            <a:r>
              <a:rPr lang="es-ES" sz="3200" b="1" dirty="0" smtClean="0">
                <a:solidFill>
                  <a:schemeClr val="tx1"/>
                </a:solidFill>
                <a:latin typeface="Arial" panose="020B0604020202020204" pitchFamily="34" charset="0"/>
                <a:cs typeface="Arial" panose="020B0604020202020204" pitchFamily="34" charset="0"/>
              </a:rPr>
              <a:t>vena cava superior y el corazón.</a:t>
            </a:r>
            <a:endParaRPr lang="en-US"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0202243"/>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59</TotalTime>
  <Words>178</Words>
  <Application>Microsoft Office PowerPoint</Application>
  <PresentationFormat>Panorámica</PresentationFormat>
  <Paragraphs>8</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Trebuchet MS</vt:lpstr>
      <vt:lpstr>Wingdings 3</vt:lpstr>
      <vt:lpstr>Faceta</vt:lpstr>
      <vt:lpstr>Venas de los Miembros Superiores  Se dividen en dos sistemas principales:  Superficial: (situado en el tejido subcutáneo).  Profundo: (situado por debajo de la fascia profunda y generalmente satélite de las arterias). </vt:lpstr>
      <vt:lpstr>1.Sistema Venoso Superficial  Estas venas son subcutáneas, visibles a través de la piel, y son los sitios habituales para extracción de sangre y vías intravenosas.</vt:lpstr>
      <vt:lpstr>.Vena Cefálica: Se origina en la parte lateral de la red venosa dorsal de la mano. Asciende por la cara lateral del antebrazo y el brazo hasta el surco deltopectoral, donde perfora la fascia para desembocar en la vena axilar.  .Vena Basílica: Se origina en la parte medial de la red venosa dorsal de la mano. Asciende por la cara medial del antebrazo y el brazo, perforando la fascia a la mitad del brazo para unirse a las venas braquiales y formar la vena axilar.  </vt:lpstr>
      <vt:lpstr>.Vena Mediana del Antebrazo: Asciende por la cara anterior del antebrazo y suele dividirse en la fosa del codo.  .Vena Cubital Mediana: Es una vena comunicante crucial que conecta la vena cefálica y la basílica a nivel de la fosa del codo. Es la ubicación mas común para la venopuncion. </vt:lpstr>
      <vt:lpstr>Presentación de PowerPoint</vt:lpstr>
      <vt:lpstr>2.Sistema Venoso Profundo  Siguen el mismo recorrido que las arterias principales del miembro superior, generalmente van en pares( venas satélites) flanqueando a cada arteria.</vt:lpstr>
      <vt:lpstr>.Arco Venoso Palmares ( superficial y profundo): Drenan la mano y dan origen a las venas del antebrazo.  .Venas Radiales y Cubitales: Son las venas principales del antebrazo, discurren junto a sus arterias homónimas  y recogen la sangre de la mano y los dedos.</vt:lpstr>
      <vt:lpstr>.Venas Braquiales( o Humerales): Se forman por la unión de las venas radial y cubital en el codo. Acompañan a la arteria braquial.  .Vena Axilar: Se forma en la axila por la fusión de la vena basílica y la vena braquiales. Reciben en drenaje de la vena cefálica y continua hacia la región superior.</vt:lpstr>
      <vt:lpstr>Desde la axila, la vena axilar pasa a llamarse vena subclavia a la altura de la primera costilla. Esta vena se une con la vena yugular interna para formar el tronco venos braquiocefálico, el cual finalmente transporta la sangre hacia la vena cava superior y el corazón.</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Venas Del Miembro Superior  Se dividen en dos sistemas principales: Superficial: (situado en el tejido subcutáneo). Profundo: (situado por debajo de la fascia profunda y generalmente satélite de las arterias).</dc:title>
  <dc:creator>PC - ZULMA</dc:creator>
  <cp:lastModifiedBy>PC - ZULMA</cp:lastModifiedBy>
  <cp:revision>12</cp:revision>
  <dcterms:created xsi:type="dcterms:W3CDTF">2026-06-08T21:36:12Z</dcterms:created>
  <dcterms:modified xsi:type="dcterms:W3CDTF">2026-06-14T17:37:27Z</dcterms:modified>
</cp:coreProperties>
</file>