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4"/>
  </p:sldMasterIdLst>
  <p:notesMasterIdLst>
    <p:notesMasterId r:id="rId14"/>
  </p:notesMasterIdLst>
  <p:sldIdLst>
    <p:sldId id="1864" r:id="rId5"/>
    <p:sldId id="1846" r:id="rId6"/>
    <p:sldId id="1845" r:id="rId7"/>
    <p:sldId id="1848" r:id="rId8"/>
    <p:sldId id="1849" r:id="rId9"/>
    <p:sldId id="1866" r:id="rId10"/>
    <p:sldId id="1852" r:id="rId11"/>
    <p:sldId id="1865" r:id="rId12"/>
    <p:sldId id="1858" r:id="rId1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4387"/>
    <a:srgbClr val="FF2625"/>
    <a:srgbClr val="007788"/>
    <a:srgbClr val="297C2A"/>
    <a:srgbClr val="F69000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183815-9ABC-2932-2A74-F9EB0358B638}" v="2193" dt="2024-07-11T11:16:43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3"/>
  </p:normalViewPr>
  <p:slideViewPr>
    <p:cSldViewPr snapToGrid="0">
      <p:cViewPr varScale="1">
        <p:scale>
          <a:sx n="74" d="100"/>
          <a:sy n="74" d="100"/>
        </p:scale>
        <p:origin x="-138" y="-90"/>
      </p:cViewPr>
      <p:guideLst>
        <p:guide orient="horz" pos="2160"/>
        <p:guide pos="480"/>
        <p:guide pos="7200"/>
        <p:guide pos="4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xmlns="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xmlns="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xmlns="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xmlns="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xmlns="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xmlns="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4089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xmlns="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xmlns="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xmlns="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2278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3417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E7964CB-E75A-4A03-88D3-6A48EF650A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2012" y="2766219"/>
            <a:ext cx="6220101" cy="13255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Insert title here</a:t>
            </a:r>
          </a:p>
        </p:txBody>
      </p:sp>
      <p:pic>
        <p:nvPicPr>
          <p:cNvPr id="6" name="Picture Placeholder 9" descr="Bright, colorful geometric pattern ">
            <a:extLst>
              <a:ext uri="{FF2B5EF4-FFF2-40B4-BE49-F238E27FC236}">
                <a16:creationId xmlns:a16="http://schemas.microsoft.com/office/drawing/2014/main" xmlns="" id="{47BA4775-9232-44C1-8851-04B6753110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" r="24"/>
          <a:stretch/>
        </p:blipFill>
        <p:spPr>
          <a:xfrm>
            <a:off x="-9236" y="0"/>
            <a:ext cx="47492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 Oran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xmlns="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13" descr="Bright, colorful geometric pattern ">
            <a:extLst>
              <a:ext uri="{FF2B5EF4-FFF2-40B4-BE49-F238E27FC236}">
                <a16:creationId xmlns:a16="http://schemas.microsoft.com/office/drawing/2014/main" xmlns="" id="{0E92939E-CAD0-4B0D-A39F-10B9B25E14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" r="34"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37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xmlns="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15" descr="Bright, colorful geometric pattern ">
            <a:extLst>
              <a:ext uri="{FF2B5EF4-FFF2-40B4-BE49-F238E27FC236}">
                <a16:creationId xmlns:a16="http://schemas.microsoft.com/office/drawing/2014/main" xmlns="" id="{D7C393D9-3916-4D61-9B6A-E1B16C079A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" r="3"/>
          <a:stretch/>
        </p:blipFill>
        <p:spPr>
          <a:xfrm>
            <a:off x="7427913" y="0"/>
            <a:ext cx="47640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9" descr="Bright, colorful geometric pattern ">
            <a:extLst>
              <a:ext uri="{FF2B5EF4-FFF2-40B4-BE49-F238E27FC236}">
                <a16:creationId xmlns:a16="http://schemas.microsoft.com/office/drawing/2014/main" xmlns="" id="{69F80BBC-9ED9-4167-818A-EB3FAEE372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xmlns="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xmlns="" id="{780F473D-F2DF-4163-AB6E-F7327F60EC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11582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xmlns="" id="{7DC18506-6205-438F-AA5C-D337F9975FC3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757381" y="2591662"/>
            <a:ext cx="10667999" cy="28337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7" name="Picture Placeholder 20" descr="Bright, colorful geometric pattern ">
            <a:extLst>
              <a:ext uri="{FF2B5EF4-FFF2-40B4-BE49-F238E27FC236}">
                <a16:creationId xmlns:a16="http://schemas.microsoft.com/office/drawing/2014/main" xmlns="" id="{EB4660F5-5357-48E0-B5C6-3DECB6CB85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93" b="193"/>
          <a:stretch/>
        </p:blipFill>
        <p:spPr>
          <a:xfrm>
            <a:off x="0" y="5990252"/>
            <a:ext cx="12192000" cy="86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xmlns="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13" descr="Bright, colorful geometric pattern ">
            <a:extLst>
              <a:ext uri="{FF2B5EF4-FFF2-40B4-BE49-F238E27FC236}">
                <a16:creationId xmlns:a16="http://schemas.microsoft.com/office/drawing/2014/main" xmlns="" id="{2DB741D5-0593-4748-A4D3-EF1E436A11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" r="34"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xmlns="" id="{DF03C311-DDF4-44A3-9D51-D5FDC4A8E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9274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xmlns="" id="{9FD563C5-3DFB-47DD-8A9E-30D8084590F6}"/>
              </a:ext>
            </a:extLst>
          </p:cNvPr>
          <p:cNvSpPr>
            <a:spLocks noGrp="1"/>
          </p:cNvSpPr>
          <p:nvPr>
            <p:ph type="dgm" sz="quarter" idx="14" hasCustomPrompt="1"/>
          </p:nvPr>
        </p:nvSpPr>
        <p:spPr>
          <a:xfrm>
            <a:off x="762001" y="2369129"/>
            <a:ext cx="10667998" cy="33436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9" name="Picture Placeholder 11" descr="Bright, colorful geometric pattern ">
            <a:extLst>
              <a:ext uri="{FF2B5EF4-FFF2-40B4-BE49-F238E27FC236}">
                <a16:creationId xmlns:a16="http://schemas.microsoft.com/office/drawing/2014/main" xmlns="" id="{1DB66C56-FBAE-47D3-9818-61368D74DA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90" b="390"/>
          <a:stretch>
            <a:fillRect/>
          </a:stretch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62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xmlns="" id="{3F45076F-4240-4B40-8CE4-637DD751A6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3"/>
            <a:ext cx="5334000" cy="118903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xmlns="" id="{8498B63D-F60C-4A9D-8D3E-0C7CD748FE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5334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228600">
              <a:lnSpc>
                <a:spcPct val="100000"/>
              </a:lnSpc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xmlns="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xmlns="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305541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" name="Picture Placeholder 19" descr="Bright, colorful geometric pattern ">
            <a:extLst>
              <a:ext uri="{FF2B5EF4-FFF2-40B4-BE49-F238E27FC236}">
                <a16:creationId xmlns:a16="http://schemas.microsoft.com/office/drawing/2014/main" xmlns="" id="{C93F15CF-2105-4C28-85E9-BBA0383326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436" b="436"/>
          <a:stretch/>
        </p:blipFill>
        <p:spPr>
          <a:xfrm>
            <a:off x="0" y="5980922"/>
            <a:ext cx="12192000" cy="87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xmlns="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15" descr="Bright, colorful geometric pattern ">
            <a:extLst>
              <a:ext uri="{FF2B5EF4-FFF2-40B4-BE49-F238E27FC236}">
                <a16:creationId xmlns:a16="http://schemas.microsoft.com/office/drawing/2014/main" xmlns="" id="{9E2B3BF6-B5D6-4D6F-84C6-0EE24AC7C1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" r="3"/>
          <a:stretch/>
        </p:blipFill>
        <p:spPr>
          <a:xfrm>
            <a:off x="7427166" y="0"/>
            <a:ext cx="47648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42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bg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xmlns="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pic>
        <p:nvPicPr>
          <p:cNvPr id="6" name="Picture Placeholder 17" descr="Bright, colorful geometric pattern ">
            <a:extLst>
              <a:ext uri="{FF2B5EF4-FFF2-40B4-BE49-F238E27FC236}">
                <a16:creationId xmlns:a16="http://schemas.microsoft.com/office/drawing/2014/main" xmlns="" id="{9F278CC9-9968-40F5-B18F-B1D45BE36A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90" b="390"/>
          <a:stretch/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9" r:id="rId2"/>
    <p:sldLayoutId id="2147483700" r:id="rId3"/>
    <p:sldLayoutId id="2147483691" r:id="rId4"/>
    <p:sldLayoutId id="2147483701" r:id="rId5"/>
    <p:sldLayoutId id="2147483706" r:id="rId6"/>
    <p:sldLayoutId id="2147483702" r:id="rId7"/>
    <p:sldLayoutId id="2147483704" r:id="rId8"/>
    <p:sldLayoutId id="2147483690" r:id="rId9"/>
    <p:sldLayoutId id="214748370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ED2DB031-9003-4F74-A88F-FE2A2ABAB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22252" y="581819"/>
            <a:ext cx="7095207" cy="1508443"/>
          </a:xfrm>
        </p:spPr>
        <p:txBody>
          <a:bodyPr lIns="91440" tIns="45720" rIns="91440" bIns="45720" anchor="ctr">
            <a:noAutofit/>
          </a:bodyPr>
          <a:lstStyle/>
          <a:p>
            <a:pPr algn="ctr"/>
            <a:r>
              <a:rPr lang="en-US" altLang="en-US" sz="6000" dirty="0">
                <a:solidFill>
                  <a:schemeClr val="accent1"/>
                </a:solidFill>
                <a:cs typeface="Segoe UI"/>
              </a:rPr>
              <a:t>MUTUALISMO:</a:t>
            </a:r>
            <a:r>
              <a:rPr lang="en-US" altLang="en-US" dirty="0">
                <a:solidFill>
                  <a:schemeClr val="accent1"/>
                </a:solidFill>
                <a:cs typeface="Segoe UI"/>
              </a:rPr>
              <a:t/>
            </a:r>
            <a:br>
              <a:rPr lang="en-US" altLang="en-US" dirty="0">
                <a:solidFill>
                  <a:schemeClr val="accent1"/>
                </a:solidFill>
                <a:cs typeface="Segoe UI"/>
              </a:rPr>
            </a:br>
            <a:r>
              <a:rPr lang="en-US" altLang="en-US" dirty="0">
                <a:solidFill>
                  <a:schemeClr val="accent1"/>
                </a:solidFill>
                <a:cs typeface="Segoe UI"/>
              </a:rPr>
              <a:t>COMO EJE TRANSVERSAL</a:t>
            </a:r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EA12AAE3-ED1E-60A0-AB77-2B9BF2786A5A}"/>
              </a:ext>
            </a:extLst>
          </p:cNvPr>
          <p:cNvSpPr txBox="1"/>
          <p:nvPr/>
        </p:nvSpPr>
        <p:spPr>
          <a:xfrm>
            <a:off x="4821993" y="4562674"/>
            <a:ext cx="7366000" cy="16312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  <a:latin typeface="Arial"/>
                <a:cs typeface="Arial"/>
              </a:rPr>
              <a:t>«LA</a:t>
            </a:r>
            <a:r>
              <a:rPr lang="es-MX" sz="2000" b="1" dirty="0">
                <a:solidFill>
                  <a:schemeClr val="bg1"/>
                </a:solidFill>
                <a:latin typeface="Arial"/>
                <a:cs typeface="Arial"/>
              </a:rPr>
              <a:t> TRANSVERSALIDAD ES USADA PARA CALIFICAR CUESTIONES QUE POR SU NATURALEZA NO SON SUSCEPTIBLES DE SER TRATADAS EN EL Á</a:t>
            </a:r>
            <a:r>
              <a:rPr lang="es-MX" sz="2000" b="1" dirty="0" smtClean="0">
                <a:solidFill>
                  <a:schemeClr val="bg1"/>
                </a:solidFill>
                <a:latin typeface="Arial"/>
                <a:cs typeface="Arial"/>
              </a:rPr>
              <a:t>MBITO </a:t>
            </a:r>
            <a:r>
              <a:rPr lang="es-MX" sz="2000" b="1" dirty="0">
                <a:solidFill>
                  <a:schemeClr val="bg1"/>
                </a:solidFill>
                <a:latin typeface="Arial"/>
                <a:cs typeface="Arial"/>
              </a:rPr>
              <a:t>DE UNA </a:t>
            </a:r>
            <a:r>
              <a:rPr lang="es-MX" sz="2000" b="1" dirty="0" smtClean="0">
                <a:solidFill>
                  <a:schemeClr val="bg1"/>
                </a:solidFill>
                <a:latin typeface="Arial"/>
                <a:cs typeface="Arial"/>
              </a:rPr>
              <a:t>ÚNICA DISCIPLINA</a:t>
            </a:r>
            <a:r>
              <a:rPr lang="es-MX" sz="2000" b="1" dirty="0">
                <a:solidFill>
                  <a:schemeClr val="bg1"/>
                </a:solidFill>
                <a:latin typeface="Arial"/>
                <a:cs typeface="Arial"/>
              </a:rPr>
              <a:t>. POR LO TANTO, SE LA VINCULA A "PROBLEMAS </a:t>
            </a:r>
            <a:r>
              <a:rPr lang="es-MX" sz="2000" b="1" dirty="0" smtClean="0">
                <a:solidFill>
                  <a:schemeClr val="bg1"/>
                </a:solidFill>
                <a:latin typeface="Arial"/>
                <a:cs typeface="Arial"/>
              </a:rPr>
              <a:t>SOCIALES»</a:t>
            </a:r>
            <a:endParaRPr lang="es-MX" sz="2000" b="1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CC21C773-4871-20E4-4A41-40DBD18D14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3302" y="2087880"/>
            <a:ext cx="1986915" cy="215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87BA0B6F-5258-479C-87B7-C806E6757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0" y="309561"/>
            <a:ext cx="6477000" cy="1189038"/>
          </a:xfrm>
        </p:spPr>
        <p:txBody>
          <a:bodyPr lIns="91440" tIns="45720" rIns="91440" bIns="45720" anchor="t">
            <a:noAutofit/>
          </a:bodyPr>
          <a:lstStyle/>
          <a:p>
            <a:pPr algn="ctr"/>
            <a:r>
              <a:rPr lang="en-US" u="sng" dirty="0">
                <a:cs typeface="Segoe UI"/>
              </a:rPr>
              <a:t>DISEÑOS ESCOLARES:</a:t>
            </a:r>
            <a:br>
              <a:rPr lang="en-US" u="sng" dirty="0">
                <a:cs typeface="Segoe UI"/>
              </a:rPr>
            </a:br>
            <a:r>
              <a:rPr lang="en-US" u="sng" dirty="0">
                <a:cs typeface="Segoe UI"/>
              </a:rPr>
              <a:t>TEMAS TRANSVERSALES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3F36812B-2065-4A2B-B59B-8957022687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8490" y="1622738"/>
            <a:ext cx="6619741" cy="4351342"/>
          </a:xfrm>
        </p:spPr>
        <p:txBody>
          <a:bodyPr lIns="91440" tIns="45720" rIns="91440" bIns="45720" anchor="t"/>
          <a:lstStyle/>
          <a:p>
            <a:pPr marL="342900" indent="-342900">
              <a:buFont typeface="Arial" pitchFamily="34" charset="0"/>
              <a:buChar char="•"/>
            </a:pPr>
            <a:endParaRPr lang="en-US" alt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/>
              <a:t>LA SALUD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/>
              <a:t>EL TRABAJO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/>
              <a:t>EL </a:t>
            </a:r>
            <a:r>
              <a:rPr lang="en-US" altLang="en-US" sz="2400" dirty="0"/>
              <a:t>MEDIO </a:t>
            </a:r>
            <a:r>
              <a:rPr lang="en-US" altLang="en-US" sz="2400" dirty="0" smtClean="0"/>
              <a:t>AMBIENTE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/>
              <a:t>EL MUTUALISMO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/>
              <a:t>EL COOPERATIVISMO</a:t>
            </a:r>
            <a:r>
              <a:rPr lang="en-US" altLang="en-US" sz="2400" dirty="0"/>
              <a:t> </a:t>
            </a:r>
            <a:endParaRPr lang="en-US" alt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/>
              <a:t>LOS ODS</a:t>
            </a:r>
            <a:r>
              <a:rPr lang="en-US" altLang="en-US" sz="2400" dirty="0"/>
              <a:t>  </a:t>
            </a:r>
            <a:endParaRPr lang="en-US" altLang="en-US" sz="2400" dirty="0" smtClean="0"/>
          </a:p>
          <a:p>
            <a:r>
              <a:rPr lang="en-US" altLang="en-US" sz="2400" dirty="0" smtClean="0"/>
              <a:t>FORMAN</a:t>
            </a:r>
            <a:r>
              <a:rPr lang="en-US" altLang="en-US" sz="2400" dirty="0"/>
              <a:t> PARTE DE ALGUNAS DE </a:t>
            </a:r>
            <a:r>
              <a:rPr lang="en-US" altLang="en-US" sz="2400" dirty="0" smtClean="0"/>
              <a:t>LOS TEMAS PREOCUPANTES E</a:t>
            </a:r>
            <a:r>
              <a:rPr lang="en-US" altLang="en-US" sz="2400" dirty="0"/>
              <a:t> </a:t>
            </a:r>
            <a:r>
              <a:rPr lang="en-US" altLang="en-US" sz="2400" dirty="0" smtClean="0"/>
              <a:t>IMPORTANTES </a:t>
            </a:r>
            <a:r>
              <a:rPr lang="en-US" altLang="en-US" sz="2400" dirty="0"/>
              <a:t>DE ESTE SIGLO.</a:t>
            </a:r>
            <a:endParaRPr lang="es-MX" sz="2400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46166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D9E38B3-4686-8247-9625-49018D29F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65" y="94365"/>
            <a:ext cx="12004668" cy="1723549"/>
          </a:xfrm>
        </p:spPr>
        <p:txBody>
          <a:bodyPr/>
          <a:lstStyle/>
          <a:p>
            <a:r>
              <a:rPr lang="en-US" sz="2800" dirty="0">
                <a:cs typeface="Segoe UI"/>
              </a:rPr>
              <a:t>EL MINISTERIO DE </a:t>
            </a:r>
            <a:r>
              <a:rPr lang="en-US" sz="2800" dirty="0" smtClean="0">
                <a:cs typeface="Segoe UI"/>
              </a:rPr>
              <a:t>EDUCACIÓN </a:t>
            </a:r>
            <a:r>
              <a:rPr lang="en-US" sz="2800" dirty="0">
                <a:cs typeface="Segoe UI"/>
              </a:rPr>
              <a:t>DE LA </a:t>
            </a:r>
            <a:r>
              <a:rPr lang="en-US" sz="2800" dirty="0" smtClean="0">
                <a:cs typeface="Segoe UI"/>
              </a:rPr>
              <a:t>NACIÓN </a:t>
            </a:r>
            <a:r>
              <a:rPr lang="en-US" sz="2800" dirty="0">
                <a:cs typeface="Segoe UI"/>
              </a:rPr>
              <a:t>ALUDE A AQUELLOS CONTENIDOS QUE </a:t>
            </a:r>
            <a:r>
              <a:rPr lang="en-US" sz="2800" dirty="0" smtClean="0">
                <a:cs typeface="Segoe UI"/>
              </a:rPr>
              <a:t>RECOGEN</a:t>
            </a:r>
            <a:r>
              <a:rPr lang="en-US" sz="2800" dirty="0">
                <a:cs typeface="Segoe UI"/>
              </a:rPr>
              <a:t> DEMANDAS Y </a:t>
            </a:r>
            <a:r>
              <a:rPr lang="en-US" sz="2800" dirty="0" smtClean="0">
                <a:cs typeface="Segoe UI"/>
              </a:rPr>
              <a:t>PROBLEMÁTICAS </a:t>
            </a:r>
            <a:r>
              <a:rPr lang="en-US" sz="2800" dirty="0">
                <a:cs typeface="Segoe UI"/>
              </a:rPr>
              <a:t>SOCIALES, COMUNITARIAS Y/O LABORALES RELACIONADAS CON TEMAS, PROCEDIMIENTOS Y/O ACTITUDES DE </a:t>
            </a:r>
            <a:r>
              <a:rPr lang="en-US" sz="2800" dirty="0" smtClean="0">
                <a:cs typeface="Segoe UI"/>
              </a:rPr>
              <a:t>INTERÉS</a:t>
            </a:r>
            <a:r>
              <a:rPr lang="en-US" sz="2800" dirty="0">
                <a:cs typeface="Segoe UI"/>
              </a:rPr>
              <a:t> </a:t>
            </a:r>
            <a:r>
              <a:rPr lang="en-US" sz="2800" dirty="0" smtClean="0">
                <a:cs typeface="Segoe UI"/>
              </a:rPr>
              <a:t>GENERAL.</a:t>
            </a:r>
            <a:endParaRPr lang="en-US" sz="2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1C430EEC-7E54-5BBD-58DA-299016FDE51F}"/>
              </a:ext>
            </a:extLst>
          </p:cNvPr>
          <p:cNvSpPr txBox="1"/>
          <p:nvPr/>
        </p:nvSpPr>
        <p:spPr>
          <a:xfrm>
            <a:off x="334327" y="2148640"/>
            <a:ext cx="11517744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EDUCACIÓN 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MORAL Y </a:t>
            </a: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CÍVICA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EDUCACIÓN AMBIENTAL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EDUCACIÓN PARA LA PAZ EDUCACIÓN AL CONSUMIDOR, EDUCACIÓN VIAL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EDUCACIÓN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 PARA LA </a:t>
            </a: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SALUD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 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MUTUALISMO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 Y COOPERATIVISMO </a:t>
            </a: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ESCOLAR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 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EDUCACIÓN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 PARA LA </a:t>
            </a: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IGUALDAD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EDUCACIÓN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 PARA LA </a:t>
            </a: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SEXUALIDAD,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 ENTRE </a:t>
            </a:r>
            <a:r>
              <a:rPr lang="es-MX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  <a:cs typeface="Arial"/>
              </a:rPr>
              <a:t>OTROS.</a:t>
            </a:r>
            <a:endParaRPr lang="es-MX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354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048FBE6B-DC67-4E64-80F4-CADE978D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 lIns="91440" tIns="45720" rIns="91440" bIns="45720" anchor="t">
            <a:noAutofit/>
          </a:bodyPr>
          <a:lstStyle/>
          <a:p>
            <a:pPr algn="ctr"/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egoe UI"/>
              </a:rPr>
              <a:t>LOGROS DE LA TRANSVERSALIDAD</a:t>
            </a:r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2565F498-2AFD-1B3C-E335-E4F406A42679}"/>
              </a:ext>
            </a:extLst>
          </p:cNvPr>
          <p:cNvSpPr txBox="1"/>
          <p:nvPr/>
        </p:nvSpPr>
        <p:spPr>
          <a:xfrm>
            <a:off x="1455312" y="1923902"/>
            <a:ext cx="9775065" cy="25978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s-MX" sz="2800" b="1" dirty="0">
                <a:solidFill>
                  <a:schemeClr val="bg1"/>
                </a:solidFill>
                <a:latin typeface="Arial"/>
                <a:cs typeface="Arial"/>
              </a:rPr>
              <a:t>CONOCIMIENTO DEL </a:t>
            </a:r>
            <a:r>
              <a:rPr lang="es-MX" sz="2800" b="1" dirty="0" smtClean="0">
                <a:solidFill>
                  <a:schemeClr val="bg1"/>
                </a:solidFill>
                <a:latin typeface="Arial"/>
                <a:cs typeface="Arial"/>
              </a:rPr>
              <a:t>ÁREA</a:t>
            </a:r>
            <a:r>
              <a:rPr lang="es-MX" sz="2800" b="1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s-MX" sz="2800" b="1" dirty="0" smtClean="0">
                <a:solidFill>
                  <a:schemeClr val="bg1"/>
                </a:solidFill>
                <a:latin typeface="Arial"/>
                <a:cs typeface="Arial"/>
              </a:rPr>
              <a:t>COMPRENSIÓN </a:t>
            </a:r>
            <a:r>
              <a:rPr lang="es-MX" sz="2800" b="1" dirty="0">
                <a:solidFill>
                  <a:schemeClr val="bg1"/>
                </a:solidFill>
                <a:latin typeface="Arial"/>
                <a:cs typeface="Arial"/>
              </a:rPr>
              <a:t>DE LA OPORTUNIDAD EN QUE SE </a:t>
            </a:r>
            <a:r>
              <a:rPr lang="es-MX" sz="2800" b="1" dirty="0" smtClean="0">
                <a:solidFill>
                  <a:schemeClr val="bg1"/>
                </a:solidFill>
                <a:latin typeface="Arial"/>
                <a:cs typeface="Arial"/>
              </a:rPr>
              <a:t>UTILIZARÁ</a:t>
            </a:r>
            <a:r>
              <a:rPr lang="es-MX" sz="2800" b="1" dirty="0">
                <a:solidFill>
                  <a:schemeClr val="bg1"/>
                </a:solidFill>
                <a:latin typeface="Arial"/>
                <a:cs typeface="Arial"/>
              </a:rPr>
              <a:t> ESE CONOCIMIENTO.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s-MX" sz="2800" b="1" dirty="0">
                <a:solidFill>
                  <a:schemeClr val="bg1"/>
                </a:solidFill>
                <a:latin typeface="Arial"/>
                <a:cs typeface="Arial"/>
              </a:rPr>
              <a:t>CONTROL Y </a:t>
            </a:r>
            <a:r>
              <a:rPr lang="es-MX" sz="2800" b="1" dirty="0" smtClean="0">
                <a:solidFill>
                  <a:schemeClr val="bg1"/>
                </a:solidFill>
                <a:latin typeface="Arial"/>
                <a:cs typeface="Arial"/>
              </a:rPr>
              <a:t>SUPERVISIÓN </a:t>
            </a:r>
            <a:r>
              <a:rPr lang="es-MX" sz="2800" b="1" dirty="0">
                <a:solidFill>
                  <a:schemeClr val="bg1"/>
                </a:solidFill>
                <a:latin typeface="Arial"/>
                <a:cs typeface="Arial"/>
              </a:rPr>
              <a:t>METACOGNITIVA.</a:t>
            </a:r>
            <a:endParaRPr lang="es-MX" sz="28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7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D1262CD5-AD01-42E3-9173-97C12BB0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36" y="265691"/>
            <a:ext cx="10868891" cy="646332"/>
          </a:xfrm>
        </p:spPr>
        <p:txBody>
          <a:bodyPr lIns="91440" tIns="45720" rIns="91440" bIns="45720" anchor="t">
            <a:noAutofit/>
          </a:bodyPr>
          <a:lstStyle/>
          <a:p>
            <a:pPr algn="ctr"/>
            <a:r>
              <a:rPr lang="en-US" sz="3600" u="sng" dirty="0"/>
              <a:t>ESTRATEGIAS PARA APLICAR TRANSVERSALIDAD</a:t>
            </a:r>
            <a:br>
              <a:rPr lang="en-US" sz="3600" u="sng" dirty="0"/>
            </a:br>
            <a:endParaRPr lang="en-US" u="sn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99585A-5E1F-40FA-8E64-BB4F046116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8637" y="914400"/>
            <a:ext cx="10864271" cy="504851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 b="1" u="sng" dirty="0" err="1" smtClean="0">
                <a:ea typeface="+mn-lt"/>
                <a:cs typeface="+mn-lt"/>
              </a:rPr>
              <a:t>Lengua</a:t>
            </a:r>
            <a:r>
              <a:rPr lang="en-US" sz="2000" b="1" u="sng" dirty="0" smtClean="0">
                <a:ea typeface="+mn-lt"/>
                <a:cs typeface="+mn-lt"/>
              </a:rPr>
              <a:t> </a:t>
            </a:r>
            <a:r>
              <a:rPr lang="en-US" sz="2000" b="1" u="sng" dirty="0">
                <a:ea typeface="+mn-lt"/>
                <a:cs typeface="+mn-lt"/>
              </a:rPr>
              <a:t>y </a:t>
            </a:r>
            <a:r>
              <a:rPr lang="en-US" sz="2000" b="1" u="sng" dirty="0" err="1" smtClean="0">
                <a:ea typeface="+mn-lt"/>
                <a:cs typeface="+mn-lt"/>
              </a:rPr>
              <a:t>Literatura</a:t>
            </a:r>
            <a:r>
              <a:rPr lang="en-US" sz="2000" b="1" u="sng" dirty="0" smtClean="0">
                <a:ea typeface="+mn-lt"/>
                <a:cs typeface="+mn-lt"/>
              </a:rPr>
              <a:t>:</a:t>
            </a:r>
            <a:endParaRPr lang="es-MX" sz="2000" b="1" u="sng" dirty="0" err="1"/>
          </a:p>
          <a:p>
            <a:pPr marL="285750" indent="-285750">
              <a:buFont typeface="Wingdings" pitchFamily="2" charset="2"/>
              <a:buChar char="§"/>
            </a:pPr>
            <a:r>
              <a:rPr lang="en-US" b="1" dirty="0">
                <a:ea typeface="+mn-lt"/>
                <a:cs typeface="+mn-lt"/>
              </a:rPr>
              <a:t>Lectura Cooperativa</a:t>
            </a:r>
            <a:r>
              <a:rPr lang="en-US" b="0" dirty="0">
                <a:ea typeface="+mn-lt"/>
                <a:cs typeface="+mn-lt"/>
              </a:rPr>
              <a:t>: Los </a:t>
            </a:r>
            <a:r>
              <a:rPr lang="en-US" b="0" dirty="0" err="1">
                <a:ea typeface="+mn-lt"/>
                <a:cs typeface="+mn-lt"/>
              </a:rPr>
              <a:t>estudiantes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pueden</a:t>
            </a:r>
            <a:r>
              <a:rPr lang="en-US" b="0" dirty="0">
                <a:ea typeface="+mn-lt"/>
                <a:cs typeface="+mn-lt"/>
              </a:rPr>
              <a:t> leer en parejas o </a:t>
            </a:r>
            <a:r>
              <a:rPr lang="en-US" b="0" dirty="0" err="1">
                <a:ea typeface="+mn-lt"/>
                <a:cs typeface="+mn-lt"/>
              </a:rPr>
              <a:t>grupos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pequeños</a:t>
            </a:r>
            <a:r>
              <a:rPr lang="en-US" b="0" dirty="0">
                <a:ea typeface="+mn-lt"/>
                <a:cs typeface="+mn-lt"/>
              </a:rPr>
              <a:t>, </a:t>
            </a:r>
            <a:r>
              <a:rPr lang="en-US" b="0" dirty="0" err="1">
                <a:ea typeface="+mn-lt"/>
                <a:cs typeface="+mn-lt"/>
              </a:rPr>
              <a:t>ayudándose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mutuamente</a:t>
            </a:r>
            <a:r>
              <a:rPr lang="en-US" b="0" dirty="0">
                <a:ea typeface="+mn-lt"/>
                <a:cs typeface="+mn-lt"/>
              </a:rPr>
              <a:t> a </a:t>
            </a:r>
            <a:r>
              <a:rPr lang="en-US" b="0" dirty="0" err="1">
                <a:ea typeface="+mn-lt"/>
                <a:cs typeface="+mn-lt"/>
              </a:rPr>
              <a:t>comprender</a:t>
            </a:r>
            <a:r>
              <a:rPr lang="en-US" b="0" dirty="0">
                <a:ea typeface="+mn-lt"/>
                <a:cs typeface="+mn-lt"/>
              </a:rPr>
              <a:t> el </a:t>
            </a:r>
            <a:r>
              <a:rPr lang="en-US" b="0" dirty="0" err="1" smtClean="0">
                <a:ea typeface="+mn-lt"/>
                <a:cs typeface="+mn-lt"/>
              </a:rPr>
              <a:t>texto</a:t>
            </a:r>
            <a:r>
              <a:rPr lang="en-US" b="0" dirty="0" smtClean="0">
                <a:ea typeface="+mn-lt"/>
                <a:cs typeface="+mn-lt"/>
              </a:rPr>
              <a:t>.</a:t>
            </a: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b="1" dirty="0" err="1" smtClean="0">
                <a:ea typeface="+mn-lt"/>
                <a:cs typeface="+mn-lt"/>
              </a:rPr>
              <a:t>Escritura</a:t>
            </a:r>
            <a:r>
              <a:rPr lang="en-US" b="1" dirty="0" smtClean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Colaborativa</a:t>
            </a:r>
            <a:r>
              <a:rPr lang="en-US" b="0" dirty="0">
                <a:ea typeface="+mn-lt"/>
                <a:cs typeface="+mn-lt"/>
              </a:rPr>
              <a:t>: </a:t>
            </a:r>
            <a:r>
              <a:rPr lang="en-US" b="0" dirty="0" err="1">
                <a:ea typeface="+mn-lt"/>
                <a:cs typeface="+mn-lt"/>
              </a:rPr>
              <a:t>Creación</a:t>
            </a:r>
            <a:r>
              <a:rPr lang="en-US" b="0" dirty="0">
                <a:ea typeface="+mn-lt"/>
                <a:cs typeface="+mn-lt"/>
              </a:rPr>
              <a:t> de </a:t>
            </a:r>
            <a:r>
              <a:rPr lang="en-US" b="0" dirty="0" err="1">
                <a:ea typeface="+mn-lt"/>
                <a:cs typeface="+mn-lt"/>
              </a:rPr>
              <a:t>historias</a:t>
            </a:r>
            <a:r>
              <a:rPr lang="en-US" b="0" dirty="0">
                <a:ea typeface="+mn-lt"/>
                <a:cs typeface="+mn-lt"/>
              </a:rPr>
              <a:t> o </a:t>
            </a:r>
            <a:r>
              <a:rPr lang="en-US" b="0" dirty="0" err="1">
                <a:ea typeface="+mn-lt"/>
                <a:cs typeface="+mn-lt"/>
              </a:rPr>
              <a:t>proyectos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escritos</a:t>
            </a:r>
            <a:r>
              <a:rPr lang="en-US" b="0" dirty="0">
                <a:ea typeface="+mn-lt"/>
                <a:cs typeface="+mn-lt"/>
              </a:rPr>
              <a:t> en </a:t>
            </a:r>
            <a:r>
              <a:rPr lang="en-US" b="0" dirty="0" err="1">
                <a:ea typeface="+mn-lt"/>
                <a:cs typeface="+mn-lt"/>
              </a:rPr>
              <a:t>equipo</a:t>
            </a:r>
            <a:r>
              <a:rPr lang="en-US" b="0" dirty="0">
                <a:ea typeface="+mn-lt"/>
                <a:cs typeface="+mn-lt"/>
              </a:rPr>
              <a:t>, </a:t>
            </a:r>
            <a:r>
              <a:rPr lang="en-US" b="0" dirty="0" err="1">
                <a:ea typeface="+mn-lt"/>
                <a:cs typeface="+mn-lt"/>
              </a:rPr>
              <a:t>donde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cada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estudiante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contribuye</a:t>
            </a:r>
            <a:r>
              <a:rPr lang="en-US" b="0" dirty="0">
                <a:ea typeface="+mn-lt"/>
                <a:cs typeface="+mn-lt"/>
              </a:rPr>
              <a:t> con </a:t>
            </a:r>
            <a:r>
              <a:rPr lang="en-US" b="0" dirty="0" err="1">
                <a:ea typeface="+mn-lt"/>
                <a:cs typeface="+mn-lt"/>
              </a:rPr>
              <a:t>una</a:t>
            </a:r>
            <a:r>
              <a:rPr lang="en-US" b="0" dirty="0">
                <a:ea typeface="+mn-lt"/>
                <a:cs typeface="+mn-lt"/>
              </a:rPr>
              <a:t> parte del </a:t>
            </a:r>
            <a:r>
              <a:rPr lang="en-US" b="0" dirty="0" err="1">
                <a:ea typeface="+mn-lt"/>
                <a:cs typeface="+mn-lt"/>
              </a:rPr>
              <a:t>texto</a:t>
            </a:r>
            <a:r>
              <a:rPr lang="en-US" b="0" dirty="0">
                <a:ea typeface="+mn-lt"/>
                <a:cs typeface="+mn-lt"/>
              </a:rPr>
              <a:t>.</a:t>
            </a:r>
            <a:endParaRPr lang="en-US" dirty="0"/>
          </a:p>
          <a:p>
            <a:r>
              <a:rPr lang="en-US" b="1" u="sng" dirty="0" err="1" smtClean="0">
                <a:ea typeface="+mn-lt"/>
                <a:cs typeface="+mn-lt"/>
              </a:rPr>
              <a:t>Matemáticas</a:t>
            </a:r>
            <a:r>
              <a:rPr lang="en-US" b="1" u="sng" dirty="0" smtClean="0">
                <a:ea typeface="+mn-lt"/>
                <a:cs typeface="+mn-lt"/>
              </a:rPr>
              <a:t>:</a:t>
            </a:r>
            <a:endParaRPr lang="en-US" b="1" u="sng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b="1" dirty="0" err="1">
                <a:ea typeface="+mn-lt"/>
                <a:cs typeface="+mn-lt"/>
              </a:rPr>
              <a:t>Resolución</a:t>
            </a:r>
            <a:r>
              <a:rPr lang="en-US" b="1" dirty="0">
                <a:ea typeface="+mn-lt"/>
                <a:cs typeface="+mn-lt"/>
              </a:rPr>
              <a:t> de </a:t>
            </a:r>
            <a:r>
              <a:rPr lang="en-US" b="1" dirty="0" err="1">
                <a:ea typeface="+mn-lt"/>
                <a:cs typeface="+mn-lt"/>
              </a:rPr>
              <a:t>p</a:t>
            </a:r>
            <a:r>
              <a:rPr lang="en-US" b="1" dirty="0" err="1" smtClean="0">
                <a:ea typeface="+mn-lt"/>
                <a:cs typeface="+mn-lt"/>
              </a:rPr>
              <a:t>roblemas</a:t>
            </a:r>
            <a:r>
              <a:rPr lang="en-US" b="1" dirty="0" smtClean="0">
                <a:ea typeface="+mn-lt"/>
                <a:cs typeface="+mn-lt"/>
              </a:rPr>
              <a:t> </a:t>
            </a:r>
            <a:r>
              <a:rPr lang="en-US" b="1" dirty="0">
                <a:ea typeface="+mn-lt"/>
                <a:cs typeface="+mn-lt"/>
              </a:rPr>
              <a:t>en </a:t>
            </a:r>
            <a:r>
              <a:rPr lang="en-US" b="1" dirty="0" err="1">
                <a:ea typeface="+mn-lt"/>
                <a:cs typeface="+mn-lt"/>
              </a:rPr>
              <a:t>g</a:t>
            </a:r>
            <a:r>
              <a:rPr lang="en-US" b="1" dirty="0" err="1" smtClean="0">
                <a:ea typeface="+mn-lt"/>
                <a:cs typeface="+mn-lt"/>
              </a:rPr>
              <a:t>rupos</a:t>
            </a:r>
            <a:r>
              <a:rPr lang="en-US" b="0" dirty="0">
                <a:ea typeface="+mn-lt"/>
                <a:cs typeface="+mn-lt"/>
              </a:rPr>
              <a:t>: Los </a:t>
            </a:r>
            <a:r>
              <a:rPr lang="en-US" b="0" dirty="0" err="1">
                <a:ea typeface="+mn-lt"/>
                <a:cs typeface="+mn-lt"/>
              </a:rPr>
              <a:t>estudiantes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trabajan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juntos</a:t>
            </a:r>
            <a:r>
              <a:rPr lang="en-US" b="0" dirty="0">
                <a:ea typeface="+mn-lt"/>
                <a:cs typeface="+mn-lt"/>
              </a:rPr>
              <a:t> para resolver </a:t>
            </a:r>
            <a:r>
              <a:rPr lang="en-US" b="0" dirty="0" err="1">
                <a:ea typeface="+mn-lt"/>
                <a:cs typeface="+mn-lt"/>
              </a:rPr>
              <a:t>problemas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matemáticos</a:t>
            </a:r>
            <a:r>
              <a:rPr lang="en-US" b="0" dirty="0">
                <a:ea typeface="+mn-lt"/>
                <a:cs typeface="+mn-lt"/>
              </a:rPr>
              <a:t>, </a:t>
            </a:r>
            <a:r>
              <a:rPr lang="en-US" b="0" dirty="0" err="1">
                <a:ea typeface="+mn-lt"/>
                <a:cs typeface="+mn-lt"/>
              </a:rPr>
              <a:t>discutiendo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estrategias</a:t>
            </a:r>
            <a:r>
              <a:rPr lang="en-US" b="0" dirty="0">
                <a:ea typeface="+mn-lt"/>
                <a:cs typeface="+mn-lt"/>
              </a:rPr>
              <a:t> y </a:t>
            </a:r>
            <a:r>
              <a:rPr lang="en-US" b="0" dirty="0" err="1">
                <a:ea typeface="+mn-lt"/>
                <a:cs typeface="+mn-lt"/>
              </a:rPr>
              <a:t>soluciones</a:t>
            </a:r>
            <a:r>
              <a:rPr lang="en-US" b="0" dirty="0">
                <a:ea typeface="+mn-lt"/>
                <a:cs typeface="+mn-lt"/>
              </a:rPr>
              <a:t>.</a:t>
            </a: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b="1" dirty="0" err="1">
                <a:ea typeface="+mn-lt"/>
                <a:cs typeface="+mn-lt"/>
              </a:rPr>
              <a:t>Juegos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Matemáticos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Cooperativos</a:t>
            </a:r>
            <a:r>
              <a:rPr lang="en-US" dirty="0">
                <a:ea typeface="+mn-lt"/>
                <a:cs typeface="+mn-lt"/>
              </a:rPr>
              <a:t>: </a:t>
            </a:r>
            <a:r>
              <a:rPr lang="en-US" dirty="0" err="1">
                <a:ea typeface="+mn-lt"/>
                <a:cs typeface="+mn-lt"/>
              </a:rPr>
              <a:t>Actividades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lúdicas</a:t>
            </a:r>
            <a:r>
              <a:rPr lang="en-US" dirty="0">
                <a:ea typeface="+mn-lt"/>
                <a:cs typeface="+mn-lt"/>
              </a:rPr>
              <a:t> que </a:t>
            </a:r>
            <a:r>
              <a:rPr lang="en-US" dirty="0" err="1">
                <a:ea typeface="+mn-lt"/>
                <a:cs typeface="+mn-lt"/>
              </a:rPr>
              <a:t>requieren</a:t>
            </a:r>
            <a:r>
              <a:rPr lang="en-US" dirty="0">
                <a:ea typeface="+mn-lt"/>
                <a:cs typeface="+mn-lt"/>
              </a:rPr>
              <a:t> la </a:t>
            </a:r>
            <a:r>
              <a:rPr lang="en-US" dirty="0" err="1">
                <a:ea typeface="+mn-lt"/>
                <a:cs typeface="+mn-lt"/>
              </a:rPr>
              <a:t>colaboración</a:t>
            </a:r>
            <a:r>
              <a:rPr lang="en-US" dirty="0">
                <a:ea typeface="+mn-lt"/>
                <a:cs typeface="+mn-lt"/>
              </a:rPr>
              <a:t> para </a:t>
            </a:r>
            <a:r>
              <a:rPr lang="en-US" dirty="0" err="1">
                <a:ea typeface="+mn-lt"/>
                <a:cs typeface="+mn-lt"/>
              </a:rPr>
              <a:t>alcanzar</a:t>
            </a:r>
            <a:r>
              <a:rPr lang="en-US" dirty="0">
                <a:ea typeface="+mn-lt"/>
                <a:cs typeface="+mn-lt"/>
              </a:rPr>
              <a:t> un </a:t>
            </a:r>
            <a:r>
              <a:rPr lang="en-US" dirty="0" err="1">
                <a:ea typeface="+mn-lt"/>
                <a:cs typeface="+mn-lt"/>
              </a:rPr>
              <a:t>objetivo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común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r>
              <a:rPr lang="en-US" b="1" u="sng" dirty="0" err="1" smtClean="0">
                <a:ea typeface="+mn-lt"/>
                <a:cs typeface="+mn-lt"/>
              </a:rPr>
              <a:t>Ciencias</a:t>
            </a:r>
            <a:r>
              <a:rPr lang="en-US" b="1" u="sng" dirty="0" smtClean="0">
                <a:ea typeface="+mn-lt"/>
                <a:cs typeface="+mn-lt"/>
              </a:rPr>
              <a:t> </a:t>
            </a:r>
            <a:r>
              <a:rPr lang="en-US" b="1" u="sng" dirty="0" err="1" smtClean="0">
                <a:ea typeface="+mn-lt"/>
                <a:cs typeface="+mn-lt"/>
              </a:rPr>
              <a:t>Naturales</a:t>
            </a:r>
            <a:r>
              <a:rPr lang="en-US" b="1" u="sng" dirty="0" smtClean="0">
                <a:ea typeface="+mn-lt"/>
                <a:cs typeface="+mn-lt"/>
              </a:rPr>
              <a:t>:</a:t>
            </a:r>
            <a:endParaRPr lang="en-US" b="1" u="sng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b="1" dirty="0" err="1">
                <a:ea typeface="+mn-lt"/>
                <a:cs typeface="+mn-lt"/>
              </a:rPr>
              <a:t>Experimentos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en</a:t>
            </a:r>
            <a:r>
              <a:rPr lang="en-US" b="1" dirty="0">
                <a:ea typeface="+mn-lt"/>
                <a:cs typeface="+mn-lt"/>
              </a:rPr>
              <a:t> Equipo</a:t>
            </a:r>
            <a:r>
              <a:rPr lang="en-US" dirty="0">
                <a:ea typeface="+mn-lt"/>
                <a:cs typeface="+mn-lt"/>
              </a:rPr>
              <a:t>: Los </a:t>
            </a:r>
            <a:r>
              <a:rPr lang="en-US" dirty="0" err="1">
                <a:ea typeface="+mn-lt"/>
                <a:cs typeface="+mn-lt"/>
              </a:rPr>
              <a:t>estudiantes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realizan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experimentos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científicos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grupos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compartiendo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responsabilidades</a:t>
            </a:r>
            <a:r>
              <a:rPr lang="en-US" dirty="0">
                <a:ea typeface="+mn-lt"/>
                <a:cs typeface="+mn-lt"/>
              </a:rPr>
              <a:t> y </a:t>
            </a:r>
            <a:r>
              <a:rPr lang="en-US" dirty="0" err="1">
                <a:ea typeface="+mn-lt"/>
                <a:cs typeface="+mn-lt"/>
              </a:rPr>
              <a:t>observaciones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b="1" dirty="0">
                <a:ea typeface="+mn-lt"/>
                <a:cs typeface="+mn-lt"/>
              </a:rPr>
              <a:t>Proyectos de </a:t>
            </a:r>
            <a:r>
              <a:rPr lang="en-US" b="1" dirty="0" err="1">
                <a:ea typeface="+mn-lt"/>
                <a:cs typeface="+mn-lt"/>
              </a:rPr>
              <a:t>Investigación</a:t>
            </a:r>
            <a:r>
              <a:rPr lang="en-US" dirty="0">
                <a:ea typeface="+mn-lt"/>
                <a:cs typeface="+mn-lt"/>
              </a:rPr>
              <a:t>: </a:t>
            </a:r>
            <a:r>
              <a:rPr lang="en-US" dirty="0" err="1">
                <a:ea typeface="+mn-lt"/>
                <a:cs typeface="+mn-lt"/>
              </a:rPr>
              <a:t>Investigación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sobre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temas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científicos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donde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cada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miembro</a:t>
            </a:r>
            <a:r>
              <a:rPr lang="en-US" dirty="0">
                <a:ea typeface="+mn-lt"/>
                <a:cs typeface="+mn-lt"/>
              </a:rPr>
              <a:t> del </a:t>
            </a:r>
            <a:r>
              <a:rPr lang="en-US" dirty="0" err="1">
                <a:ea typeface="+mn-lt"/>
                <a:cs typeface="+mn-lt"/>
              </a:rPr>
              <a:t>grupo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tiene</a:t>
            </a:r>
            <a:r>
              <a:rPr lang="en-US" dirty="0">
                <a:ea typeface="+mn-lt"/>
                <a:cs typeface="+mn-lt"/>
              </a:rPr>
              <a:t> un </a:t>
            </a:r>
            <a:r>
              <a:rPr lang="en-US" dirty="0" err="1">
                <a:ea typeface="+mn-lt"/>
                <a:cs typeface="+mn-lt"/>
              </a:rPr>
              <a:t>rol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específico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endParaRPr lang="en-US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94783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8F18C6B5-87AC-4DA5-94CA-6E092A6A0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331" y="290990"/>
            <a:ext cx="9141397" cy="553998"/>
          </a:xfrm>
        </p:spPr>
        <p:txBody>
          <a:bodyPr/>
          <a:lstStyle/>
          <a:p>
            <a:r>
              <a:rPr lang="en-US" sz="3600" u="sng" dirty="0">
                <a:solidFill>
                  <a:schemeClr val="accent6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ESTRATEGIAS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C6F52EDA-7F85-46DD-9A9E-95E0E3EC3F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3034" y="1107583"/>
            <a:ext cx="10985932" cy="4803820"/>
          </a:xfrm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US" sz="2000" b="1" u="sng" dirty="0" err="1" smtClean="0">
                <a:ea typeface="+mn-lt"/>
                <a:cs typeface="+mn-lt"/>
              </a:rPr>
              <a:t>Educación</a:t>
            </a:r>
            <a:r>
              <a:rPr lang="en-US" sz="2000" b="1" u="sng" dirty="0" smtClean="0">
                <a:ea typeface="+mn-lt"/>
                <a:cs typeface="+mn-lt"/>
              </a:rPr>
              <a:t> </a:t>
            </a:r>
            <a:r>
              <a:rPr lang="en-US" sz="2000" b="1" u="sng" dirty="0" err="1" smtClean="0">
                <a:ea typeface="+mn-lt"/>
                <a:cs typeface="+mn-lt"/>
              </a:rPr>
              <a:t>Artística</a:t>
            </a:r>
            <a:endParaRPr lang="es-MX" sz="2000" b="1" u="sng" dirty="0">
              <a:cs typeface="Segoe UI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Proyectos</a:t>
            </a:r>
            <a:r>
              <a:rPr lang="en-US" sz="2000" b="1" dirty="0">
                <a:ea typeface="+mn-lt"/>
                <a:cs typeface="+mn-lt"/>
              </a:rPr>
              <a:t> de Arte en </a:t>
            </a:r>
            <a:r>
              <a:rPr lang="en-US" sz="2000" b="1" dirty="0" err="1">
                <a:ea typeface="+mn-lt"/>
                <a:cs typeface="+mn-lt"/>
              </a:rPr>
              <a:t>Grupo</a:t>
            </a:r>
            <a:r>
              <a:rPr lang="en-US" sz="2000" dirty="0">
                <a:ea typeface="+mn-lt"/>
                <a:cs typeface="+mn-lt"/>
              </a:rPr>
              <a:t>: </a:t>
            </a:r>
            <a:r>
              <a:rPr lang="en-US" sz="2000" dirty="0" err="1">
                <a:ea typeface="+mn-lt"/>
                <a:cs typeface="+mn-lt"/>
              </a:rPr>
              <a:t>Creación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murales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obras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teatro</a:t>
            </a:r>
            <a:r>
              <a:rPr lang="en-US" sz="2000" dirty="0">
                <a:ea typeface="+mn-lt"/>
                <a:cs typeface="+mn-lt"/>
              </a:rPr>
              <a:t> o </a:t>
            </a:r>
            <a:r>
              <a:rPr lang="en-US" sz="2000" dirty="0" err="1">
                <a:ea typeface="+mn-lt"/>
                <a:cs typeface="+mn-lt"/>
              </a:rPr>
              <a:t>piezas</a:t>
            </a:r>
            <a:r>
              <a:rPr lang="en-US" sz="2000" dirty="0">
                <a:ea typeface="+mn-lt"/>
                <a:cs typeface="+mn-lt"/>
              </a:rPr>
              <a:t> musicales </a:t>
            </a:r>
            <a:r>
              <a:rPr lang="en-US" sz="2000" dirty="0" err="1">
                <a:ea typeface="+mn-lt"/>
                <a:cs typeface="+mn-lt"/>
              </a:rPr>
              <a:t>donde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todos</a:t>
            </a:r>
            <a:r>
              <a:rPr lang="en-US" sz="2000" dirty="0">
                <a:ea typeface="+mn-lt"/>
                <a:cs typeface="+mn-lt"/>
              </a:rPr>
              <a:t> los </a:t>
            </a:r>
            <a:r>
              <a:rPr lang="en-US" sz="2000" dirty="0" err="1">
                <a:ea typeface="+mn-lt"/>
                <a:cs typeface="+mn-lt"/>
              </a:rPr>
              <a:t>estudiantes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participan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activamente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Evaluación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Cooperativa</a:t>
            </a:r>
            <a:r>
              <a:rPr lang="en-US" sz="2000" dirty="0">
                <a:ea typeface="+mn-lt"/>
                <a:cs typeface="+mn-lt"/>
              </a:rPr>
              <a:t>: Los </a:t>
            </a:r>
            <a:r>
              <a:rPr lang="en-US" sz="2000" dirty="0" err="1">
                <a:ea typeface="+mn-lt"/>
                <a:cs typeface="+mn-lt"/>
              </a:rPr>
              <a:t>estudiantes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evalúan</a:t>
            </a:r>
            <a:r>
              <a:rPr lang="en-US" sz="2000" dirty="0">
                <a:ea typeface="+mn-lt"/>
                <a:cs typeface="+mn-lt"/>
              </a:rPr>
              <a:t> y </a:t>
            </a:r>
            <a:r>
              <a:rPr lang="en-US" sz="2000" dirty="0" err="1">
                <a:ea typeface="+mn-lt"/>
                <a:cs typeface="+mn-lt"/>
              </a:rPr>
              <a:t>comentan</a:t>
            </a:r>
            <a:r>
              <a:rPr lang="en-US" sz="2000" dirty="0">
                <a:ea typeface="+mn-lt"/>
                <a:cs typeface="+mn-lt"/>
              </a:rPr>
              <a:t> el </a:t>
            </a:r>
            <a:r>
              <a:rPr lang="en-US" sz="2000" dirty="0" err="1">
                <a:ea typeface="+mn-lt"/>
                <a:cs typeface="+mn-lt"/>
              </a:rPr>
              <a:t>trabajo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artístico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sus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compañeros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manera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constructiva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algn="l"/>
            <a:r>
              <a:rPr lang="en-US" sz="2000" b="1" u="sng" dirty="0" err="1" smtClean="0">
                <a:ea typeface="+mn-lt"/>
                <a:cs typeface="+mn-lt"/>
              </a:rPr>
              <a:t>Educación</a:t>
            </a:r>
            <a:r>
              <a:rPr lang="en-US" sz="2000" b="1" u="sng" dirty="0" smtClean="0">
                <a:ea typeface="+mn-lt"/>
                <a:cs typeface="+mn-lt"/>
              </a:rPr>
              <a:t> </a:t>
            </a:r>
            <a:r>
              <a:rPr lang="en-US" sz="2000" b="1" u="sng" dirty="0" err="1">
                <a:ea typeface="+mn-lt"/>
                <a:cs typeface="+mn-lt"/>
              </a:rPr>
              <a:t>Física</a:t>
            </a:r>
            <a:endParaRPr lang="en-US" sz="2000" b="1" u="sng" dirty="0">
              <a:cs typeface="Segoe UI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Juegos</a:t>
            </a:r>
            <a:r>
              <a:rPr lang="en-US" sz="2000" b="1" dirty="0">
                <a:ea typeface="+mn-lt"/>
                <a:cs typeface="+mn-lt"/>
              </a:rPr>
              <a:t> y </a:t>
            </a:r>
            <a:r>
              <a:rPr lang="en-US" sz="2000" b="1" dirty="0" err="1">
                <a:ea typeface="+mn-lt"/>
                <a:cs typeface="+mn-lt"/>
              </a:rPr>
              <a:t>Deportes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Cooperativos</a:t>
            </a:r>
            <a:r>
              <a:rPr lang="en-US" sz="2000" dirty="0">
                <a:ea typeface="+mn-lt"/>
                <a:cs typeface="+mn-lt"/>
              </a:rPr>
              <a:t>: </a:t>
            </a:r>
            <a:r>
              <a:rPr lang="en-US" sz="2000" dirty="0" err="1">
                <a:ea typeface="+mn-lt"/>
                <a:cs typeface="+mn-lt"/>
              </a:rPr>
              <a:t>Actividades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físicas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que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requieren</a:t>
            </a:r>
            <a:r>
              <a:rPr lang="en-US" sz="2000" dirty="0">
                <a:ea typeface="+mn-lt"/>
                <a:cs typeface="+mn-lt"/>
              </a:rPr>
              <a:t> la </a:t>
            </a:r>
            <a:r>
              <a:rPr lang="en-US" sz="2000" dirty="0" err="1">
                <a:ea typeface="+mn-lt"/>
                <a:cs typeface="+mn-lt"/>
              </a:rPr>
              <a:t>cooperación</a:t>
            </a:r>
            <a:r>
              <a:rPr lang="en-US" sz="2000" dirty="0">
                <a:ea typeface="+mn-lt"/>
                <a:cs typeface="+mn-lt"/>
              </a:rPr>
              <a:t> en </a:t>
            </a:r>
            <a:r>
              <a:rPr lang="en-US" sz="2000" dirty="0" err="1">
                <a:ea typeface="+mn-lt"/>
                <a:cs typeface="+mn-lt"/>
              </a:rPr>
              <a:t>lugar</a:t>
            </a:r>
            <a:r>
              <a:rPr lang="en-US" sz="2000" dirty="0">
                <a:ea typeface="+mn-lt"/>
                <a:cs typeface="+mn-lt"/>
              </a:rPr>
              <a:t> de la </a:t>
            </a:r>
            <a:r>
              <a:rPr lang="en-US" sz="2000" dirty="0" err="1">
                <a:ea typeface="+mn-lt"/>
                <a:cs typeface="+mn-lt"/>
              </a:rPr>
              <a:t>competencia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Dinámicas</a:t>
            </a:r>
            <a:r>
              <a:rPr lang="en-US" sz="2000" b="1" dirty="0">
                <a:ea typeface="+mn-lt"/>
                <a:cs typeface="+mn-lt"/>
              </a:rPr>
              <a:t> de </a:t>
            </a:r>
            <a:r>
              <a:rPr lang="en-US" sz="2000" b="1" dirty="0" err="1">
                <a:ea typeface="+mn-lt"/>
                <a:cs typeface="+mn-lt"/>
              </a:rPr>
              <a:t>Grupo</a:t>
            </a:r>
            <a:r>
              <a:rPr lang="en-US" sz="2000" dirty="0">
                <a:ea typeface="+mn-lt"/>
                <a:cs typeface="+mn-lt"/>
              </a:rPr>
              <a:t>: </a:t>
            </a:r>
            <a:r>
              <a:rPr lang="en-US" sz="2000" dirty="0" err="1">
                <a:ea typeface="+mn-lt"/>
                <a:cs typeface="+mn-lt"/>
              </a:rPr>
              <a:t>Ejercicios</a:t>
            </a:r>
            <a:r>
              <a:rPr lang="en-US" sz="2000" dirty="0">
                <a:ea typeface="+mn-lt"/>
                <a:cs typeface="+mn-lt"/>
              </a:rPr>
              <a:t> y </a:t>
            </a:r>
            <a:r>
              <a:rPr lang="en-US" sz="2000" dirty="0" err="1">
                <a:ea typeface="+mn-lt"/>
                <a:cs typeface="+mn-lt"/>
              </a:rPr>
              <a:t>juegos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que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promueven</a:t>
            </a:r>
            <a:r>
              <a:rPr lang="en-US" sz="2000" dirty="0">
                <a:ea typeface="+mn-lt"/>
                <a:cs typeface="+mn-lt"/>
              </a:rPr>
              <a:t> el </a:t>
            </a:r>
            <a:r>
              <a:rPr lang="en-US" sz="2000" dirty="0" err="1">
                <a:ea typeface="+mn-lt"/>
                <a:cs typeface="+mn-lt"/>
              </a:rPr>
              <a:t>trabajo</a:t>
            </a:r>
            <a:r>
              <a:rPr lang="en-US" sz="2000" dirty="0">
                <a:ea typeface="+mn-lt"/>
                <a:cs typeface="+mn-lt"/>
              </a:rPr>
              <a:t> en </a:t>
            </a:r>
            <a:r>
              <a:rPr lang="en-US" sz="2000" dirty="0" err="1">
                <a:ea typeface="+mn-lt"/>
                <a:cs typeface="+mn-lt"/>
              </a:rPr>
              <a:t>equipo</a:t>
            </a:r>
            <a:r>
              <a:rPr lang="en-US" sz="2000" dirty="0">
                <a:ea typeface="+mn-lt"/>
                <a:cs typeface="+mn-lt"/>
              </a:rPr>
              <a:t> y la </a:t>
            </a:r>
            <a:r>
              <a:rPr lang="en-US" sz="2000" dirty="0" err="1">
                <a:ea typeface="+mn-lt"/>
                <a:cs typeface="+mn-lt"/>
              </a:rPr>
              <a:t>cohesión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grupal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algn="l"/>
            <a:r>
              <a:rPr lang="en-US" sz="2000" b="1" u="sng" dirty="0" err="1" smtClean="0">
                <a:ea typeface="+mn-lt"/>
                <a:cs typeface="+mn-lt"/>
              </a:rPr>
              <a:t>Tecnología</a:t>
            </a:r>
            <a:r>
              <a:rPr lang="en-US" sz="2000" b="1" u="sng" dirty="0" smtClean="0">
                <a:ea typeface="+mn-lt"/>
                <a:cs typeface="+mn-lt"/>
              </a:rPr>
              <a:t> </a:t>
            </a:r>
            <a:r>
              <a:rPr lang="en-US" sz="2000" b="1" u="sng" dirty="0">
                <a:ea typeface="+mn-lt"/>
                <a:cs typeface="+mn-lt"/>
              </a:rPr>
              <a:t>y </a:t>
            </a:r>
            <a:r>
              <a:rPr lang="en-US" sz="2000" b="1" u="sng" dirty="0" err="1">
                <a:ea typeface="+mn-lt"/>
                <a:cs typeface="+mn-lt"/>
              </a:rPr>
              <a:t>Computación</a:t>
            </a:r>
            <a:endParaRPr lang="en-US" sz="2000" b="1" u="sng" dirty="0">
              <a:cs typeface="Segoe UI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Proyectos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Tecnológicos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Colaborativos</a:t>
            </a:r>
            <a:r>
              <a:rPr lang="en-US" sz="2000" dirty="0">
                <a:ea typeface="+mn-lt"/>
                <a:cs typeface="+mn-lt"/>
              </a:rPr>
              <a:t>: </a:t>
            </a:r>
            <a:r>
              <a:rPr lang="en-US" sz="2000" dirty="0" err="1">
                <a:ea typeface="+mn-lt"/>
                <a:cs typeface="+mn-lt"/>
              </a:rPr>
              <a:t>Creación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presentaciones</a:t>
            </a:r>
            <a:r>
              <a:rPr lang="en-US" sz="2000" dirty="0">
                <a:ea typeface="+mn-lt"/>
                <a:cs typeface="+mn-lt"/>
              </a:rPr>
              <a:t>, videos o </a:t>
            </a:r>
            <a:r>
              <a:rPr lang="en-US" sz="2000" dirty="0" err="1">
                <a:ea typeface="+mn-lt"/>
                <a:cs typeface="+mn-lt"/>
              </a:rPr>
              <a:t>programas</a:t>
            </a:r>
            <a:r>
              <a:rPr lang="en-US" sz="2000" dirty="0">
                <a:ea typeface="+mn-lt"/>
                <a:cs typeface="+mn-lt"/>
              </a:rPr>
              <a:t> en </a:t>
            </a:r>
            <a:r>
              <a:rPr lang="en-US" sz="2000" dirty="0" err="1">
                <a:ea typeface="+mn-lt"/>
                <a:cs typeface="+mn-lt"/>
              </a:rPr>
              <a:t>equipos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Resolución</a:t>
            </a:r>
            <a:r>
              <a:rPr lang="en-US" sz="2000" b="1" dirty="0">
                <a:ea typeface="+mn-lt"/>
                <a:cs typeface="+mn-lt"/>
              </a:rPr>
              <a:t> de </a:t>
            </a:r>
            <a:r>
              <a:rPr lang="en-US" sz="2000" b="1" dirty="0" err="1">
                <a:ea typeface="+mn-lt"/>
                <a:cs typeface="+mn-lt"/>
              </a:rPr>
              <a:t>Problemas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Técnicos</a:t>
            </a:r>
            <a:r>
              <a:rPr lang="en-US" sz="2000" b="1" dirty="0">
                <a:ea typeface="+mn-lt"/>
                <a:cs typeface="+mn-lt"/>
              </a:rPr>
              <a:t> en </a:t>
            </a:r>
            <a:r>
              <a:rPr lang="en-US" sz="2000" b="1" dirty="0" err="1">
                <a:ea typeface="+mn-lt"/>
                <a:cs typeface="+mn-lt"/>
              </a:rPr>
              <a:t>Grupo</a:t>
            </a:r>
            <a:r>
              <a:rPr lang="en-US" sz="2000" dirty="0">
                <a:ea typeface="+mn-lt"/>
                <a:cs typeface="+mn-lt"/>
              </a:rPr>
              <a:t>: Los </a:t>
            </a:r>
            <a:r>
              <a:rPr lang="en-US" sz="2000" dirty="0" err="1">
                <a:ea typeface="+mn-lt"/>
                <a:cs typeface="+mn-lt"/>
              </a:rPr>
              <a:t>estudiantes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trabajan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juntos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para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solucionar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problemas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programación</a:t>
            </a:r>
            <a:r>
              <a:rPr lang="en-US" sz="2000" dirty="0">
                <a:ea typeface="+mn-lt"/>
                <a:cs typeface="+mn-lt"/>
              </a:rPr>
              <a:t> o </a:t>
            </a:r>
            <a:r>
              <a:rPr lang="en-US" sz="2000" dirty="0" err="1">
                <a:ea typeface="+mn-lt"/>
                <a:cs typeface="+mn-lt"/>
              </a:rPr>
              <a:t>diseño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algn="l"/>
            <a:endParaRPr lang="en-US" altLang="en-US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470979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158B51BF-780C-45D4-A1D0-32D55EA0F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17" y="249686"/>
            <a:ext cx="9141397" cy="553998"/>
          </a:xfrm>
        </p:spPr>
        <p:txBody>
          <a:bodyPr/>
          <a:lstStyle/>
          <a:p>
            <a:r>
              <a:rPr lang="en-US" sz="3600" u="sng" dirty="0">
                <a:solidFill>
                  <a:schemeClr val="accent6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ESTRATEGIAS</a:t>
            </a:r>
          </a:p>
        </p:txBody>
      </p:sp>
      <p:sp>
        <p:nvSpPr>
          <p:cNvPr id="9219" name="Rectangle 8">
            <a:extLst>
              <a:ext uri="{FF2B5EF4-FFF2-40B4-BE49-F238E27FC236}">
                <a16:creationId xmlns:a16="http://schemas.microsoft.com/office/drawing/2014/main" xmlns="" id="{A17D04F1-4318-4DD6-B27E-D66AE4D426B2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314398" y="875763"/>
            <a:ext cx="11020568" cy="503564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l">
              <a:lnSpc>
                <a:spcPct val="150000"/>
              </a:lnSpc>
            </a:pPr>
            <a:r>
              <a:rPr lang="en-US" sz="2000" b="1" u="sng" dirty="0" smtClean="0">
                <a:ea typeface="+mn-lt"/>
                <a:cs typeface="+mn-lt"/>
              </a:rPr>
              <a:t>Desarrollo </a:t>
            </a:r>
            <a:r>
              <a:rPr lang="en-US" sz="2000" b="1" u="sng" dirty="0">
                <a:ea typeface="+mn-lt"/>
                <a:cs typeface="+mn-lt"/>
              </a:rPr>
              <a:t>Personal y </a:t>
            </a:r>
            <a:r>
              <a:rPr lang="en-US" sz="2000" b="1" u="sng" dirty="0" smtClean="0">
                <a:ea typeface="+mn-lt"/>
                <a:cs typeface="+mn-lt"/>
              </a:rPr>
              <a:t>Social:</a:t>
            </a:r>
            <a:endParaRPr lang="es-MX" sz="2000" b="1" u="sng" dirty="0">
              <a:cs typeface="Segoe UI"/>
            </a:endParaRP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Talleres</a:t>
            </a:r>
            <a:r>
              <a:rPr lang="en-US" sz="2000" b="1" dirty="0">
                <a:ea typeface="+mn-lt"/>
                <a:cs typeface="+mn-lt"/>
              </a:rPr>
              <a:t> de </a:t>
            </a:r>
            <a:r>
              <a:rPr lang="en-US" sz="2000" b="1" dirty="0" err="1">
                <a:ea typeface="+mn-lt"/>
                <a:cs typeface="+mn-lt"/>
              </a:rPr>
              <a:t>Habilidades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Sociales</a:t>
            </a:r>
            <a:r>
              <a:rPr lang="en-US" sz="2000" dirty="0">
                <a:ea typeface="+mn-lt"/>
                <a:cs typeface="+mn-lt"/>
              </a:rPr>
              <a:t>: </a:t>
            </a:r>
            <a:r>
              <a:rPr lang="en-US" sz="2000" dirty="0" err="1">
                <a:ea typeface="+mn-lt"/>
                <a:cs typeface="+mn-lt"/>
              </a:rPr>
              <a:t>Actividades</a:t>
            </a:r>
            <a:r>
              <a:rPr lang="en-US" sz="2000" dirty="0">
                <a:ea typeface="+mn-lt"/>
                <a:cs typeface="+mn-lt"/>
              </a:rPr>
              <a:t> y </a:t>
            </a:r>
            <a:r>
              <a:rPr lang="en-US" sz="2000" dirty="0" err="1">
                <a:ea typeface="+mn-lt"/>
                <a:cs typeface="+mn-lt"/>
              </a:rPr>
              <a:t>juegos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que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enseñan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habilidades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como</a:t>
            </a:r>
            <a:r>
              <a:rPr lang="en-US" sz="2000" dirty="0">
                <a:ea typeface="+mn-lt"/>
                <a:cs typeface="+mn-lt"/>
              </a:rPr>
              <a:t> la </a:t>
            </a:r>
            <a:r>
              <a:rPr lang="en-US" sz="2000" dirty="0" err="1">
                <a:ea typeface="+mn-lt"/>
                <a:cs typeface="+mn-lt"/>
              </a:rPr>
              <a:t>comunicación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efectiva</a:t>
            </a:r>
            <a:r>
              <a:rPr lang="en-US" sz="2000" dirty="0">
                <a:ea typeface="+mn-lt"/>
                <a:cs typeface="+mn-lt"/>
              </a:rPr>
              <a:t>, la </a:t>
            </a:r>
            <a:r>
              <a:rPr lang="en-US" sz="2000" dirty="0" err="1">
                <a:ea typeface="+mn-lt"/>
                <a:cs typeface="+mn-lt"/>
              </a:rPr>
              <a:t>empatía</a:t>
            </a:r>
            <a:r>
              <a:rPr lang="en-US" sz="2000" dirty="0">
                <a:ea typeface="+mn-lt"/>
                <a:cs typeface="+mn-lt"/>
              </a:rPr>
              <a:t> y la </a:t>
            </a:r>
            <a:r>
              <a:rPr lang="en-US" sz="2000" dirty="0" err="1">
                <a:ea typeface="+mn-lt"/>
                <a:cs typeface="+mn-lt"/>
              </a:rPr>
              <a:t>resolución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conflictos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Proyectos</a:t>
            </a:r>
            <a:r>
              <a:rPr lang="en-US" sz="2000" b="1" dirty="0">
                <a:ea typeface="+mn-lt"/>
                <a:cs typeface="+mn-lt"/>
              </a:rPr>
              <a:t> de </a:t>
            </a:r>
            <a:r>
              <a:rPr lang="en-US" sz="2000" b="1" dirty="0" err="1">
                <a:ea typeface="+mn-lt"/>
                <a:cs typeface="+mn-lt"/>
              </a:rPr>
              <a:t>Servicio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Comunitario</a:t>
            </a:r>
            <a:r>
              <a:rPr lang="en-US" sz="2000" dirty="0">
                <a:ea typeface="+mn-lt"/>
                <a:cs typeface="+mn-lt"/>
              </a:rPr>
              <a:t>: </a:t>
            </a:r>
            <a:r>
              <a:rPr lang="en-US" sz="2000" dirty="0" err="1">
                <a:ea typeface="+mn-lt"/>
                <a:cs typeface="+mn-lt"/>
              </a:rPr>
              <a:t>Actividades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que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fomentan</a:t>
            </a:r>
            <a:r>
              <a:rPr lang="en-US" sz="2000" dirty="0">
                <a:ea typeface="+mn-lt"/>
                <a:cs typeface="+mn-lt"/>
              </a:rPr>
              <a:t> la </a:t>
            </a:r>
            <a:r>
              <a:rPr lang="en-US" sz="2000" dirty="0" err="1">
                <a:ea typeface="+mn-lt"/>
                <a:cs typeface="+mn-lt"/>
              </a:rPr>
              <a:t>participación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activa</a:t>
            </a:r>
            <a:r>
              <a:rPr lang="en-US" sz="2000" dirty="0">
                <a:ea typeface="+mn-lt"/>
                <a:cs typeface="+mn-lt"/>
              </a:rPr>
              <a:t> en la </a:t>
            </a:r>
            <a:r>
              <a:rPr lang="en-US" sz="2000" dirty="0" err="1">
                <a:ea typeface="+mn-lt"/>
                <a:cs typeface="+mn-lt"/>
              </a:rPr>
              <a:t>comunidad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ayudando</a:t>
            </a:r>
            <a:r>
              <a:rPr lang="en-US" sz="2000" dirty="0">
                <a:ea typeface="+mn-lt"/>
                <a:cs typeface="+mn-lt"/>
              </a:rPr>
              <a:t> a </a:t>
            </a:r>
            <a:r>
              <a:rPr lang="en-US" sz="2000" dirty="0" err="1">
                <a:ea typeface="+mn-lt"/>
                <a:cs typeface="+mn-lt"/>
              </a:rPr>
              <a:t>otros</a:t>
            </a:r>
            <a:r>
              <a:rPr lang="en-US" sz="2000" dirty="0">
                <a:ea typeface="+mn-lt"/>
                <a:cs typeface="+mn-lt"/>
              </a:rPr>
              <a:t> y </a:t>
            </a:r>
            <a:r>
              <a:rPr lang="en-US" sz="2000" dirty="0" err="1">
                <a:ea typeface="+mn-lt"/>
                <a:cs typeface="+mn-lt"/>
              </a:rPr>
              <a:t>trabajando</a:t>
            </a:r>
            <a:r>
              <a:rPr lang="en-US" sz="2000" dirty="0">
                <a:ea typeface="+mn-lt"/>
                <a:cs typeface="+mn-lt"/>
              </a:rPr>
              <a:t> en </a:t>
            </a:r>
            <a:r>
              <a:rPr lang="en-US" sz="2000" dirty="0" err="1">
                <a:ea typeface="+mn-lt"/>
                <a:cs typeface="+mn-lt"/>
              </a:rPr>
              <a:t>proyectos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comunes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algn="l">
              <a:lnSpc>
                <a:spcPct val="150000"/>
              </a:lnSpc>
            </a:pPr>
            <a:r>
              <a:rPr lang="en-US" sz="2000" b="1" u="sng" dirty="0" err="1">
                <a:ea typeface="+mn-lt"/>
                <a:cs typeface="+mn-lt"/>
              </a:rPr>
              <a:t>Estrategias</a:t>
            </a:r>
            <a:r>
              <a:rPr lang="en-US" sz="2000" b="1" u="sng" dirty="0">
                <a:ea typeface="+mn-lt"/>
                <a:cs typeface="+mn-lt"/>
              </a:rPr>
              <a:t> </a:t>
            </a:r>
            <a:r>
              <a:rPr lang="en-US" sz="2000" b="1" u="sng" dirty="0" err="1" smtClean="0">
                <a:ea typeface="+mn-lt"/>
                <a:cs typeface="+mn-lt"/>
              </a:rPr>
              <a:t>Transversales</a:t>
            </a:r>
            <a:r>
              <a:rPr lang="en-US" sz="2000" b="1" u="sng" dirty="0" smtClean="0">
                <a:ea typeface="+mn-lt"/>
                <a:cs typeface="+mn-lt"/>
              </a:rPr>
              <a:t>:</a:t>
            </a:r>
            <a:endParaRPr lang="en-US" sz="2000" b="1" u="sng" dirty="0">
              <a:cs typeface="Segoe UI"/>
            </a:endParaRP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Creación</a:t>
            </a:r>
            <a:r>
              <a:rPr lang="en-US" sz="2000" b="1" dirty="0">
                <a:ea typeface="+mn-lt"/>
                <a:cs typeface="+mn-lt"/>
              </a:rPr>
              <a:t> de </a:t>
            </a:r>
            <a:r>
              <a:rPr lang="en-US" sz="2000" b="1" dirty="0" err="1">
                <a:ea typeface="+mn-lt"/>
                <a:cs typeface="+mn-lt"/>
              </a:rPr>
              <a:t>Normas</a:t>
            </a:r>
            <a:r>
              <a:rPr lang="en-US" sz="2000" b="1" dirty="0">
                <a:ea typeface="+mn-lt"/>
                <a:cs typeface="+mn-lt"/>
              </a:rPr>
              <a:t> de </a:t>
            </a:r>
            <a:r>
              <a:rPr lang="en-US" sz="2000" b="1" dirty="0" err="1">
                <a:ea typeface="+mn-lt"/>
                <a:cs typeface="+mn-lt"/>
              </a:rPr>
              <a:t>Clase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Cooperativas</a:t>
            </a:r>
            <a:r>
              <a:rPr lang="en-US" sz="2000" dirty="0">
                <a:ea typeface="+mn-lt"/>
                <a:cs typeface="+mn-lt"/>
              </a:rPr>
              <a:t>: </a:t>
            </a:r>
            <a:r>
              <a:rPr lang="en-US" sz="2000" dirty="0" err="1">
                <a:ea typeface="+mn-lt"/>
                <a:cs typeface="+mn-lt"/>
              </a:rPr>
              <a:t>Establecer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conjuntamente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reglas</a:t>
            </a:r>
            <a:r>
              <a:rPr lang="en-US" sz="2000" dirty="0">
                <a:ea typeface="+mn-lt"/>
                <a:cs typeface="+mn-lt"/>
              </a:rPr>
              <a:t> y </a:t>
            </a:r>
            <a:r>
              <a:rPr lang="en-US" sz="2000" dirty="0" err="1">
                <a:ea typeface="+mn-lt"/>
                <a:cs typeface="+mn-lt"/>
              </a:rPr>
              <a:t>normas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que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promuevan</a:t>
            </a:r>
            <a:r>
              <a:rPr lang="en-US" sz="2000" dirty="0">
                <a:ea typeface="+mn-lt"/>
                <a:cs typeface="+mn-lt"/>
              </a:rPr>
              <a:t> el </a:t>
            </a:r>
            <a:r>
              <a:rPr lang="en-US" sz="2000" dirty="0" err="1">
                <a:ea typeface="+mn-lt"/>
                <a:cs typeface="+mn-lt"/>
              </a:rPr>
              <a:t>respeto</a:t>
            </a:r>
            <a:r>
              <a:rPr lang="en-US" sz="2000" dirty="0">
                <a:ea typeface="+mn-lt"/>
                <a:cs typeface="+mn-lt"/>
              </a:rPr>
              <a:t> y la </a:t>
            </a:r>
            <a:r>
              <a:rPr lang="en-US" sz="2000" dirty="0" err="1">
                <a:ea typeface="+mn-lt"/>
                <a:cs typeface="+mn-lt"/>
              </a:rPr>
              <a:t>colaboración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b="1" dirty="0" err="1">
                <a:ea typeface="+mn-lt"/>
                <a:cs typeface="+mn-lt"/>
              </a:rPr>
              <a:t>Evaluaciones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Grupales</a:t>
            </a:r>
            <a:r>
              <a:rPr lang="en-US" sz="2000" dirty="0">
                <a:ea typeface="+mn-lt"/>
                <a:cs typeface="+mn-lt"/>
              </a:rPr>
              <a:t>: </a:t>
            </a:r>
            <a:r>
              <a:rPr lang="en-US" sz="2000" dirty="0" err="1">
                <a:ea typeface="+mn-lt"/>
                <a:cs typeface="+mn-lt"/>
              </a:rPr>
              <a:t>Incorporar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métodos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evaluación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que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valoren</a:t>
            </a:r>
            <a:r>
              <a:rPr lang="en-US" sz="2000" dirty="0">
                <a:ea typeface="+mn-lt"/>
                <a:cs typeface="+mn-lt"/>
              </a:rPr>
              <a:t> el </a:t>
            </a:r>
            <a:r>
              <a:rPr lang="en-US" sz="2000" dirty="0" err="1">
                <a:ea typeface="+mn-lt"/>
                <a:cs typeface="+mn-lt"/>
              </a:rPr>
              <a:t>trabajo</a:t>
            </a:r>
            <a:r>
              <a:rPr lang="en-US" sz="2000" dirty="0">
                <a:ea typeface="+mn-lt"/>
                <a:cs typeface="+mn-lt"/>
              </a:rPr>
              <a:t> en </a:t>
            </a:r>
            <a:r>
              <a:rPr lang="en-US" sz="2000" dirty="0" err="1">
                <a:ea typeface="+mn-lt"/>
                <a:cs typeface="+mn-lt"/>
              </a:rPr>
              <a:t>equipo</a:t>
            </a:r>
            <a:r>
              <a:rPr lang="en-US" sz="2000" dirty="0">
                <a:ea typeface="+mn-lt"/>
                <a:cs typeface="+mn-lt"/>
              </a:rPr>
              <a:t> y la </a:t>
            </a:r>
            <a:r>
              <a:rPr lang="en-US" sz="2000" dirty="0" err="1">
                <a:ea typeface="+mn-lt"/>
                <a:cs typeface="+mn-lt"/>
              </a:rPr>
              <a:t>contribución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cada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estudiante</a:t>
            </a:r>
            <a:r>
              <a:rPr lang="en-US" sz="2000" dirty="0">
                <a:ea typeface="+mn-lt"/>
                <a:cs typeface="+mn-lt"/>
              </a:rPr>
              <a:t> al </a:t>
            </a:r>
            <a:r>
              <a:rPr lang="en-US" sz="2000" dirty="0" err="1">
                <a:ea typeface="+mn-lt"/>
                <a:cs typeface="+mn-lt"/>
              </a:rPr>
              <a:t>grupo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b="1" dirty="0">
                <a:ea typeface="+mn-lt"/>
                <a:cs typeface="+mn-lt"/>
              </a:rPr>
              <a:t>Desarrollo de </a:t>
            </a:r>
            <a:r>
              <a:rPr lang="en-US" sz="2000" b="1" dirty="0" err="1">
                <a:ea typeface="+mn-lt"/>
                <a:cs typeface="+mn-lt"/>
              </a:rPr>
              <a:t>Competencias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Socioemocionales</a:t>
            </a:r>
            <a:r>
              <a:rPr lang="en-US" sz="2000" dirty="0">
                <a:ea typeface="+mn-lt"/>
                <a:cs typeface="+mn-lt"/>
              </a:rPr>
              <a:t>: </a:t>
            </a:r>
            <a:r>
              <a:rPr lang="en-US" sz="2000" dirty="0" err="1">
                <a:ea typeface="+mn-lt"/>
                <a:cs typeface="+mn-lt"/>
              </a:rPr>
              <a:t>Integrar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actividades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que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fortalezcan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habilidades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como</a:t>
            </a:r>
            <a:r>
              <a:rPr lang="en-US" sz="2000" dirty="0">
                <a:ea typeface="+mn-lt"/>
                <a:cs typeface="+mn-lt"/>
              </a:rPr>
              <a:t> la </a:t>
            </a:r>
            <a:r>
              <a:rPr lang="en-US" sz="2000" dirty="0" err="1">
                <a:ea typeface="+mn-lt"/>
                <a:cs typeface="+mn-lt"/>
              </a:rPr>
              <a:t>empatía</a:t>
            </a:r>
            <a:r>
              <a:rPr lang="en-US" sz="2000" dirty="0">
                <a:ea typeface="+mn-lt"/>
                <a:cs typeface="+mn-lt"/>
              </a:rPr>
              <a:t>, la </a:t>
            </a:r>
            <a:r>
              <a:rPr lang="en-US" sz="2000" dirty="0" err="1">
                <a:ea typeface="+mn-lt"/>
                <a:cs typeface="+mn-lt"/>
              </a:rPr>
              <a:t>cooperación</a:t>
            </a:r>
            <a:r>
              <a:rPr lang="en-US" sz="2000" dirty="0">
                <a:ea typeface="+mn-lt"/>
                <a:cs typeface="+mn-lt"/>
              </a:rPr>
              <a:t> y la </a:t>
            </a:r>
            <a:r>
              <a:rPr lang="en-US" sz="2000" dirty="0" err="1">
                <a:ea typeface="+mn-lt"/>
                <a:cs typeface="+mn-lt"/>
              </a:rPr>
              <a:t>resolución</a:t>
            </a:r>
            <a:r>
              <a:rPr lang="en-US" sz="2000" dirty="0">
                <a:ea typeface="+mn-lt"/>
                <a:cs typeface="+mn-lt"/>
              </a:rPr>
              <a:t> de </a:t>
            </a:r>
            <a:r>
              <a:rPr lang="en-US" sz="2000" dirty="0" err="1">
                <a:ea typeface="+mn-lt"/>
                <a:cs typeface="+mn-lt"/>
              </a:rPr>
              <a:t>conflictos</a:t>
            </a:r>
            <a:r>
              <a:rPr lang="en-US" sz="2000" dirty="0">
                <a:ea typeface="+mn-lt"/>
                <a:cs typeface="+mn-lt"/>
              </a:rPr>
              <a:t> en </a:t>
            </a:r>
            <a:r>
              <a:rPr lang="en-US" sz="2000" dirty="0" err="1">
                <a:ea typeface="+mn-lt"/>
                <a:cs typeface="+mn-lt"/>
              </a:rPr>
              <a:t>todas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las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áreas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curriculares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Segoe UI"/>
            </a:endParaRPr>
          </a:p>
          <a:p>
            <a:pPr algn="l"/>
            <a:endParaRPr lang="en-US" altLang="en-US" sz="2000" dirty="0">
              <a:cs typeface="Segoe U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51E570C3-CDE8-AC2E-2D72-860432713E69}"/>
              </a:ext>
            </a:extLst>
          </p:cNvPr>
          <p:cNvSpPr txBox="1"/>
          <p:nvPr/>
        </p:nvSpPr>
        <p:spPr>
          <a:xfrm>
            <a:off x="901520" y="1249251"/>
            <a:ext cx="10650829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4000" b="1" dirty="0" smtClean="0">
                <a:solidFill>
                  <a:schemeClr val="bg1"/>
                </a:solidFill>
                <a:latin typeface="Batang" pitchFamily="18" charset="-127"/>
                <a:ea typeface="Batang" pitchFamily="18" charset="-127"/>
                <a:cs typeface="Arial"/>
              </a:rPr>
              <a:t>        </a:t>
            </a:r>
            <a:r>
              <a:rPr lang="en-US" sz="4000" b="1" dirty="0" smtClean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Al 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articular el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mutualismo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como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un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eje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transversal, se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crea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un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ambiente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de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aprendizaje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integral y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cohesivo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que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prepara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a los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estudiantes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no solo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académicamente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,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sino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también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para ser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ciudadanos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colaborativos</a:t>
            </a:r>
            <a:r>
              <a:rPr lang="en-US" sz="4000" b="1" dirty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 y </a:t>
            </a:r>
            <a:r>
              <a:rPr lang="en-US" sz="4000" b="1" dirty="0" err="1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empáticos</a:t>
            </a:r>
            <a:r>
              <a:rPr lang="en-US" sz="4000" b="1" dirty="0" smtClean="0">
                <a:solidFill>
                  <a:schemeClr val="bg1"/>
                </a:solidFill>
                <a:latin typeface="Bodoni MT" pitchFamily="18" charset="0"/>
                <a:ea typeface="Batang" pitchFamily="18" charset="-127"/>
                <a:cs typeface="Arial"/>
              </a:rPr>
              <a:t>.</a:t>
            </a:r>
          </a:p>
          <a:p>
            <a:pPr algn="just"/>
            <a:endParaRPr lang="en-US" sz="4000" b="1" dirty="0">
              <a:solidFill>
                <a:schemeClr val="bg1"/>
              </a:solidFill>
              <a:latin typeface="Bodoni MT" pitchFamily="18" charset="0"/>
              <a:ea typeface="Batang" pitchFamily="18" charset="-127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0663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D9E38B3-4686-8247-9625-49018D29F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36648"/>
            <a:ext cx="9141397" cy="615553"/>
          </a:xfrm>
        </p:spPr>
        <p:txBody>
          <a:bodyPr/>
          <a:lstStyle/>
          <a:p>
            <a:r>
              <a:rPr lang="en-US" u="sng" dirty="0">
                <a:cs typeface="Segoe UI"/>
              </a:rPr>
              <a:t>AUTORES </a:t>
            </a:r>
            <a:endParaRPr lang="en-US" u="sn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55E1D-F4AD-41A7-B948-E2D246CCFE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3412" y="1097631"/>
            <a:ext cx="11268635" cy="5760369"/>
          </a:xfrm>
        </p:spPr>
        <p:txBody>
          <a:bodyPr vert="horz" wrap="square" lIns="0" tIns="0" rIns="0" bIns="0" rtlCol="0" anchor="t">
            <a:noAutofit/>
          </a:bodyPr>
          <a:lstStyle/>
          <a:p>
            <a:pPr marL="342900" indent="-342900" algn="l">
              <a:buFont typeface="Wingdings" pitchFamily="2" charset="2"/>
              <a:buChar char="Ø"/>
            </a:pP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*</a:t>
            </a:r>
            <a:r>
              <a:rPr lang="en-US" sz="2400" b="1" dirty="0" err="1" smtClean="0">
                <a:latin typeface="Batang" pitchFamily="18" charset="-127"/>
                <a:ea typeface="Batang" pitchFamily="18" charset="-127"/>
              </a:rPr>
              <a:t>Jurjo</a:t>
            </a: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 Torres*: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Habla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sobre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la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importancia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del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currículum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integrado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y los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ejes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transversales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en la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educación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como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herramientas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para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fomentar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una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formación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integral</a:t>
            </a: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.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*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Miguel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Ángel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Santos </a:t>
            </a: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Guerra*: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Aporta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reflexiones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sobre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cómo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los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ejes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transversales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permiten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abordar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problemas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sociales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y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éticos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desde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el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ámbito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 smtClean="0">
                <a:latin typeface="Batang" pitchFamily="18" charset="-127"/>
                <a:ea typeface="Batang" pitchFamily="18" charset="-127"/>
              </a:rPr>
              <a:t>educativo</a:t>
            </a: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.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*Antonio </a:t>
            </a:r>
            <a:r>
              <a:rPr lang="en-US" sz="2400" b="1" dirty="0" err="1" smtClean="0">
                <a:latin typeface="Batang" pitchFamily="18" charset="-127"/>
                <a:ea typeface="Batang" pitchFamily="18" charset="-127"/>
              </a:rPr>
              <a:t>Novoa</a:t>
            </a: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*: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Analiza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cómo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los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ejes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transversales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pueden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influir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en la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formación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de la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ciudadanía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y en el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desarrollo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democrático</a:t>
            </a: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.</a:t>
            </a: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*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Ferran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 smtClean="0">
                <a:latin typeface="Batang" pitchFamily="18" charset="-127"/>
                <a:ea typeface="Batang" pitchFamily="18" charset="-127"/>
              </a:rPr>
              <a:t>Ferrer</a:t>
            </a: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*: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Discute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sobre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la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implementación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de los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ejes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transversales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en el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currículum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y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su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impacto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en la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práctica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educativa</a:t>
            </a: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.</a:t>
            </a: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*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Imbernón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smtClean="0">
                <a:latin typeface="Batang" pitchFamily="18" charset="-127"/>
                <a:ea typeface="Batang" pitchFamily="18" charset="-127"/>
              </a:rPr>
              <a:t>Francisco*: 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Se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centra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en la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innovación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educativa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y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cómo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los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ejes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transversales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pueden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ser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un motor de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cambio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en la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pedagogía</a:t>
            </a:r>
            <a:r>
              <a:rPr lang="en-US" sz="2400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400" b="1" dirty="0" err="1">
                <a:latin typeface="Batang" pitchFamily="18" charset="-127"/>
                <a:ea typeface="Batang" pitchFamily="18" charset="-127"/>
              </a:rPr>
              <a:t>moderna</a:t>
            </a:r>
            <a:r>
              <a:rPr lang="en-US" sz="2400" dirty="0">
                <a:latin typeface="Batang" pitchFamily="18" charset="-127"/>
                <a:ea typeface="Batang" pitchFamily="18" charset="-127"/>
              </a:rPr>
              <a:t>.</a:t>
            </a:r>
            <a:endParaRPr lang="es-MX" sz="2400" dirty="0">
              <a:latin typeface="Batang" pitchFamily="18" charset="-127"/>
              <a:ea typeface="Batang" pitchFamily="18" charset="-127"/>
            </a:endParaRPr>
          </a:p>
          <a:p>
            <a:pPr algn="l"/>
            <a:endParaRPr lang="en-US" sz="2400" dirty="0">
              <a:latin typeface="Batang" pitchFamily="18" charset="-127"/>
              <a:ea typeface="Batang" pitchFamily="18" charset="-127"/>
              <a:cs typeface="Segoe UI"/>
            </a:endParaRPr>
          </a:p>
          <a:p>
            <a:pPr algn="l"/>
            <a:endParaRPr lang="en-US" sz="2400" dirty="0">
              <a:latin typeface="Batang" pitchFamily="18" charset="-127"/>
              <a:ea typeface="Batang" pitchFamily="18" charset="-127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424476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15">
      <a:dk1>
        <a:sysClr val="windowText" lastClr="000000"/>
      </a:dk1>
      <a:lt1>
        <a:sysClr val="window" lastClr="FFFFFF"/>
      </a:lt1>
      <a:dk2>
        <a:srgbClr val="F36E36"/>
      </a:dk2>
      <a:lt2>
        <a:srgbClr val="E7E6E6"/>
      </a:lt2>
      <a:accent1>
        <a:srgbClr val="A31312"/>
      </a:accent1>
      <a:accent2>
        <a:srgbClr val="E7E6E6"/>
      </a:accent2>
      <a:accent3>
        <a:srgbClr val="FDB913"/>
      </a:accent3>
      <a:accent4>
        <a:srgbClr val="1E753B"/>
      </a:accent4>
      <a:accent5>
        <a:srgbClr val="067CA2"/>
      </a:accent5>
      <a:accent6>
        <a:srgbClr val="493456"/>
      </a:accent6>
      <a:hlink>
        <a:srgbClr val="067CA2"/>
      </a:hlink>
      <a:folHlink>
        <a:srgbClr val="886D93"/>
      </a:folHlink>
    </a:clrScheme>
    <a:fontScheme name="Custom 8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44967531_win32_mlw v2" id="{D6E82B91-6E0A-4ADE-ABDF-7A3107FF5DC0}" vid="{FDF63795-6842-4874-86B5-D3F4150A0B0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08D17C5B-66E3-4784-8825-129A0E305F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509185-7C76-414A-B58D-FA547B6D6E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D97AF3-310A-4DBA-AAE4-E94EC92F74FE}">
  <ds:schemaRefs>
    <ds:schemaRef ds:uri="http://schemas.microsoft.com/office/2006/documentManagement/types"/>
    <ds:schemaRef ds:uri="http://www.w3.org/XML/1998/namespace"/>
    <ds:schemaRef ds:uri="http://purl.org/dc/elements/1.1/"/>
    <ds:schemaRef ds:uri="16c05727-aa75-4e4a-9b5f-8a80a1165891"/>
    <ds:schemaRef ds:uri="230e9df3-be65-4c73-a93b-d1236ebd677e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schemas.microsoft.com/sharepoint/v3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72f988bf-86f1-41af-91ab-2d7cd011db47}" enabled="0" method="" siteId="{72f988bf-86f1-41af-91ab-2d7cd011db4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564</Words>
  <Application>Microsoft Office PowerPoint</Application>
  <PresentationFormat>Personalizado</PresentationFormat>
  <Paragraphs>61</Paragraphs>
  <Slides>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Office Theme</vt:lpstr>
      <vt:lpstr>MUTUALISMO: COMO EJE TRANSVERSAL</vt:lpstr>
      <vt:lpstr>DISEÑOS ESCOLARES: TEMAS TRANSVERSALES</vt:lpstr>
      <vt:lpstr>EL MINISTERIO DE EDUCACIÓN DE LA NACIÓN ALUDE A AQUELLOS CONTENIDOS QUE RECOGEN DEMANDAS Y PROBLEMÁTICAS SOCIALES, COMUNITARIAS Y/O LABORALES RELACIONADAS CON TEMAS, PROCEDIMIENTOS Y/O ACTITUDES DE INTERÉS GENERAL.</vt:lpstr>
      <vt:lpstr>LOGROS DE LA TRANSVERSALIDAD</vt:lpstr>
      <vt:lpstr>ESTRATEGIAS PARA APLICAR TRANSVERSALIDAD </vt:lpstr>
      <vt:lpstr>ESTRATEGIAS</vt:lpstr>
      <vt:lpstr>ESTRATEGIAS</vt:lpstr>
      <vt:lpstr>Presentación de PowerPoint</vt:lpstr>
      <vt:lpstr>AUTORES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LGBTQIA+ Pride Month</dc:title>
  <dc:creator>Usuario</dc:creator>
  <cp:lastModifiedBy>amudoch</cp:lastModifiedBy>
  <cp:revision>333</cp:revision>
  <dcterms:created xsi:type="dcterms:W3CDTF">2024-07-10T22:29:47Z</dcterms:created>
  <dcterms:modified xsi:type="dcterms:W3CDTF">2024-07-24T12:38:39Z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