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879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34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12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35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96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794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90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74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85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124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46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0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704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4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93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754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220D-924E-48E1-B836-5F7DAE85C9BA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00FFAD-A115-45C0-9E2A-0413CAFCC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74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C72CD-CC02-4666-BB5F-C6D72E253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163" y="2165793"/>
            <a:ext cx="6600451" cy="2262781"/>
          </a:xfrm>
        </p:spPr>
        <p:txBody>
          <a:bodyPr/>
          <a:lstStyle/>
          <a:p>
            <a:pPr algn="ctr"/>
            <a:r>
              <a:rPr lang="es-AR" dirty="0"/>
              <a:t>PROGRESIVIDAD DEL REGIMEN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10BE8B-D9B7-47B4-A8FF-0517B27C7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56" y="4768452"/>
            <a:ext cx="6600451" cy="1126283"/>
          </a:xfrm>
        </p:spPr>
        <p:txBody>
          <a:bodyPr>
            <a:normAutofit/>
          </a:bodyPr>
          <a:lstStyle/>
          <a:p>
            <a:r>
              <a:rPr lang="es-AR" dirty="0"/>
              <a:t>CATEDRA: INTRODUCCION AL TRATAMIENTO PENITENCIARIO</a:t>
            </a:r>
          </a:p>
          <a:p>
            <a:r>
              <a:rPr lang="es-AR" dirty="0"/>
              <a:t>PROFESOR: SUBALCAIDE AGÜERO KAREN.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A93E60A-36CC-404C-830B-8A2FA64F59C5}"/>
              </a:ext>
            </a:extLst>
          </p:cNvPr>
          <p:cNvGrpSpPr/>
          <p:nvPr/>
        </p:nvGrpSpPr>
        <p:grpSpPr>
          <a:xfrm>
            <a:off x="6358162" y="334332"/>
            <a:ext cx="2643887" cy="2626360"/>
            <a:chOff x="944890" y="1417252"/>
            <a:chExt cx="831024" cy="84863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90634A5-3EAA-43D0-B106-00311E63133D}"/>
                </a:ext>
              </a:extLst>
            </p:cNvPr>
            <p:cNvGrpSpPr/>
            <p:nvPr/>
          </p:nvGrpSpPr>
          <p:grpSpPr>
            <a:xfrm>
              <a:off x="947914" y="1417252"/>
              <a:ext cx="828000" cy="828000"/>
              <a:chOff x="1778696" y="338203"/>
              <a:chExt cx="993600" cy="993600"/>
            </a:xfrm>
            <a:solidFill>
              <a:schemeClr val="tx1"/>
            </a:solidFill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D5D54AF3-EFAA-4B40-8F6F-DB66F477BD9E}"/>
                  </a:ext>
                </a:extLst>
              </p:cNvPr>
              <p:cNvSpPr/>
              <p:nvPr/>
            </p:nvSpPr>
            <p:spPr>
              <a:xfrm>
                <a:off x="1778696" y="338203"/>
                <a:ext cx="993600" cy="993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216C6F78-582B-435B-BE5F-B05372EAB224}"/>
                  </a:ext>
                </a:extLst>
              </p:cNvPr>
              <p:cNvSpPr/>
              <p:nvPr/>
            </p:nvSpPr>
            <p:spPr>
              <a:xfrm>
                <a:off x="1958696" y="518203"/>
                <a:ext cx="720000" cy="72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29E175C0-BE35-496F-BB15-9047011681C1}"/>
                  </a:ext>
                </a:extLst>
              </p:cNvPr>
              <p:cNvSpPr/>
              <p:nvPr/>
            </p:nvSpPr>
            <p:spPr>
              <a:xfrm>
                <a:off x="2138696" y="698203"/>
                <a:ext cx="360000" cy="36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FC8EEB9-BF51-46E6-9FC9-FC9F5B691201}"/>
                </a:ext>
              </a:extLst>
            </p:cNvPr>
            <p:cNvSpPr/>
            <p:nvPr/>
          </p:nvSpPr>
          <p:spPr>
            <a:xfrm>
              <a:off x="944890" y="1437888"/>
              <a:ext cx="828000" cy="828000"/>
            </a:xfrm>
            <a:prstGeom prst="ellipse">
              <a:avLst/>
            </a:prstGeom>
            <a:blipFill dpi="0" rotWithShape="1"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52" t="-6052" r="-5484" b="-10186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5549BA8-C7EC-423E-AD7D-44C93FB93863}"/>
              </a:ext>
            </a:extLst>
          </p:cNvPr>
          <p:cNvSpPr txBox="1"/>
          <p:nvPr/>
        </p:nvSpPr>
        <p:spPr>
          <a:xfrm>
            <a:off x="1462356" y="1096041"/>
            <a:ext cx="4589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“VII CURSO DE FORMACION PARA AGENTES PENITENCIARIOS”</a:t>
            </a:r>
          </a:p>
        </p:txBody>
      </p:sp>
    </p:spTree>
    <p:extLst>
      <p:ext uri="{BB962C8B-B14F-4D97-AF65-F5344CB8AC3E}">
        <p14:creationId xmlns:p14="http://schemas.microsoft.com/office/powerpoint/2010/main" val="23998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200014-8CA8-4C54-BBF6-5313ACA74607}"/>
              </a:ext>
            </a:extLst>
          </p:cNvPr>
          <p:cNvSpPr txBox="1"/>
          <p:nvPr/>
        </p:nvSpPr>
        <p:spPr>
          <a:xfrm>
            <a:off x="1497330" y="82511"/>
            <a:ext cx="6457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A53010"/>
                </a:solidFill>
              </a:rPr>
              <a:t>Período de Libertad Condicional / Asistida:</a:t>
            </a:r>
            <a:r>
              <a:rPr lang="es-AR" dirty="0">
                <a:solidFill>
                  <a:srgbClr val="A53010"/>
                </a:solidFill>
              </a:rPr>
              <a:t> </a:t>
            </a:r>
          </a:p>
        </p:txBody>
      </p:sp>
      <p:sp>
        <p:nvSpPr>
          <p:cNvPr id="3" name="Diagrama de flujo: conector fuera de página 2">
            <a:extLst>
              <a:ext uri="{FF2B5EF4-FFF2-40B4-BE49-F238E27FC236}">
                <a16:creationId xmlns:a16="http://schemas.microsoft.com/office/drawing/2014/main" id="{BC729CFA-04B5-4441-B14A-48C4D2E0FB9A}"/>
              </a:ext>
            </a:extLst>
          </p:cNvPr>
          <p:cNvSpPr/>
          <p:nvPr/>
        </p:nvSpPr>
        <p:spPr>
          <a:xfrm rot="16200000">
            <a:off x="1040130" y="72331"/>
            <a:ext cx="291465" cy="38111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B07AE7-DFD5-4AE9-8CF7-EA0A6D375C46}"/>
              </a:ext>
            </a:extLst>
          </p:cNvPr>
          <p:cNvSpPr txBox="1"/>
          <p:nvPr/>
        </p:nvSpPr>
        <p:spPr>
          <a:xfrm>
            <a:off x="995303" y="82511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37B820-E16F-409A-9FF5-28C4F63554FA}"/>
              </a:ext>
            </a:extLst>
          </p:cNvPr>
          <p:cNvSpPr txBox="1"/>
          <p:nvPr/>
        </p:nvSpPr>
        <p:spPr>
          <a:xfrm>
            <a:off x="1196310" y="1372582"/>
            <a:ext cx="76695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reintegro definitivo al medio libre antes del agotamiento total de la pena bajo supervisión (sujeto a los requisitos del Código Penal y la Ley).</a:t>
            </a:r>
          </a:p>
          <a:p>
            <a:endParaRPr lang="es-ES" dirty="0"/>
          </a:p>
          <a:p>
            <a:r>
              <a:rPr lang="es-ES" dirty="0"/>
              <a:t>Art. 28. El juez de ejecución o juez competente podrá conceder la </a:t>
            </a:r>
            <a:r>
              <a:rPr lang="es-ES" b="1" dirty="0"/>
              <a:t>libertad condicional </a:t>
            </a:r>
            <a:r>
              <a:rPr lang="es-ES" dirty="0"/>
              <a:t>al condenado que reúna los requisitos fijados por el Código Penal,</a:t>
            </a:r>
          </a:p>
          <a:p>
            <a:r>
              <a:rPr lang="es-ES" dirty="0"/>
              <a:t>Al implementar la concesión de la libertad condicional, se exigirá un dispositivo electrónico de control, el cual sólo podrá ser dispensado por decisión judicial, previo informe de los órganos de control y del equipo interdisciplinario del juzgado de ejecución.</a:t>
            </a:r>
          </a:p>
          <a:p>
            <a:endParaRPr lang="es-ES" dirty="0"/>
          </a:p>
          <a:p>
            <a:r>
              <a:rPr lang="es-ES" dirty="0"/>
              <a:t>Artículo 54: </a:t>
            </a:r>
            <a:r>
              <a:rPr lang="es-ES" b="1" dirty="0"/>
              <a:t>La libertad asistida </a:t>
            </a:r>
            <a:r>
              <a:rPr lang="es-ES" dirty="0"/>
              <a:t>permitirá al condenado por algún delito no incluido en el artículo 56 bis y sin la accesoria del artículo 52 del Código Penal, el egreso anticipado y su reintegro al medio libre tres (3) meses antes del agotamiento de la pena temporal.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294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F9E4DB-89CA-46A0-8159-043C6750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092" y="394560"/>
            <a:ext cx="7364437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partir de las últimas reformas (27,375), </a:t>
            </a: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 prohibió el otorgamiento de salidas transitorias, semilibertad, libertad condicional o asistida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(beneficios del período de prueba y pre-libertad) para los condenados por una larga lista de delitos graves: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Homicidios agravados (Art. 80 CP).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Delitos contra la integridad sexual (Abusos sexuales graves o seguidos de muerte).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Secuestro extorsivo seguido de muerte.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Robo seguido de homicidio (Art. 165 CP).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Financiamiento del terrorismo, tortura seguida de muerte, narcotráfico agravado y trata de personas.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lang="es-AR" altLang="es-AR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Nota Legal: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Los condenados por estos delitos deben cumplir la totalidad de su condena bajo régimen de encierro (pena de cumplimiento íntegro). </a:t>
            </a:r>
            <a:r>
              <a:rPr kumimoji="0" lang="es-AR" altLang="es-A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Aunque la ley nacional dicta esto, en distintas provincias argentinas existen fallos judiciales y jurisprudencia que han declarado inconstitucionales estas restricciones automáticas por violar el fin de resocialización de la Constitución Nacional.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1E8008-3CBA-4F9A-B338-20A13E576398}"/>
              </a:ext>
            </a:extLst>
          </p:cNvPr>
          <p:cNvSpPr/>
          <p:nvPr/>
        </p:nvSpPr>
        <p:spPr>
          <a:xfrm>
            <a:off x="1657350" y="560070"/>
            <a:ext cx="6880860" cy="532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76FD4D2-9B17-48E3-AD99-C7C3EA81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40" y="1261184"/>
            <a:ext cx="6503670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Es el reingreso definitivo a la sociedad bajo condiciones, antes del vencimiento total de la pena cronológica.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Libertad Condicional (Art. 13 Código Penal):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 Se otorga al cumplir las dos terceras ($2/3$) partes de la condena (o los plazos de la perpetua). El interno vive en su domicilio, pero bajo la tutela del Patronato de Liberados y cumpliendo estrictas reglas de conducta (no cometer nuevos delitos, no consumir alcohol/drogas, fijar residencia).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Libertad Asistida (Art. 54 Ley 24.660):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 Es un beneficio propio de la ley de ejecución. Permite el egreso </a:t>
            </a: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tres meses antes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 Text"/>
              </a:rPr>
              <a:t> del agotamiento total de la pena temporal para aquellos internos que, por alguna razón técnica, no pudieron acceder a la libertad condicional.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84CC42-5224-4D62-9CD1-99D0F5B52873}"/>
              </a:ext>
            </a:extLst>
          </p:cNvPr>
          <p:cNvSpPr txBox="1"/>
          <p:nvPr/>
        </p:nvSpPr>
        <p:spPr>
          <a:xfrm>
            <a:off x="2286000" y="1296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A53010"/>
                </a:solidFill>
              </a:rPr>
              <a:t>Modalidades Especiales de Ejecución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420D56-A19C-4A8F-A496-5FD089F69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789" y="840954"/>
            <a:ext cx="7188591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Existen situaciones de salud, edad o género donde el Juez puede flexibilizar la prisión en establecimientos comunes: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Prisión Domiciliaria: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Se puede conceder, entre otros casos, a internos enfermos desahuciados o que no puedan tratarse en la cárcel, a personas con discapacidad, a mayores de 70 años (previo informes), y a mujeres embarazadas o con hijos menores de 5 años.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Prisión Discontinua y </a:t>
            </a:r>
            <a:r>
              <a:rPr kumimoji="0" lang="es-AR" altLang="es-A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Semidetención</a:t>
            </a: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Medidas alternativas para penas muy cortas o situaciones laborales específicas, permitiendo cumplir la pena por fracciones de tiempo (como fines de semana).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325409-0526-4A5A-98F2-B20D1342C46E}"/>
              </a:ext>
            </a:extLst>
          </p:cNvPr>
          <p:cNvSpPr txBox="1"/>
          <p:nvPr/>
        </p:nvSpPr>
        <p:spPr>
          <a:xfrm>
            <a:off x="2788920" y="411480"/>
            <a:ext cx="35661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n>
                  <a:solidFill>
                    <a:sysClr val="windowText" lastClr="000000"/>
                  </a:solidFill>
                </a:ln>
              </a:rPr>
              <a:t>REGIMEN PROGRESIVO PENITENCIARIO 24660/27375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B2E007-6619-464D-82C8-7E81755D75D4}"/>
              </a:ext>
            </a:extLst>
          </p:cNvPr>
          <p:cNvSpPr/>
          <p:nvPr/>
        </p:nvSpPr>
        <p:spPr>
          <a:xfrm>
            <a:off x="902970" y="1577340"/>
            <a:ext cx="1885950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A53010"/>
                </a:solidFill>
              </a:rPr>
              <a:t>Período de Observación</a:t>
            </a:r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1DB7DC-A687-4533-8A57-F2AADDD55439}"/>
              </a:ext>
            </a:extLst>
          </p:cNvPr>
          <p:cNvSpPr/>
          <p:nvPr/>
        </p:nvSpPr>
        <p:spPr>
          <a:xfrm>
            <a:off x="2964180" y="1577340"/>
            <a:ext cx="1885950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>
                <a:solidFill>
                  <a:srgbClr val="A53010"/>
                </a:solidFill>
              </a:rPr>
              <a:t>Período de Tratamiento</a:t>
            </a:r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0D2617-8B76-4171-A85A-C6828C00221E}"/>
              </a:ext>
            </a:extLst>
          </p:cNvPr>
          <p:cNvSpPr/>
          <p:nvPr/>
        </p:nvSpPr>
        <p:spPr>
          <a:xfrm>
            <a:off x="5004435" y="1577340"/>
            <a:ext cx="1885950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13923-D2BA-4316-816A-C58F40555CDF}"/>
              </a:ext>
            </a:extLst>
          </p:cNvPr>
          <p:cNvSpPr/>
          <p:nvPr/>
        </p:nvSpPr>
        <p:spPr>
          <a:xfrm>
            <a:off x="7058025" y="1577340"/>
            <a:ext cx="188595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00ED14-12EB-4F79-8313-C9AE234202ED}"/>
              </a:ext>
            </a:extLst>
          </p:cNvPr>
          <p:cNvSpPr txBox="1"/>
          <p:nvPr/>
        </p:nvSpPr>
        <p:spPr>
          <a:xfrm>
            <a:off x="1005840" y="1591330"/>
            <a:ext cx="1680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Período de Observación</a:t>
            </a:r>
            <a:endParaRPr lang="es-AR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06E40E-1C53-4509-8FA8-16934634B031}"/>
              </a:ext>
            </a:extLst>
          </p:cNvPr>
          <p:cNvSpPr txBox="1"/>
          <p:nvPr/>
        </p:nvSpPr>
        <p:spPr>
          <a:xfrm>
            <a:off x="3067050" y="1577340"/>
            <a:ext cx="168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600" b="1" dirty="0"/>
              <a:t>Período de Tratamiento</a:t>
            </a:r>
            <a:endParaRPr lang="es-AR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255C2F4-76CB-4093-AB65-DA9CF4104789}"/>
              </a:ext>
            </a:extLst>
          </p:cNvPr>
          <p:cNvSpPr txBox="1"/>
          <p:nvPr/>
        </p:nvSpPr>
        <p:spPr>
          <a:xfrm>
            <a:off x="4964430" y="1560552"/>
            <a:ext cx="1965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600" b="1" dirty="0"/>
              <a:t>El periodo de prueba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C83CB3-4161-4B32-ACB2-D1DC0F7CB94A}"/>
              </a:ext>
            </a:extLst>
          </p:cNvPr>
          <p:cNvSpPr txBox="1"/>
          <p:nvPr/>
        </p:nvSpPr>
        <p:spPr>
          <a:xfrm>
            <a:off x="7160895" y="1637496"/>
            <a:ext cx="1783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b="1" dirty="0"/>
              <a:t>Período de Libertad Condicional / Asistida:</a:t>
            </a:r>
            <a:r>
              <a:rPr lang="es-AR" sz="1400" dirty="0"/>
              <a:t> 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C4D4B48-67E1-4576-ABBA-4BA53E8A4AB8}"/>
              </a:ext>
            </a:extLst>
          </p:cNvPr>
          <p:cNvCxnSpPr/>
          <p:nvPr/>
        </p:nvCxnSpPr>
        <p:spPr>
          <a:xfrm>
            <a:off x="4572000" y="114300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94DD6FD-8F1C-46BA-BE12-6BA0F62EA5E2}"/>
              </a:ext>
            </a:extLst>
          </p:cNvPr>
          <p:cNvCxnSpPr>
            <a:cxnSpLocks/>
          </p:cNvCxnSpPr>
          <p:nvPr/>
        </p:nvCxnSpPr>
        <p:spPr>
          <a:xfrm flipV="1">
            <a:off x="1845945" y="1286798"/>
            <a:ext cx="6206490" cy="16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4032789-B326-4D3E-A03A-7A8AE9A00CD4}"/>
              </a:ext>
            </a:extLst>
          </p:cNvPr>
          <p:cNvCxnSpPr/>
          <p:nvPr/>
        </p:nvCxnSpPr>
        <p:spPr>
          <a:xfrm>
            <a:off x="1832610" y="130683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853D8FF-7184-4E9B-A1CF-3A9904344D59}"/>
              </a:ext>
            </a:extLst>
          </p:cNvPr>
          <p:cNvCxnSpPr/>
          <p:nvPr/>
        </p:nvCxnSpPr>
        <p:spPr>
          <a:xfrm>
            <a:off x="4015740" y="132969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D50AA11-7099-4017-AA87-DCCCEB8A6AAE}"/>
              </a:ext>
            </a:extLst>
          </p:cNvPr>
          <p:cNvCxnSpPr/>
          <p:nvPr/>
        </p:nvCxnSpPr>
        <p:spPr>
          <a:xfrm>
            <a:off x="5970270" y="132969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8A2377D-92EC-4D79-B876-CAE5B81F51C5}"/>
              </a:ext>
            </a:extLst>
          </p:cNvPr>
          <p:cNvCxnSpPr/>
          <p:nvPr/>
        </p:nvCxnSpPr>
        <p:spPr>
          <a:xfrm>
            <a:off x="8050530" y="129540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C44FD0-96C8-48FA-9F6B-92B51B5D44C8}"/>
              </a:ext>
            </a:extLst>
          </p:cNvPr>
          <p:cNvSpPr txBox="1"/>
          <p:nvPr/>
        </p:nvSpPr>
        <p:spPr>
          <a:xfrm>
            <a:off x="845820" y="2343151"/>
            <a:ext cx="2000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organismo técnico-criminológico realiza un estudio psicofísico y social del interno para diseñar su programa de tratamiento.</a:t>
            </a:r>
            <a:endParaRPr lang="es-AR" dirty="0"/>
          </a:p>
        </p:txBody>
      </p:sp>
      <p:pic>
        <p:nvPicPr>
          <p:cNvPr id="7170" name="Picture 2" descr="Misión – Visión – Servicio Penitenciario Provincial Chaco">
            <a:extLst>
              <a:ext uri="{FF2B5EF4-FFF2-40B4-BE49-F238E27FC236}">
                <a16:creationId xmlns:a16="http://schemas.microsoft.com/office/drawing/2014/main" id="{19D9884D-C79E-4AE2-BAD5-9E7CA76C1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1" t="3899" r="11958" b="40857"/>
          <a:stretch/>
        </p:blipFill>
        <p:spPr bwMode="auto">
          <a:xfrm>
            <a:off x="2973705" y="2492097"/>
            <a:ext cx="1876425" cy="28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5E88B28-E876-4ADC-A929-AF76055E66F9}"/>
              </a:ext>
            </a:extLst>
          </p:cNvPr>
          <p:cNvCxnSpPr/>
          <p:nvPr/>
        </p:nvCxnSpPr>
        <p:spPr>
          <a:xfrm>
            <a:off x="4019550" y="2133600"/>
            <a:ext cx="0" cy="1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AF88941-7E0A-46C8-9D03-4F85E1CD5360}"/>
              </a:ext>
            </a:extLst>
          </p:cNvPr>
          <p:cNvSpPr txBox="1"/>
          <p:nvPr/>
        </p:nvSpPr>
        <p:spPr>
          <a:xfrm>
            <a:off x="4836795" y="2145327"/>
            <a:ext cx="21183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altLang="es-AR" sz="1600" dirty="0">
                <a:latin typeface="+mj-lt"/>
              </a:rPr>
              <a:t>Establecimiento abierto, semiabierto o sección independiente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altLang="es-AR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AR" altLang="es-A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Semilibertad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s-AR" altLang="es-A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AR" altLang="es-A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Salidas </a:t>
            </a:r>
            <a:r>
              <a:rPr kumimoji="0" lang="es-AR" altLang="es-A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trancitorias</a:t>
            </a:r>
            <a:endParaRPr lang="es-AR" altLang="es-AR" sz="1600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AR" sz="16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AB2C630-B831-4981-8689-237032910955}"/>
              </a:ext>
            </a:extLst>
          </p:cNvPr>
          <p:cNvSpPr txBox="1"/>
          <p:nvPr/>
        </p:nvSpPr>
        <p:spPr>
          <a:xfrm>
            <a:off x="7216143" y="2782669"/>
            <a:ext cx="17278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libertad condicional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libertad asistida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697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3CF324-2C85-4E61-B26B-044F563A05D8}"/>
              </a:ext>
            </a:extLst>
          </p:cNvPr>
          <p:cNvSpPr txBox="1"/>
          <p:nvPr/>
        </p:nvSpPr>
        <p:spPr>
          <a:xfrm>
            <a:off x="1005840" y="322107"/>
            <a:ext cx="7738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 Ley 24.660 regula la ejecución de la pena privativa de la libertad en Argentina, con énfasis en la reinserción social, progresividad del régimen penitenciario y derechos de los condenados y víctimas.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C5F6FB-8C9F-400C-ADCB-ABA089B25A28}"/>
              </a:ext>
            </a:extLst>
          </p:cNvPr>
          <p:cNvSpPr txBox="1"/>
          <p:nvPr/>
        </p:nvSpPr>
        <p:spPr>
          <a:xfrm>
            <a:off x="3429000" y="16727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AR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Principios Generales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47E761-F827-4580-A1A2-075B7531033D}"/>
              </a:ext>
            </a:extLst>
          </p:cNvPr>
          <p:cNvSpPr txBox="1"/>
          <p:nvPr/>
        </p:nvSpPr>
        <p:spPr>
          <a:xfrm>
            <a:off x="1005840" y="2042041"/>
            <a:ext cx="78409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La ley establece que la </a:t>
            </a:r>
            <a:r>
              <a:rPr lang="es-ES" b="1" i="0" dirty="0">
                <a:solidFill>
                  <a:srgbClr val="000000"/>
                </a:solidFill>
                <a:effectLst/>
                <a:latin typeface="+mj-lt"/>
              </a:rPr>
              <a:t>pena privativa de libertad</a:t>
            </a:r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 tiene como finalidad que el condenado comprenda y respete la ley, reconozca la gravedad de sus actos y se reintegre socialmente, promoviendo la comprensión y apoyo de la sociedad mediante un tratamiento interdisciplinario adecuado a cada caso (Art. 1º)</a:t>
            </a:r>
          </a:p>
          <a:p>
            <a:pPr algn="just"/>
            <a:endParaRPr lang="es-E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El condenado puede ejercer </a:t>
            </a:r>
            <a:r>
              <a:rPr lang="es-ES" b="1" i="0" dirty="0">
                <a:solidFill>
                  <a:srgbClr val="000000"/>
                </a:solidFill>
                <a:effectLst/>
                <a:latin typeface="+mj-lt"/>
              </a:rPr>
              <a:t>todos los derechos no afectados por la condena</a:t>
            </a:r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 y debe cumplir con los deberes y obligaciones que su situación le impone (Art. 2º)</a:t>
            </a:r>
          </a:p>
          <a:p>
            <a:pPr algn="just"/>
            <a:endParaRPr lang="es-E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La ejecución de la pena está </a:t>
            </a:r>
            <a:r>
              <a:rPr lang="es-ES" b="1" i="0" dirty="0">
                <a:solidFill>
                  <a:srgbClr val="000000"/>
                </a:solidFill>
                <a:effectLst/>
                <a:latin typeface="+mj-lt"/>
              </a:rPr>
              <a:t>sometida a control judicial permanente</a:t>
            </a:r>
            <a:r>
              <a:rPr lang="es-ES" b="0" i="0" dirty="0">
                <a:solidFill>
                  <a:srgbClr val="000000"/>
                </a:solidFill>
                <a:effectLst/>
                <a:latin typeface="+mj-lt"/>
              </a:rPr>
              <a:t>, garantizando el cumplimiento de normas constitucionales, tratados internacionales y derechos de los condenados (Art. 3º)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0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9E777E-DF07-4CB5-A372-3B7EEA08C1EC}"/>
              </a:ext>
            </a:extLst>
          </p:cNvPr>
          <p:cNvSpPr txBox="1"/>
          <p:nvPr/>
        </p:nvSpPr>
        <p:spPr>
          <a:xfrm>
            <a:off x="3377563" y="69340"/>
            <a:ext cx="5577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Competencia Judicial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70EAF-E197-4951-9357-7532A3CA604C}"/>
              </a:ext>
            </a:extLst>
          </p:cNvPr>
          <p:cNvSpPr txBox="1"/>
          <p:nvPr/>
        </p:nvSpPr>
        <p:spPr>
          <a:xfrm>
            <a:off x="1360170" y="486222"/>
            <a:ext cx="7372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Durante la ejecución de la pena, el juez de ejecución tiene competencia para resolver conflictos sobre derechos del condenado y autorizar egresos del ámbito penitenciario (Art. 4º)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1743DC-AC5E-46D9-A213-5193753085E1}"/>
              </a:ext>
            </a:extLst>
          </p:cNvPr>
          <p:cNvSpPr txBox="1"/>
          <p:nvPr/>
        </p:nvSpPr>
        <p:spPr>
          <a:xfrm>
            <a:off x="1920240" y="1490209"/>
            <a:ext cx="650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Modalidades y Progresividad del Régimen Penitenciario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1093C5-D54E-421E-A7C1-A5B24D5BCEAD}"/>
              </a:ext>
            </a:extLst>
          </p:cNvPr>
          <p:cNvSpPr txBox="1"/>
          <p:nvPr/>
        </p:nvSpPr>
        <p:spPr>
          <a:xfrm>
            <a:off x="622933" y="2940835"/>
            <a:ext cx="8332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régimen penitenciario se basa en la </a:t>
            </a:r>
            <a:r>
              <a:rPr lang="es-ES" b="1" dirty="0"/>
              <a:t>progresividad</a:t>
            </a:r>
            <a:r>
              <a:rPr lang="es-ES" dirty="0"/>
              <a:t>, limitando la permanencia en establecimientos cerrados y promoviendo la incorporación a instituciones abiertas o semiabiertas según la evolución del condenado (Art. 6º)</a:t>
            </a:r>
            <a:endParaRPr lang="es-AR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9D78DFB-A056-4EE7-A9CF-6CD9A6392072}"/>
              </a:ext>
            </a:extLst>
          </p:cNvPr>
          <p:cNvSpPr txBox="1"/>
          <p:nvPr/>
        </p:nvSpPr>
        <p:spPr>
          <a:xfrm>
            <a:off x="622934" y="1938523"/>
            <a:ext cx="8332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tratamiento debe ser </a:t>
            </a:r>
            <a:r>
              <a:rPr lang="es-ES" b="1" dirty="0"/>
              <a:t>programado, individualizado y obligatorio </a:t>
            </a:r>
            <a:r>
              <a:rPr lang="es-ES" dirty="0"/>
              <a:t>respecto de </a:t>
            </a:r>
            <a:r>
              <a:rPr lang="es-ES" u="sng" dirty="0"/>
              <a:t>normas de convivencia, disciplina y trabajo</a:t>
            </a:r>
            <a:r>
              <a:rPr lang="es-ES" dirty="0"/>
              <a:t>, mientras que otras actividades son voluntarias (Art. 5º)</a:t>
            </a:r>
            <a:endParaRPr lang="es-AR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992B76-5215-4A46-A24C-4D75D927C629}"/>
              </a:ext>
            </a:extLst>
          </p:cNvPr>
          <p:cNvSpPr txBox="1"/>
          <p:nvPr/>
        </p:nvSpPr>
        <p:spPr>
          <a:xfrm>
            <a:off x="3017520" y="43617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Participación de la Víctima</a:t>
            </a:r>
            <a:endParaRPr lang="es-AR" b="1" u="sng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D05AAD1-7447-4791-A089-5D2772CC7213}"/>
              </a:ext>
            </a:extLst>
          </p:cNvPr>
          <p:cNvSpPr txBox="1"/>
          <p:nvPr/>
        </p:nvSpPr>
        <p:spPr>
          <a:xfrm>
            <a:off x="994408" y="4910793"/>
            <a:ext cx="7960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</a:t>
            </a:r>
            <a:r>
              <a:rPr lang="es-ES" b="1" dirty="0"/>
              <a:t>víctima</a:t>
            </a:r>
            <a:r>
              <a:rPr lang="es-ES" dirty="0"/>
              <a:t> tiene derecho a ser informada y expresar su opinión sobre la incorporación del condenado a regímenes preparatorios para la liberación, pudiendo designar representante legal y proponer peritos (Art. 11 bis)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923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AD21BAF-43F4-4B76-9DE5-0E8A913F6E3E}"/>
              </a:ext>
            </a:extLst>
          </p:cNvPr>
          <p:cNvSpPr txBox="1"/>
          <p:nvPr/>
        </p:nvSpPr>
        <p:spPr>
          <a:xfrm>
            <a:off x="2023110" y="139750"/>
            <a:ext cx="5623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El Régimen Progresivo (Las Etapas de la Pena)</a:t>
            </a:r>
            <a:endParaRPr lang="es-AR" b="1" u="sng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32D7AC-3A47-4C87-A691-6D1E20FAEFCB}"/>
              </a:ext>
            </a:extLst>
          </p:cNvPr>
          <p:cNvSpPr txBox="1"/>
          <p:nvPr/>
        </p:nvSpPr>
        <p:spPr>
          <a:xfrm>
            <a:off x="1303020" y="592931"/>
            <a:ext cx="7578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se divide en </a:t>
            </a:r>
            <a:r>
              <a:rPr lang="es-ES" b="1" dirty="0"/>
              <a:t>4 períodos clave</a:t>
            </a:r>
            <a:r>
              <a:rPr lang="es-ES" dirty="0"/>
              <a:t> pensados para otorgar paulatinamente mayor libertad al interno según su evolución criminológica: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A83586-F162-417C-8312-3CB8A76D6C88}"/>
              </a:ext>
            </a:extLst>
          </p:cNvPr>
          <p:cNvSpPr txBox="1"/>
          <p:nvPr/>
        </p:nvSpPr>
        <p:spPr>
          <a:xfrm>
            <a:off x="794385" y="1516261"/>
            <a:ext cx="83496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A53010"/>
                </a:solidFill>
              </a:rPr>
              <a:t>Período de Observación:</a:t>
            </a:r>
            <a:r>
              <a:rPr lang="es-ES" dirty="0">
                <a:solidFill>
                  <a:srgbClr val="A53010"/>
                </a:solidFill>
              </a:rPr>
              <a:t> </a:t>
            </a:r>
            <a:r>
              <a:rPr lang="es-ES" sz="1600" dirty="0"/>
              <a:t>El organismo técnico-criminológico realiza un estudio medico- psicológico-social del interno para la formulación del diagnostico y pronostico criminológico.(</a:t>
            </a:r>
            <a:r>
              <a:rPr lang="es-ES" sz="1600" b="1" dirty="0"/>
              <a:t>art 13</a:t>
            </a:r>
            <a:r>
              <a:rPr lang="es-ES" sz="1600" dirty="0"/>
              <a:t>) actualización: duración de 30 días para confeccionar la historia criminológica. </a:t>
            </a:r>
          </a:p>
          <a:p>
            <a:pPr algn="just"/>
            <a:r>
              <a:rPr lang="es-ES" sz="1600" b="1" dirty="0"/>
              <a:t>Art. 13 bis</a:t>
            </a:r>
            <a:r>
              <a:rPr lang="es-ES" sz="1600" dirty="0"/>
              <a:t>: </a:t>
            </a:r>
          </a:p>
          <a:p>
            <a:pPr algn="just"/>
            <a:r>
              <a:rPr lang="es-ES" sz="1600" dirty="0"/>
              <a:t>1)notificada la sentencia al interno se tiene 48hs para que sea trasladado al centro de observación.</a:t>
            </a:r>
          </a:p>
          <a:p>
            <a:pPr algn="just"/>
            <a:r>
              <a:rPr lang="es-ES" sz="1600" dirty="0"/>
              <a:t>2)El área judicial de la unidad debe hacer un expediente anexando copia de la sentencia, planilla de concepto, conducta, informe de antecedente judicial, evolución del régimen y tratamiento, y estudios médicos si los hubiera.</a:t>
            </a:r>
          </a:p>
          <a:p>
            <a:pPr algn="just"/>
            <a:endParaRPr lang="es-ES" dirty="0"/>
          </a:p>
          <a:p>
            <a:pPr algn="just"/>
            <a:endParaRPr lang="es-AR" dirty="0"/>
          </a:p>
        </p:txBody>
      </p:sp>
      <p:sp>
        <p:nvSpPr>
          <p:cNvPr id="13" name="Diagrama de flujo: conector fuera de página 12">
            <a:extLst>
              <a:ext uri="{FF2B5EF4-FFF2-40B4-BE49-F238E27FC236}">
                <a16:creationId xmlns:a16="http://schemas.microsoft.com/office/drawing/2014/main" id="{1F53DA08-E8FC-4B7C-BAE7-5E89D028A22F}"/>
              </a:ext>
            </a:extLst>
          </p:cNvPr>
          <p:cNvSpPr/>
          <p:nvPr/>
        </p:nvSpPr>
        <p:spPr>
          <a:xfrm rot="16200000">
            <a:off x="502920" y="1516261"/>
            <a:ext cx="291465" cy="38111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C001F5-7952-4160-8B88-BA189794AF71}"/>
              </a:ext>
            </a:extLst>
          </p:cNvPr>
          <p:cNvSpPr txBox="1"/>
          <p:nvPr/>
        </p:nvSpPr>
        <p:spPr>
          <a:xfrm>
            <a:off x="441841" y="1516261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4DCF647-87C4-49D5-B7D4-22C37030E8C0}"/>
              </a:ext>
            </a:extLst>
          </p:cNvPr>
          <p:cNvSpPr/>
          <p:nvPr/>
        </p:nvSpPr>
        <p:spPr>
          <a:xfrm>
            <a:off x="794385" y="4263390"/>
            <a:ext cx="8263890" cy="250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F206F31-82C6-4F02-BE21-7BE2F96D3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725" y="4424750"/>
            <a:ext cx="78453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Quién lo hace: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El </a:t>
            </a:r>
            <a:r>
              <a:rPr kumimoji="0" lang="es-AR" altLang="es-A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Organismo Técnico-Criminológico (OTC)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un equipo interdisciplinario integrado por psicólogos, psiquiatras, asistentes sociales, educadores y médicos.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Qué se hace: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 realiza un estudio médico, psicológico y social del interno. También se analiza su historial delictivo.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 resultado: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El OTC redacta la </a:t>
            </a:r>
            <a:r>
              <a:rPr kumimoji="0" lang="es-AR" altLang="es-A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"propuesta de tratamiento"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Es un plan a medida que determina a qué penal debe ir, qué nivel de seguridad necesita (máxima, media o mínima), y qué actividades obligatorias (estudio, terapia, talleres) debe cumplir para avanzar.</a:t>
            </a:r>
          </a:p>
        </p:txBody>
      </p:sp>
    </p:spTree>
    <p:extLst>
      <p:ext uri="{BB962C8B-B14F-4D97-AF65-F5344CB8AC3E}">
        <p14:creationId xmlns:p14="http://schemas.microsoft.com/office/powerpoint/2010/main" val="373013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C7FF19-6EF5-4015-8F03-DBCEAC3FAD45}"/>
              </a:ext>
            </a:extLst>
          </p:cNvPr>
          <p:cNvSpPr txBox="1"/>
          <p:nvPr/>
        </p:nvSpPr>
        <p:spPr>
          <a:xfrm>
            <a:off x="1377315" y="0"/>
            <a:ext cx="7675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dirty="0">
                <a:solidFill>
                  <a:srgbClr val="A53010"/>
                </a:solidFill>
              </a:rPr>
              <a:t>Período de Tratamiento:</a:t>
            </a:r>
            <a:r>
              <a:rPr lang="es-AR" b="1" dirty="0"/>
              <a:t> </a:t>
            </a:r>
            <a:r>
              <a:rPr lang="es-ES" dirty="0"/>
              <a:t>El interno cumple con las pautas de conducta, trabajo y estudio programadas. Se divide en fases que van desde el aislamiento moderado hasta la atenuación de las restricciones.</a:t>
            </a:r>
            <a:endParaRPr lang="es-AR" b="1" dirty="0"/>
          </a:p>
        </p:txBody>
      </p:sp>
      <p:sp>
        <p:nvSpPr>
          <p:cNvPr id="3" name="Diagrama de flujo: conector fuera de página 2">
            <a:extLst>
              <a:ext uri="{FF2B5EF4-FFF2-40B4-BE49-F238E27FC236}">
                <a16:creationId xmlns:a16="http://schemas.microsoft.com/office/drawing/2014/main" id="{78F0B1EB-8CCA-48C7-B643-6AFB7CC48BD1}"/>
              </a:ext>
            </a:extLst>
          </p:cNvPr>
          <p:cNvSpPr/>
          <p:nvPr/>
        </p:nvSpPr>
        <p:spPr>
          <a:xfrm rot="16200000">
            <a:off x="1041023" y="33934"/>
            <a:ext cx="291465" cy="38111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9BD299-378D-4794-B124-CB781F3A9CBD}"/>
              </a:ext>
            </a:extLst>
          </p:cNvPr>
          <p:cNvSpPr txBox="1"/>
          <p:nvPr/>
        </p:nvSpPr>
        <p:spPr>
          <a:xfrm>
            <a:off x="1377315" y="1200329"/>
            <a:ext cx="7528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Art. 14 </a:t>
            </a:r>
            <a:r>
              <a:rPr lang="es-ES" dirty="0"/>
              <a:t>En la medida que lo permita el establecimiento penitenciario, el período de tratamiento podrá ser fraccionado en </a:t>
            </a:r>
            <a:r>
              <a:rPr lang="es-ES" b="1" dirty="0"/>
              <a:t>fases</a:t>
            </a:r>
            <a:r>
              <a:rPr lang="es-ES" dirty="0"/>
              <a:t>. Estas fases podrán incluir el cambio de sección o grupo dentro del establecimiento o su traslado a otro.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A050D-3BB9-4871-9DB5-FE9C5C7D8482}"/>
              </a:ext>
            </a:extLst>
          </p:cNvPr>
          <p:cNvSpPr txBox="1"/>
          <p:nvPr/>
        </p:nvSpPr>
        <p:spPr>
          <a:xfrm>
            <a:off x="985747" y="41789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534976-1CAE-425C-9D12-9865E9B2E85C}"/>
              </a:ext>
            </a:extLst>
          </p:cNvPr>
          <p:cNvSpPr txBox="1"/>
          <p:nvPr/>
        </p:nvSpPr>
        <p:spPr>
          <a:xfrm>
            <a:off x="1054417" y="2372447"/>
            <a:ext cx="832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El periodo de tratamiento se desarrollará en tres (3) etapas o fases: </a:t>
            </a:r>
            <a:endParaRPr lang="es-AR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E12F16-038B-4E0A-B357-5D8823B79311}"/>
              </a:ext>
            </a:extLst>
          </p:cNvPr>
          <p:cNvSpPr txBox="1"/>
          <p:nvPr/>
        </p:nvSpPr>
        <p:spPr>
          <a:xfrm>
            <a:off x="985747" y="2656850"/>
            <a:ext cx="7919651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Art. 14- Fase 1. </a:t>
            </a:r>
            <a:r>
              <a:rPr lang="es-ES" sz="1400" b="1" dirty="0"/>
              <a:t>Socialización</a:t>
            </a:r>
            <a:r>
              <a:rPr lang="es-ES" sz="1400" dirty="0"/>
              <a:t>. Consistente en la aplicación del programa de tratamiento propuesto por el organismo técnico-criminológico.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Fase 2. </a:t>
            </a:r>
            <a:r>
              <a:rPr lang="es-ES" sz="1400" b="1" dirty="0"/>
              <a:t>Consolidación</a:t>
            </a:r>
            <a:r>
              <a:rPr lang="es-ES" sz="1400" dirty="0"/>
              <a:t>. Se iniciará cuando haya alcanzado los objetivos fijados en el programa de tratamiento de la fase 1. Consiste en la incorporación del interno a un régimen intermedio conforme a su evolución en dicho tratamiento, en el que tendrá lugar una supervisión atenuada que permita verificar la cotidiana aceptación de pautas y normas sociales y la posibilidad de asignarle labores o actividades con menores medidas de contralor.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b="1" dirty="0"/>
              <a:t>Para ser incorporado a esta fase el interno deberá reunir los requisitos y haber alcanzado los objetivos siguientes: </a:t>
            </a:r>
            <a:endParaRPr lang="es-ES" sz="1100" b="1" dirty="0"/>
          </a:p>
          <a:p>
            <a:pPr marL="342900" indent="-342900" algn="just">
              <a:buAutoNum type="alphaLcParenR"/>
            </a:pPr>
            <a:r>
              <a:rPr lang="es-ES" sz="1100" dirty="0"/>
              <a:t>Poseer conducta Buena cinco y concepto Bueno cinco; </a:t>
            </a:r>
          </a:p>
          <a:p>
            <a:pPr algn="just"/>
            <a:r>
              <a:rPr lang="es-ES" sz="1100" dirty="0"/>
              <a:t>b) No registrar sanciones medias o graves en el último periodo calificado; </a:t>
            </a:r>
          </a:p>
          <a:p>
            <a:pPr algn="just"/>
            <a:r>
              <a:rPr lang="es-ES" sz="1100" dirty="0"/>
              <a:t>c) Trabajar con regularidad; </a:t>
            </a:r>
          </a:p>
          <a:p>
            <a:pPr algn="just"/>
            <a:r>
              <a:rPr lang="es-ES" sz="1100" dirty="0"/>
              <a:t>d) Estar cumpliendo las actividades educativas y las de capacitación y formación laboral indicadas en su programa de tratamiento; </a:t>
            </a:r>
          </a:p>
          <a:p>
            <a:pPr algn="just"/>
            <a:r>
              <a:rPr lang="es-ES" sz="1100" dirty="0"/>
              <a:t>e) Mantener el orden y la adecuada convivencia; </a:t>
            </a:r>
          </a:p>
          <a:p>
            <a:pPr algn="just"/>
            <a:r>
              <a:rPr lang="es-ES" sz="1100" dirty="0"/>
              <a:t>f) Demostrar hábitos de higiene en su persona, en su alojamiento y en los lugares de uso compartido; </a:t>
            </a:r>
          </a:p>
          <a:p>
            <a:pPr algn="just"/>
            <a:r>
              <a:rPr lang="es-ES" sz="1100" dirty="0"/>
              <a:t>g) Contar con dictamen favorable del Consejo Correccional y resolución aprobatoria del director del establecimiento. 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56515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28370BE-2E64-4973-8E5C-E518C4C3053F}"/>
              </a:ext>
            </a:extLst>
          </p:cNvPr>
          <p:cNvSpPr/>
          <p:nvPr/>
        </p:nvSpPr>
        <p:spPr>
          <a:xfrm>
            <a:off x="1588770" y="251460"/>
            <a:ext cx="7258050" cy="602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87ED86-837D-47C7-A13A-B151E93771CB}"/>
              </a:ext>
            </a:extLst>
          </p:cNvPr>
          <p:cNvSpPr txBox="1"/>
          <p:nvPr/>
        </p:nvSpPr>
        <p:spPr>
          <a:xfrm>
            <a:off x="2103120" y="750362"/>
            <a:ext cx="6446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la etapa más larga de la condena. Aquí el interno ejecuta el plan diseñado en la observación. Para evitar saltos bruscos, este período se divide internamente en </a:t>
            </a:r>
            <a:r>
              <a:rPr lang="es-ES" b="1" dirty="0">
                <a:solidFill>
                  <a:schemeClr val="bg1"/>
                </a:solidFill>
              </a:rPr>
              <a:t>3 fases secuenciales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Fase 1: Socialización.</a:t>
            </a:r>
            <a:r>
              <a:rPr lang="es-ES" dirty="0">
                <a:solidFill>
                  <a:schemeClr val="bg1"/>
                </a:solidFill>
              </a:rPr>
              <a:t> El interno se adapta a las normas del penal. Comienza a trabajar, estudiar y asistir a terapias. El control penitenciario es estricto.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Fase 2: Consolidación.</a:t>
            </a:r>
            <a:r>
              <a:rPr lang="es-ES" dirty="0">
                <a:solidFill>
                  <a:schemeClr val="bg1"/>
                </a:solidFill>
              </a:rPr>
              <a:t> Se evalúa si el interno incorporó los hábitos del período anterior. Comienza a tener mayor autonomía dentro del penal y acceso a más actividades.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Fase 3: Confianza.</a:t>
            </a:r>
            <a:r>
              <a:rPr lang="es-ES" dirty="0">
                <a:solidFill>
                  <a:schemeClr val="bg1"/>
                </a:solidFill>
              </a:rPr>
              <a:t> Es la antesala a la libertad. Las medidas de seguridad interna se relajan visiblemente. El interno puede ser trasladado a sectores autogestionados dentro de la cárcel (sin pabellones cerrados o con menor guardia) para evaluar cómo maneja la libertad responsable.</a:t>
            </a:r>
          </a:p>
        </p:txBody>
      </p:sp>
    </p:spTree>
    <p:extLst>
      <p:ext uri="{BB962C8B-B14F-4D97-AF65-F5344CB8AC3E}">
        <p14:creationId xmlns:p14="http://schemas.microsoft.com/office/powerpoint/2010/main" val="381819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75649A-F67A-4EE4-A73A-EF3820969644}"/>
              </a:ext>
            </a:extLst>
          </p:cNvPr>
          <p:cNvSpPr txBox="1"/>
          <p:nvPr/>
        </p:nvSpPr>
        <p:spPr>
          <a:xfrm>
            <a:off x="1360170" y="110193"/>
            <a:ext cx="778383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Fase 3. </a:t>
            </a:r>
            <a:r>
              <a:rPr lang="es-ES" b="1" dirty="0"/>
              <a:t>Confianza</a:t>
            </a:r>
            <a:r>
              <a:rPr lang="es-ES" dirty="0"/>
              <a:t>. Consiste en otorgar al interno una creciente facultad de autodeterminación a fin de evaluar la medida en que internaliza los valores esenciales para una adecuada convivencia social, conforme a la ejecución </a:t>
            </a:r>
            <a:r>
              <a:rPr lang="es-AR" dirty="0"/>
              <a:t>del programa de tratamiento.</a:t>
            </a:r>
          </a:p>
          <a:p>
            <a:pPr algn="just"/>
            <a:endParaRPr lang="es-AR" dirty="0"/>
          </a:p>
          <a:p>
            <a:pPr algn="just"/>
            <a:r>
              <a:rPr lang="es-ES" dirty="0"/>
              <a:t>Para acceder a esta fase de tratamiento deberá poseer en el último trimestre conducta Muy Buena siete y concepto Bueno seis y darse pleno cumplimiento a los incisos b), c), d), e), f) y g) previstos para la incorporación a la fase 2. </a:t>
            </a:r>
          </a:p>
          <a:p>
            <a:pPr algn="just"/>
            <a:endParaRPr lang="es-ES" dirty="0"/>
          </a:p>
          <a:p>
            <a:pPr algn="just"/>
            <a:r>
              <a:rPr lang="es-ES" sz="1600" dirty="0"/>
              <a:t>El ingreso a esta fase podrá comportar para el interno condenado: a) La carencia de vigilancia directa y permanente en el trabajo que realice dentro de los límites del establecimiento, y/o en terrenos o instalaciones anexos a éste.</a:t>
            </a:r>
          </a:p>
          <a:p>
            <a:pPr algn="just"/>
            <a:r>
              <a:rPr lang="es-ES" sz="1600" dirty="0"/>
              <a:t> b) Realizar tareas en forma individual o grupal con discreta supervisión en zona debidamente delimitada. </a:t>
            </a:r>
          </a:p>
          <a:p>
            <a:pPr algn="just"/>
            <a:r>
              <a:rPr lang="es-ES" sz="1600" dirty="0"/>
              <a:t>c) Alojamiento en sector independiente y separado del destinado a internos que se encuentran en otras fases del período de tratamiento. </a:t>
            </a:r>
          </a:p>
          <a:p>
            <a:pPr algn="just"/>
            <a:r>
              <a:rPr lang="es-ES" sz="1600" dirty="0"/>
              <a:t>d) Ampliación del régimen de visitas. </a:t>
            </a:r>
          </a:p>
          <a:p>
            <a:pPr algn="just"/>
            <a:r>
              <a:rPr lang="es-ES" sz="1600" dirty="0"/>
              <a:t>e) Recreación en ambiente acorde con la confianza alcanzada.</a:t>
            </a:r>
            <a:endParaRPr lang="es-AR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D6ED2FB-3355-47FB-A30E-BF4E6305D480}"/>
              </a:ext>
            </a:extLst>
          </p:cNvPr>
          <p:cNvSpPr/>
          <p:nvPr/>
        </p:nvSpPr>
        <p:spPr>
          <a:xfrm>
            <a:off x="845820" y="5349240"/>
            <a:ext cx="8023860" cy="1398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3614F9-2DB7-436E-92C2-4168C233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73" y="5496283"/>
            <a:ext cx="8385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Conducta: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observancia de las normas reglamentarias, de orden y de convivencia (lo que hace o deja de hacer).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Concepto: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evolución de su tratamiento y la predisposición a la resocialización (la valoración médica y psicológica de su progresión).</a:t>
            </a:r>
          </a:p>
        </p:txBody>
      </p:sp>
    </p:spTree>
    <p:extLst>
      <p:ext uri="{BB962C8B-B14F-4D97-AF65-F5344CB8AC3E}">
        <p14:creationId xmlns:p14="http://schemas.microsoft.com/office/powerpoint/2010/main" val="304545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819BE-2F0E-43F5-9331-EDF94EC4BCEA}"/>
              </a:ext>
            </a:extLst>
          </p:cNvPr>
          <p:cNvSpPr txBox="1"/>
          <p:nvPr/>
        </p:nvSpPr>
        <p:spPr>
          <a:xfrm>
            <a:off x="133731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A53010"/>
                </a:solidFill>
              </a:rPr>
              <a:t>El periodo de prueba</a:t>
            </a: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B19244A2-984B-487C-A07C-26A7ECED77F2}"/>
              </a:ext>
            </a:extLst>
          </p:cNvPr>
          <p:cNvSpPr/>
          <p:nvPr/>
        </p:nvSpPr>
        <p:spPr>
          <a:xfrm rot="16200000">
            <a:off x="880110" y="33040"/>
            <a:ext cx="291465" cy="38111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4F451-18A3-433C-91A6-3C93CA728B2F}"/>
              </a:ext>
            </a:extLst>
          </p:cNvPr>
          <p:cNvSpPr txBox="1"/>
          <p:nvPr/>
        </p:nvSpPr>
        <p:spPr>
          <a:xfrm>
            <a:off x="835283" y="43220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87390C-BAE5-45D6-A8AA-6F565CA671B0}"/>
              </a:ext>
            </a:extLst>
          </p:cNvPr>
          <p:cNvSpPr txBox="1"/>
          <p:nvPr/>
        </p:nvSpPr>
        <p:spPr>
          <a:xfrm>
            <a:off x="1337310" y="412552"/>
            <a:ext cx="7669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Art 15.- Permite el empleo de instituciones </a:t>
            </a:r>
            <a:r>
              <a:rPr lang="es-ES" dirty="0" err="1"/>
              <a:t>pre-libertarias</a:t>
            </a:r>
            <a:r>
              <a:rPr lang="es-ES" dirty="0"/>
              <a:t>. Aquí se habilitan: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1FA1926-D7A5-4158-AD8A-3A4B1B6B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020" y="1058883"/>
            <a:ext cx="7669530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AR" altLang="es-AR" b="1" dirty="0">
                <a:latin typeface="+mj-lt"/>
              </a:rPr>
              <a:t>Establecimiento abierto, semiabierto o sección independiente.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Semilibertad: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 interno sale a trabajar fuera del penal durante el día y regresa a dormir por la noche.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altLang="es-AR" b="1" dirty="0"/>
              <a:t>Salidas transitorias: </a:t>
            </a:r>
            <a:r>
              <a:rPr lang="es-AR" altLang="es-AR" dirty="0"/>
              <a:t>art 16- Egresos temporales por horas o días, </a:t>
            </a:r>
            <a:r>
              <a:rPr lang="es-ES" dirty="0"/>
              <a:t>podrán ser: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600" dirty="0"/>
          </a:p>
          <a:p>
            <a:pPr marL="400050" indent="-400050" defTabSz="914400" eaLnBrk="0" fontAlgn="base" hangingPunct="0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s-ES" sz="1600" u="sng" dirty="0"/>
              <a:t>Por el tiempo: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s-ES" sz="1600" dirty="0"/>
              <a:t>Salidas hasta doce (12) horas;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b) Salidas hasta veinticuatro (24) horas;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c) Salidas, en casos excepcionales, hasta setenta y dos (72) horas.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u="sng" dirty="0"/>
              <a:t>II. Por el motivo: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s-ES" sz="1600" dirty="0"/>
              <a:t>Para afianzar y mejorar los lazos familiares y sociales;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b) Para cursar estudios de educación general básica, media, polimodal, superior, profesional y académica de grado o de los regímenes especiales previstos en la legislación vigente;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c) Para participar en programas específicos de prelibertad ante la inminencia del egreso por libertad condicional, asistida o por agotamiento de condena,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u="sng" dirty="0"/>
              <a:t>III. Por el nivel de confianza: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s-ES" sz="1600" dirty="0"/>
              <a:t>Acompañado por un empleado que en ningún caso irá uniformado;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b) Confiado a la tuición de un familiar o persona responsable;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/>
              <a:t>c) Bajo palabra de honor.</a:t>
            </a:r>
            <a:endParaRPr lang="es-AR" altLang="es-A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31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E319EE-2B52-4EBE-A5A7-AC23D34C412E}"/>
              </a:ext>
            </a:extLst>
          </p:cNvPr>
          <p:cNvSpPr/>
          <p:nvPr/>
        </p:nvSpPr>
        <p:spPr>
          <a:xfrm>
            <a:off x="1817370" y="611505"/>
            <a:ext cx="7178040" cy="5634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Es el momento del </a:t>
            </a:r>
            <a:r>
              <a:rPr lang="es-ES" b="1" dirty="0"/>
              <a:t>contacto real con el mundo exterior</a:t>
            </a:r>
            <a:r>
              <a:rPr lang="es-ES" dirty="0"/>
              <a:t>. Si el interno tuvo un concepto favorable en la fase de confianza del tratamiento, el Juez de Ejecución autoriza su ingreso a este período, que incluye las herramientas </a:t>
            </a:r>
            <a:r>
              <a:rPr lang="es-ES" dirty="0" err="1"/>
              <a:t>pre-libertarias</a:t>
            </a:r>
            <a:r>
              <a:rPr lang="es-E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Incorporación a establecimientos abiertos:</a:t>
            </a:r>
            <a:r>
              <a:rPr lang="es-ES" dirty="0"/>
              <a:t> Lugares basados en el principio de autodisciplina, sin guardias armados ni muros perimetrales severos.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Salidas Transitorias:</a:t>
            </a:r>
            <a:r>
              <a:rPr lang="es-ES" dirty="0"/>
              <a:t> Egresos de la cárcel por plazos determinados (desde 12 hasta 48 horas) para afianzar lazos familiares o estudiar.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Régimen de Semilibertad:</a:t>
            </a:r>
            <a:r>
              <a:rPr lang="es-ES" dirty="0"/>
              <a:t> El interno sale a trabajar al exterior en un empleo registrado durante el día y regresa obligatoriamente a dormir al penal.</a:t>
            </a:r>
          </a:p>
        </p:txBody>
      </p:sp>
    </p:spTree>
    <p:extLst>
      <p:ext uri="{BB962C8B-B14F-4D97-AF65-F5344CB8AC3E}">
        <p14:creationId xmlns:p14="http://schemas.microsoft.com/office/powerpoint/2010/main" val="106659373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2191</Words>
  <Application>Microsoft Office PowerPoint</Application>
  <PresentationFormat>Presentación en pantalla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Google Sans Text</vt:lpstr>
      <vt:lpstr>Roboto</vt:lpstr>
      <vt:lpstr>Wingdings 3</vt:lpstr>
      <vt:lpstr>Espiral</vt:lpstr>
      <vt:lpstr>PROGRESIVIDAD DEL REGIMEN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PROGRESIVIDAD DEL REGIMEN</dc:title>
  <dc:creator>karen aguero</dc:creator>
  <cp:lastModifiedBy>karen aguero</cp:lastModifiedBy>
  <cp:revision>18</cp:revision>
  <dcterms:created xsi:type="dcterms:W3CDTF">2026-06-03T22:13:26Z</dcterms:created>
  <dcterms:modified xsi:type="dcterms:W3CDTF">2026-06-04T00:35:55Z</dcterms:modified>
</cp:coreProperties>
</file>