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57" r:id="rId4"/>
    <p:sldId id="258" r:id="rId5"/>
    <p:sldId id="259" r:id="rId6"/>
    <p:sldId id="260" r:id="rId7"/>
    <p:sldId id="261" r:id="rId8"/>
    <p:sldId id="262" r:id="rId9"/>
    <p:sldId id="263" r:id="rId10"/>
    <p:sldId id="269" r:id="rId11"/>
    <p:sldId id="264" r:id="rId12"/>
    <p:sldId id="275" r:id="rId13"/>
    <p:sldId id="270" r:id="rId14"/>
    <p:sldId id="271" r:id="rId15"/>
    <p:sldId id="265" r:id="rId16"/>
    <p:sldId id="272" r:id="rId17"/>
    <p:sldId id="273" r:id="rId18"/>
    <p:sldId id="266" r:id="rId19"/>
    <p:sldId id="267" r:id="rId20"/>
    <p:sldId id="26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6/10/2025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11687E-D823-4C5D-AC47-BD14610D7A71}"/>
              </a:ext>
            </a:extLst>
          </p:cNvPr>
          <p:cNvSpPr>
            <a:spLocks noGrp="1"/>
          </p:cNvSpPr>
          <p:nvPr>
            <p:ph type="ctrTitle"/>
          </p:nvPr>
        </p:nvSpPr>
        <p:spPr>
          <a:xfrm>
            <a:off x="1507067" y="2404533"/>
            <a:ext cx="7766936" cy="3716047"/>
          </a:xfrm>
        </p:spPr>
        <p:txBody>
          <a:bodyPr/>
          <a:lstStyle/>
          <a:p>
            <a:pPr algn="ctr"/>
            <a:r>
              <a:rPr lang="es-AR" sz="4000" b="1" dirty="0">
                <a:solidFill>
                  <a:schemeClr val="tx1"/>
                </a:solidFill>
                <a:latin typeface="Arial" panose="020B0604020202020204" pitchFamily="34" charset="0"/>
                <a:cs typeface="Arial" panose="020B0604020202020204" pitchFamily="34" charset="0"/>
              </a:rPr>
              <a:t>Aparato Circulatorio</a:t>
            </a:r>
            <a:br>
              <a:rPr lang="es-AR" sz="4000" b="1" dirty="0">
                <a:solidFill>
                  <a:schemeClr val="tx1"/>
                </a:solidFill>
                <a:latin typeface="Arial" panose="020B0604020202020204" pitchFamily="34" charset="0"/>
                <a:cs typeface="Arial" panose="020B0604020202020204" pitchFamily="34" charset="0"/>
              </a:rPr>
            </a:br>
            <a:br>
              <a:rPr lang="es-AR" sz="4000" b="1" dirty="0">
                <a:solidFill>
                  <a:schemeClr val="tx1"/>
                </a:solidFill>
                <a:latin typeface="Arial" panose="020B0604020202020204" pitchFamily="34" charset="0"/>
                <a:cs typeface="Arial" panose="020B0604020202020204" pitchFamily="34" charset="0"/>
              </a:rPr>
            </a:br>
            <a:r>
              <a:rPr lang="es-AR" sz="3600" dirty="0">
                <a:solidFill>
                  <a:schemeClr val="tx1"/>
                </a:solidFill>
                <a:latin typeface="Arial" panose="020B0604020202020204" pitchFamily="34" charset="0"/>
                <a:cs typeface="Arial" panose="020B0604020202020204" pitchFamily="34" charset="0"/>
              </a:rPr>
              <a:t>El aparato circulatorio, también llamado sistema cardiovascular, tiene la </a:t>
            </a:r>
            <a:r>
              <a:rPr lang="es-AR" sz="3600" b="1" dirty="0">
                <a:solidFill>
                  <a:schemeClr val="tx1"/>
                </a:solidFill>
                <a:latin typeface="Arial" panose="020B0604020202020204" pitchFamily="34" charset="0"/>
                <a:cs typeface="Arial" panose="020B0604020202020204" pitchFamily="34" charset="0"/>
              </a:rPr>
              <a:t>función principal </a:t>
            </a:r>
            <a:r>
              <a:rPr lang="es-AR" sz="3600" dirty="0">
                <a:solidFill>
                  <a:schemeClr val="tx1"/>
                </a:solidFill>
                <a:latin typeface="Arial" panose="020B0604020202020204" pitchFamily="34" charset="0"/>
                <a:cs typeface="Arial" panose="020B0604020202020204" pitchFamily="34" charset="0"/>
              </a:rPr>
              <a:t>de transportar oxigeno ( O2), nutrientes y hormonas a las células, y eliminar los productos de desechos como el dióxido de carbono. </a:t>
            </a:r>
            <a:endParaRPr lang="es-AR" sz="3600" b="1" dirty="0">
              <a:solidFill>
                <a:schemeClr val="tx1"/>
              </a:solidFill>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BA6D6CFD-A42C-6562-A970-DBC42AA70328}"/>
              </a:ext>
            </a:extLst>
          </p:cNvPr>
          <p:cNvSpPr>
            <a:spLocks noGrp="1"/>
          </p:cNvSpPr>
          <p:nvPr>
            <p:ph type="subTitle" idx="1"/>
          </p:nvPr>
        </p:nvSpPr>
        <p:spPr>
          <a:xfrm>
            <a:off x="1507067" y="7108722"/>
            <a:ext cx="7766936" cy="324464"/>
          </a:xfrm>
        </p:spPr>
        <p:txBody>
          <a:bodyPr>
            <a:normAutofit fontScale="92500" lnSpcReduction="20000"/>
          </a:bodyPr>
          <a:lstStyle/>
          <a:p>
            <a:endParaRPr lang="es-AR" dirty="0"/>
          </a:p>
        </p:txBody>
      </p:sp>
    </p:spTree>
    <p:extLst>
      <p:ext uri="{BB962C8B-B14F-4D97-AF65-F5344CB8AC3E}">
        <p14:creationId xmlns:p14="http://schemas.microsoft.com/office/powerpoint/2010/main" val="3533454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4755A2-834C-912C-42F9-84341A54751D}"/>
              </a:ext>
            </a:extLst>
          </p:cNvPr>
          <p:cNvSpPr>
            <a:spLocks noGrp="1"/>
          </p:cNvSpPr>
          <p:nvPr>
            <p:ph type="title"/>
          </p:nvPr>
        </p:nvSpPr>
        <p:spPr>
          <a:xfrm>
            <a:off x="677334" y="575187"/>
            <a:ext cx="8596668" cy="3052915"/>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Ubicación del Corazón:</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El corazón se encuentra en el tórax, levemente a la izquierda del esternón. Una membrana de dos capas, denominada pericardio, capa externa ( envuelve al corazón como una bolsa). La capa interna del pericardio esta unida al musculo cardiaco. Una capa de liquido separa las dos capas de la membrana, permitiendo que el corazón se mueva al latir a la vez que permanece unido al cuerpo.</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6620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1474C4-5D65-F1D9-902B-B9FB0CF8D4B0}"/>
              </a:ext>
            </a:extLst>
          </p:cNvPr>
          <p:cNvSpPr>
            <a:spLocks noGrp="1"/>
          </p:cNvSpPr>
          <p:nvPr>
            <p:ph type="title"/>
          </p:nvPr>
        </p:nvSpPr>
        <p:spPr>
          <a:xfrm>
            <a:off x="677334" y="604684"/>
            <a:ext cx="8596668" cy="5692877"/>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Características del Corazón: </a:t>
            </a:r>
            <a:r>
              <a:rPr lang="es-AR" dirty="0">
                <a:solidFill>
                  <a:schemeClr val="tx1"/>
                </a:solidFill>
                <a:latin typeface="Arial" panose="020B0604020202020204" pitchFamily="34" charset="0"/>
                <a:cs typeface="Arial" panose="020B0604020202020204" pitchFamily="34" charset="0"/>
              </a:rPr>
              <a:t>Tiene cuatro cavidades. Las cavidades superiores se denominan Aurícula  Izquierda y Derecha. Las cavidades inferiores se denominan Ventrículos Derecho y Izquierdo </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Una pared muscular denominada: tabique separa las aurículas derecha e izquierda y los ventrículos derecho e izquierdo. El ventrículo izquierdo es mas grande, fuerte y la pared mide poco mas de un cm. Tiene la fuerza suficiente para impulsar la sangre a través de la válvula aortica hacia el resto del cuerpo.</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0200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7D75DD03-3307-9F24-2FB6-201E2A9C0C43}"/>
              </a:ext>
            </a:extLst>
          </p:cNvPr>
          <p:cNvPicPr>
            <a:picLocks noChangeAspect="1"/>
          </p:cNvPicPr>
          <p:nvPr/>
        </p:nvPicPr>
        <p:blipFill>
          <a:blip r:embed="rId2"/>
          <a:stretch>
            <a:fillRect/>
          </a:stretch>
        </p:blipFill>
        <p:spPr>
          <a:xfrm>
            <a:off x="2684205" y="-1"/>
            <a:ext cx="6504039" cy="7344697"/>
          </a:xfrm>
          <a:prstGeom prst="rect">
            <a:avLst/>
          </a:prstGeom>
        </p:spPr>
      </p:pic>
    </p:spTree>
    <p:extLst>
      <p:ext uri="{BB962C8B-B14F-4D97-AF65-F5344CB8AC3E}">
        <p14:creationId xmlns:p14="http://schemas.microsoft.com/office/powerpoint/2010/main" val="3147229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9C4A46-7F67-CEB1-BF8E-20CB56532CFF}"/>
              </a:ext>
            </a:extLst>
          </p:cNvPr>
          <p:cNvSpPr>
            <a:spLocks noGrp="1"/>
          </p:cNvSpPr>
          <p:nvPr>
            <p:ph type="title"/>
          </p:nvPr>
        </p:nvSpPr>
        <p:spPr>
          <a:xfrm>
            <a:off x="677334" y="678426"/>
            <a:ext cx="8596668" cy="5353664"/>
          </a:xfrm>
        </p:spPr>
        <p:txBody>
          <a:bodyPr>
            <a:normAutofit fontScale="90000"/>
          </a:bodyPr>
          <a:lstStyle/>
          <a:p>
            <a:r>
              <a:rPr lang="es-AR" b="1" dirty="0">
                <a:solidFill>
                  <a:schemeClr val="tx1"/>
                </a:solidFill>
                <a:latin typeface="Arial" panose="020B0604020202020204" pitchFamily="34" charset="0"/>
                <a:cs typeface="Arial" panose="020B0604020202020204" pitchFamily="34" charset="0"/>
              </a:rPr>
              <a:t>Las Válvulas Cardiacas: </a:t>
            </a:r>
            <a:r>
              <a:rPr lang="es-AR" dirty="0">
                <a:solidFill>
                  <a:schemeClr val="tx1"/>
                </a:solidFill>
                <a:latin typeface="Arial" panose="020B0604020202020204" pitchFamily="34" charset="0"/>
                <a:cs typeface="Arial" panose="020B0604020202020204" pitchFamily="34" charset="0"/>
              </a:rPr>
              <a:t>Las válvulas que controlan el flujo de la sangre son cuatro:</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Válvula Tricúspide: </a:t>
            </a:r>
            <a:r>
              <a:rPr lang="es-AR" dirty="0">
                <a:solidFill>
                  <a:schemeClr val="tx1"/>
                </a:solidFill>
                <a:latin typeface="Arial" panose="020B0604020202020204" pitchFamily="34" charset="0"/>
                <a:cs typeface="Arial" panose="020B0604020202020204" pitchFamily="34" charset="0"/>
              </a:rPr>
              <a:t>Controla el flujo sanguíneo entre la aurícula derecha y el ventrículo derecho.</a:t>
            </a: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a:t>
            </a:r>
            <a:br>
              <a:rPr lang="es-AR" b="1"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La Válvula Pulmonar: </a:t>
            </a:r>
            <a:r>
              <a:rPr lang="es-AR" dirty="0">
                <a:solidFill>
                  <a:schemeClr val="tx1"/>
                </a:solidFill>
                <a:latin typeface="Arial" panose="020B0604020202020204" pitchFamily="34" charset="0"/>
                <a:cs typeface="Arial" panose="020B0604020202020204" pitchFamily="34" charset="0"/>
              </a:rPr>
              <a:t>Controla el flujo sanguíneo del ventrículo derecho a las arterias pulmonares , las cuales transportan sangre a los pulmones para oxigenarla. </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2926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6FCB1-8BE6-6148-DA55-58BC64963F7D}"/>
              </a:ext>
            </a:extLst>
          </p:cNvPr>
          <p:cNvSpPr>
            <a:spLocks noGrp="1"/>
          </p:cNvSpPr>
          <p:nvPr>
            <p:ph type="title"/>
          </p:nvPr>
        </p:nvSpPr>
        <p:spPr>
          <a:xfrm>
            <a:off x="677334" y="943897"/>
            <a:ext cx="8596668" cy="3819831"/>
          </a:xfrm>
        </p:spPr>
        <p:txBody>
          <a:bodyPr>
            <a:normAutofit fontScale="90000"/>
          </a:bodyPr>
          <a:lstStyle/>
          <a:p>
            <a:r>
              <a:rPr lang="es-AR" b="1" dirty="0">
                <a:solidFill>
                  <a:schemeClr val="tx1"/>
                </a:solidFill>
                <a:latin typeface="Arial" panose="020B0604020202020204" pitchFamily="34" charset="0"/>
                <a:cs typeface="Arial" panose="020B0604020202020204" pitchFamily="34" charset="0"/>
              </a:rPr>
              <a:t>La Válvula Mitral: </a:t>
            </a:r>
            <a:r>
              <a:rPr lang="es-AR" dirty="0">
                <a:solidFill>
                  <a:schemeClr val="tx1"/>
                </a:solidFill>
                <a:latin typeface="Arial" panose="020B0604020202020204" pitchFamily="34" charset="0"/>
                <a:cs typeface="Arial" panose="020B0604020202020204" pitchFamily="34" charset="0"/>
              </a:rPr>
              <a:t>Permite que la sangre rica en oxigeno proveniente de los pulmones pase de la aurícula izquierda al ventrículo izquierdo.</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La Válvula Aortica: </a:t>
            </a:r>
            <a:r>
              <a:rPr lang="es-AR" dirty="0">
                <a:solidFill>
                  <a:schemeClr val="tx1"/>
                </a:solidFill>
                <a:latin typeface="Arial" panose="020B0604020202020204" pitchFamily="34" charset="0"/>
                <a:cs typeface="Arial" panose="020B0604020202020204" pitchFamily="34" charset="0"/>
              </a:rPr>
              <a:t>Permite que la sangre rica en oxigeno pase del ventrículo izquierdo a la aorta, la arteria mas grande del cuerpo, la cual transporta la sangre al resto del organismo.</a:t>
            </a:r>
            <a:br>
              <a:rPr lang="es-AR" dirty="0">
                <a:solidFill>
                  <a:schemeClr val="tx1"/>
                </a:solidFill>
                <a:latin typeface="Arial" panose="020B0604020202020204" pitchFamily="34" charset="0"/>
                <a:cs typeface="Arial" panose="020B0604020202020204" pitchFamily="34" charset="0"/>
              </a:rPr>
            </a:b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5059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763395-31BC-7947-5FAD-C57111B97E72}"/>
              </a:ext>
            </a:extLst>
          </p:cNvPr>
          <p:cNvSpPr>
            <a:spLocks noGrp="1"/>
          </p:cNvSpPr>
          <p:nvPr>
            <p:ph type="title"/>
          </p:nvPr>
        </p:nvSpPr>
        <p:spPr>
          <a:xfrm>
            <a:off x="677334" y="176981"/>
            <a:ext cx="8596668" cy="3908322"/>
          </a:xfrm>
        </p:spPr>
        <p:txBody>
          <a:bodyPr>
            <a:normAutofit fontScale="90000"/>
          </a:bodyPr>
          <a:lstStyle/>
          <a:p>
            <a:r>
              <a:rPr lang="es-AR" b="1" dirty="0">
                <a:solidFill>
                  <a:schemeClr val="tx1"/>
                </a:solidFill>
                <a:latin typeface="Arial" panose="020B0604020202020204" pitchFamily="34" charset="0"/>
                <a:cs typeface="Arial" panose="020B0604020202020204" pitchFamily="34" charset="0"/>
              </a:rPr>
              <a:t>- Sistema Eléctrico:</a:t>
            </a:r>
            <a:r>
              <a:rPr lang="es-AR" dirty="0">
                <a:solidFill>
                  <a:schemeClr val="tx1"/>
                </a:solidFill>
                <a:latin typeface="Arial" panose="020B0604020202020204" pitchFamily="34" charset="0"/>
                <a:cs typeface="Arial" panose="020B0604020202020204" pitchFamily="34" charset="0"/>
              </a:rPr>
              <a:t> El corazón posee un sistema eléctrico que controla la frecuencia cardiaca ( FC) que esta va de 60 a 100 latidos</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a:t>
            </a: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Válvulas: </a:t>
            </a:r>
            <a:r>
              <a:rPr lang="es-AR" dirty="0">
                <a:solidFill>
                  <a:schemeClr val="tx1"/>
                </a:solidFill>
                <a:latin typeface="Arial" panose="020B0604020202020204" pitchFamily="34" charset="0"/>
                <a:cs typeface="Arial" panose="020B0604020202020204" pitchFamily="34" charset="0"/>
              </a:rPr>
              <a:t>Tiene válvulas que aseguran el flujo de sangre en la dirección correcta.</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Tres Capas: </a:t>
            </a:r>
            <a:r>
              <a:rPr lang="es-AR" dirty="0">
                <a:solidFill>
                  <a:schemeClr val="tx1"/>
                </a:solidFill>
                <a:latin typeface="Arial" panose="020B0604020202020204" pitchFamily="34" charset="0"/>
                <a:cs typeface="Arial" panose="020B0604020202020204" pitchFamily="34" charset="0"/>
              </a:rPr>
              <a:t>El corazón esta formado por tres capas: endocardio. Miocardio. Epicardio.</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Peso: </a:t>
            </a:r>
            <a:r>
              <a:rPr lang="es-AR" dirty="0">
                <a:solidFill>
                  <a:schemeClr val="tx1"/>
                </a:solidFill>
                <a:latin typeface="Arial" panose="020B0604020202020204" pitchFamily="34" charset="0"/>
                <a:cs typeface="Arial" panose="020B0604020202020204" pitchFamily="34" charset="0"/>
              </a:rPr>
              <a:t>Un corazón humano pesa alrededor de 450 grs, tiene el tamaño de un puño.</a:t>
            </a:r>
            <a:r>
              <a:rPr lang="es-AR" b="1" dirty="0">
                <a:solidFill>
                  <a:schemeClr val="tx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26506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F9CD63-72FD-FF25-4F7E-A12CAB49712E}"/>
              </a:ext>
            </a:extLst>
          </p:cNvPr>
          <p:cNvSpPr>
            <a:spLocks noGrp="1"/>
          </p:cNvSpPr>
          <p:nvPr>
            <p:ph type="title"/>
          </p:nvPr>
        </p:nvSpPr>
        <p:spPr>
          <a:xfrm>
            <a:off x="677334" y="1106129"/>
            <a:ext cx="8596668" cy="4306529"/>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Sistema de Conducción</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Los impulsos eléctricos generados por el musculo cardiaco ( el miocardio) estimulan la contracción del corazón. Esta señal eléctrica se origina en el nódulo sinoauricular (SA)</a:t>
            </a:r>
            <a:r>
              <a:rPr lang="es-AR" b="1" dirty="0">
                <a:solidFill>
                  <a:schemeClr val="tx1"/>
                </a:solidFill>
                <a:latin typeface="Arial" panose="020B0604020202020204" pitchFamily="34" charset="0"/>
                <a:cs typeface="Arial" panose="020B0604020202020204" pitchFamily="34" charset="0"/>
              </a:rPr>
              <a:t> </a:t>
            </a:r>
            <a:r>
              <a:rPr lang="es-AR" dirty="0">
                <a:solidFill>
                  <a:schemeClr val="tx1"/>
                </a:solidFill>
                <a:latin typeface="Arial" panose="020B0604020202020204" pitchFamily="34" charset="0"/>
                <a:cs typeface="Arial" panose="020B0604020202020204" pitchFamily="34" charset="0"/>
              </a:rPr>
              <a:t>ubicado en la parte superior de la aurícula derecha . El nódulo SA también se denomina el Marcapaso Natural del corazón.</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207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799F00-7AAB-DAE6-C715-EAEC1E343882}"/>
              </a:ext>
            </a:extLst>
          </p:cNvPr>
          <p:cNvSpPr>
            <a:spLocks noGrp="1"/>
          </p:cNvSpPr>
          <p:nvPr>
            <p:ph type="title"/>
          </p:nvPr>
        </p:nvSpPr>
        <p:spPr>
          <a:xfrm>
            <a:off x="677334" y="1784555"/>
            <a:ext cx="8596668" cy="2816942"/>
          </a:xfrm>
        </p:spPr>
        <p:txBody>
          <a:bodyPr>
            <a:normAutofit/>
          </a:bodyPr>
          <a:lstStyle/>
          <a:p>
            <a:r>
              <a:rPr lang="es-AR" dirty="0">
                <a:solidFill>
                  <a:schemeClr val="tx1"/>
                </a:solidFill>
                <a:latin typeface="Arial" panose="020B0604020202020204" pitchFamily="34" charset="0"/>
                <a:cs typeface="Arial" panose="020B0604020202020204" pitchFamily="34" charset="0"/>
              </a:rPr>
              <a:t>Los impulsos eléctricos de este marcapaso natural se propagan por las fibras musculares de las aurículas y los ventrículos estimulando su contracción </a:t>
            </a:r>
          </a:p>
        </p:txBody>
      </p:sp>
    </p:spTree>
    <p:extLst>
      <p:ext uri="{BB962C8B-B14F-4D97-AF65-F5344CB8AC3E}">
        <p14:creationId xmlns:p14="http://schemas.microsoft.com/office/powerpoint/2010/main" val="1644297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8997D4-31AA-F7DD-6686-E73154239BCE}"/>
              </a:ext>
            </a:extLst>
          </p:cNvPr>
          <p:cNvSpPr>
            <a:spLocks noGrp="1"/>
          </p:cNvSpPr>
          <p:nvPr>
            <p:ph type="title"/>
          </p:nvPr>
        </p:nvSpPr>
        <p:spPr>
          <a:xfrm>
            <a:off x="677334" y="575188"/>
            <a:ext cx="8596668" cy="4070554"/>
          </a:xfrm>
        </p:spPr>
        <p:txBody>
          <a:bodyPr>
            <a:normAutofit fontScale="90000"/>
          </a:bodyPr>
          <a:lstStyle/>
          <a:p>
            <a:pPr algn="ctr"/>
            <a:r>
              <a:rPr lang="es-AR" sz="4000" b="1" dirty="0">
                <a:solidFill>
                  <a:schemeClr val="tx1"/>
                </a:solidFill>
                <a:latin typeface="Arial" panose="020B0604020202020204" pitchFamily="34" charset="0"/>
                <a:cs typeface="Arial" panose="020B0604020202020204" pitchFamily="34" charset="0"/>
              </a:rPr>
              <a:t>Función del Corazón: </a:t>
            </a:r>
            <a:br>
              <a:rPr lang="es-AR" sz="4000" b="1" dirty="0">
                <a:solidFill>
                  <a:schemeClr val="tx1"/>
                </a:solidFill>
                <a:latin typeface="Arial" panose="020B0604020202020204" pitchFamily="34" charset="0"/>
                <a:cs typeface="Arial" panose="020B0604020202020204" pitchFamily="34" charset="0"/>
              </a:rPr>
            </a:br>
            <a:br>
              <a:rPr lang="es-AR" sz="4000" b="1" dirty="0">
                <a:solidFill>
                  <a:schemeClr val="tx1"/>
                </a:solidFill>
                <a:latin typeface="Arial" panose="020B0604020202020204" pitchFamily="34" charset="0"/>
                <a:cs typeface="Arial" panose="020B0604020202020204" pitchFamily="34" charset="0"/>
              </a:rPr>
            </a:br>
            <a:r>
              <a:rPr lang="es-AR" sz="4000" b="1" dirty="0">
                <a:solidFill>
                  <a:schemeClr val="tx1"/>
                </a:solidFill>
                <a:latin typeface="Arial" panose="020B0604020202020204" pitchFamily="34" charset="0"/>
                <a:cs typeface="Arial" panose="020B0604020202020204" pitchFamily="34" charset="0"/>
              </a:rPr>
              <a:t>-Transporte de Oxigeno</a:t>
            </a:r>
            <a:r>
              <a:rPr lang="es-AR" sz="4000" dirty="0">
                <a:solidFill>
                  <a:schemeClr val="tx1"/>
                </a:solidFill>
                <a:latin typeface="Arial" panose="020B0604020202020204" pitchFamily="34" charset="0"/>
                <a:cs typeface="Arial" panose="020B0604020202020204" pitchFamily="34" charset="0"/>
              </a:rPr>
              <a:t> (O2): La sangre que bombea el corazón contiene oxigeno, que es esencial para que los órganos y  tejidos puedan funcionar correctamente</a:t>
            </a:r>
            <a:r>
              <a:rPr lang="es-AR" dirty="0">
                <a:solidFill>
                  <a:schemeClr val="tx1"/>
                </a:solidFill>
                <a:latin typeface="Arial" panose="020B0604020202020204" pitchFamily="34" charset="0"/>
                <a:cs typeface="Arial" panose="020B0604020202020204" pitchFamily="34" charset="0"/>
              </a:rPr>
              <a:t>.</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sz="4000" b="1" dirty="0">
                <a:solidFill>
                  <a:schemeClr val="tx1"/>
                </a:solidFill>
                <a:latin typeface="Arial" panose="020B0604020202020204" pitchFamily="34" charset="0"/>
                <a:cs typeface="Arial" panose="020B0604020202020204" pitchFamily="34" charset="0"/>
              </a:rPr>
              <a:t>- Transporte de Nutrientes: </a:t>
            </a:r>
            <a:r>
              <a:rPr lang="es-AR" sz="4000" dirty="0">
                <a:solidFill>
                  <a:schemeClr val="tx1"/>
                </a:solidFill>
                <a:latin typeface="Arial" panose="020B0604020202020204" pitchFamily="34" charset="0"/>
                <a:cs typeface="Arial" panose="020B0604020202020204" pitchFamily="34" charset="0"/>
              </a:rPr>
              <a:t>La sangre también transporta nutrientes desde el intestino al resto del cuerpo.</a:t>
            </a:r>
            <a:endParaRPr lang="es-AR" sz="40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3832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9A79E5-C3F0-A3BD-6709-A2B8D88B1B89}"/>
              </a:ext>
            </a:extLst>
          </p:cNvPr>
          <p:cNvSpPr>
            <a:spLocks noGrp="1"/>
          </p:cNvSpPr>
          <p:nvPr>
            <p:ph type="title"/>
          </p:nvPr>
        </p:nvSpPr>
        <p:spPr>
          <a:xfrm>
            <a:off x="677334" y="368711"/>
            <a:ext cx="8596668" cy="5796116"/>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 Eliminación de Productos de Desechos:</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El Corazón ayuda a eliminar los productos de desechos de las células, como el dióxido de carbono.</a:t>
            </a: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Mantenimiento de la Presión Arterial (PA): </a:t>
            </a:r>
            <a:r>
              <a:rPr lang="es-AR" dirty="0">
                <a:solidFill>
                  <a:schemeClr val="tx1"/>
                </a:solidFill>
                <a:latin typeface="Arial" panose="020B0604020202020204" pitchFamily="34" charset="0"/>
                <a:cs typeface="Arial" panose="020B0604020202020204" pitchFamily="34" charset="0"/>
              </a:rPr>
              <a:t>El corazón mantiene la PA dentro de limites normales.</a:t>
            </a: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Ciclo de la Sangre: </a:t>
            </a:r>
            <a:r>
              <a:rPr lang="es-AR" dirty="0">
                <a:solidFill>
                  <a:schemeClr val="tx1"/>
                </a:solidFill>
                <a:latin typeface="Arial" panose="020B0604020202020204" pitchFamily="34" charset="0"/>
                <a:cs typeface="Arial" panose="020B0604020202020204" pitchFamily="34" charset="0"/>
              </a:rPr>
              <a:t>El corazón bombea sangre oxigenada a todo el cuerpo y luego recibe sangre desoxigenada de vuelta para que sea llevada a los pulmones y se vuelva a oxigenar.</a:t>
            </a:r>
            <a:r>
              <a:rPr lang="es-AR" b="1" dirty="0">
                <a:solidFill>
                  <a:schemeClr val="tx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713855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3B63ED3E-5532-41B0-E27C-847EC7440389}"/>
              </a:ext>
            </a:extLst>
          </p:cNvPr>
          <p:cNvPicPr>
            <a:picLocks noChangeAspect="1"/>
          </p:cNvPicPr>
          <p:nvPr/>
        </p:nvPicPr>
        <p:blipFill>
          <a:blip r:embed="rId2"/>
          <a:stretch>
            <a:fillRect/>
          </a:stretch>
        </p:blipFill>
        <p:spPr>
          <a:xfrm>
            <a:off x="2344994" y="103240"/>
            <a:ext cx="6105831" cy="6430296"/>
          </a:xfrm>
          <a:prstGeom prst="rect">
            <a:avLst/>
          </a:prstGeom>
        </p:spPr>
      </p:pic>
    </p:spTree>
    <p:extLst>
      <p:ext uri="{BB962C8B-B14F-4D97-AF65-F5344CB8AC3E}">
        <p14:creationId xmlns:p14="http://schemas.microsoft.com/office/powerpoint/2010/main" val="1986479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46FDC8-01FC-1F9C-D4C8-256E10EE623D}"/>
              </a:ext>
            </a:extLst>
          </p:cNvPr>
          <p:cNvSpPr>
            <a:spLocks noGrp="1"/>
          </p:cNvSpPr>
          <p:nvPr>
            <p:ph type="title"/>
          </p:nvPr>
        </p:nvSpPr>
        <p:spPr>
          <a:xfrm>
            <a:off x="677334" y="2020529"/>
            <a:ext cx="8596668" cy="2743199"/>
          </a:xfrm>
        </p:spPr>
        <p:txBody>
          <a:bodyPr>
            <a:normAutofit/>
          </a:bodyPr>
          <a:lstStyle/>
          <a:p>
            <a:pPr algn="ctr"/>
            <a:r>
              <a:rPr lang="es-AR" sz="4000">
                <a:solidFill>
                  <a:schemeClr val="tx1"/>
                </a:solidFill>
                <a:latin typeface="Arial" panose="020B0604020202020204" pitchFamily="34" charset="0"/>
                <a:cs typeface="Arial" panose="020B0604020202020204" pitchFamily="34" charset="0"/>
              </a:rPr>
              <a:t>El corazón es un órgano vital para la supervivencia, y su buen funcionamiento es crucial para la salud general.</a:t>
            </a:r>
            <a:endParaRPr lang="es-AR" sz="4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4604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9859FE-A6E3-555E-A546-1E73BA7F82D8}"/>
              </a:ext>
            </a:extLst>
          </p:cNvPr>
          <p:cNvSpPr>
            <a:spLocks noGrp="1"/>
          </p:cNvSpPr>
          <p:nvPr>
            <p:ph type="title"/>
          </p:nvPr>
        </p:nvSpPr>
        <p:spPr>
          <a:xfrm>
            <a:off x="677334" y="1474839"/>
            <a:ext cx="8596668" cy="3303637"/>
          </a:xfrm>
        </p:spPr>
        <p:txBody>
          <a:bodyPr>
            <a:normAutofit/>
          </a:bodyPr>
          <a:lstStyle/>
          <a:p>
            <a:pPr algn="ctr"/>
            <a:r>
              <a:rPr lang="es-AR" sz="4000" dirty="0">
                <a:solidFill>
                  <a:schemeClr val="tx1"/>
                </a:solidFill>
                <a:latin typeface="Arial" panose="020B0604020202020204" pitchFamily="34" charset="0"/>
                <a:cs typeface="Arial" panose="020B0604020202020204" pitchFamily="34" charset="0"/>
              </a:rPr>
              <a:t>La sangre, bombeada por el corazón, circula por los vasos sanguíneos( arteria, capilares y venas) para llevar a cabo esta función vital.</a:t>
            </a:r>
          </a:p>
        </p:txBody>
      </p:sp>
    </p:spTree>
    <p:extLst>
      <p:ext uri="{BB962C8B-B14F-4D97-AF65-F5344CB8AC3E}">
        <p14:creationId xmlns:p14="http://schemas.microsoft.com/office/powerpoint/2010/main" val="4213660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9134DA-5334-A915-B13E-B2D2D9ECAC81}"/>
              </a:ext>
            </a:extLst>
          </p:cNvPr>
          <p:cNvSpPr>
            <a:spLocks noGrp="1"/>
          </p:cNvSpPr>
          <p:nvPr>
            <p:ph type="title"/>
          </p:nvPr>
        </p:nvSpPr>
        <p:spPr>
          <a:xfrm>
            <a:off x="677334" y="1460090"/>
            <a:ext cx="8596668" cy="3539612"/>
          </a:xfrm>
        </p:spPr>
        <p:txBody>
          <a:bodyPr>
            <a:normAutofit fontScale="90000"/>
          </a:bodyPr>
          <a:lstStyle/>
          <a:p>
            <a:pPr algn="ctr"/>
            <a:r>
              <a:rPr lang="es-AR" sz="4000" b="1" dirty="0">
                <a:solidFill>
                  <a:schemeClr val="tx1"/>
                </a:solidFill>
                <a:latin typeface="Arial" panose="020B0604020202020204" pitchFamily="34" charset="0"/>
                <a:cs typeface="Arial" panose="020B0604020202020204" pitchFamily="34" charset="0"/>
              </a:rPr>
              <a:t>Funciones Especificas del Aparato Circulatorio:</a:t>
            </a:r>
            <a:br>
              <a:rPr lang="es-AR" sz="4000" b="1" dirty="0">
                <a:solidFill>
                  <a:schemeClr val="tx1"/>
                </a:solidFill>
                <a:latin typeface="Arial" panose="020B0604020202020204" pitchFamily="34" charset="0"/>
                <a:cs typeface="Arial" panose="020B0604020202020204" pitchFamily="34" charset="0"/>
              </a:rPr>
            </a:br>
            <a:br>
              <a:rPr lang="es-AR" b="1"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a:t>
            </a:r>
            <a:r>
              <a:rPr lang="es-AR" sz="4000" b="1" dirty="0">
                <a:solidFill>
                  <a:schemeClr val="tx1"/>
                </a:solidFill>
                <a:latin typeface="Arial" panose="020B0604020202020204" pitchFamily="34" charset="0"/>
                <a:cs typeface="Arial" panose="020B0604020202020204" pitchFamily="34" charset="0"/>
              </a:rPr>
              <a:t>Transporte de Oxigeno:</a:t>
            </a:r>
            <a:r>
              <a:rPr lang="es-AR" sz="4000" dirty="0">
                <a:solidFill>
                  <a:schemeClr val="tx1"/>
                </a:solidFill>
                <a:latin typeface="Arial" panose="020B0604020202020204" pitchFamily="34" charset="0"/>
                <a:cs typeface="Arial" panose="020B0604020202020204" pitchFamily="34" charset="0"/>
              </a:rPr>
              <a:t> La sangre recoge oxigeno (O2) en los pulmones y lo distribuye a todas las células del cuerpo.</a:t>
            </a:r>
            <a:endParaRPr lang="es-AR" sz="40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8316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8F05E4-CE7D-09C5-D94E-897573AD21E5}"/>
              </a:ext>
            </a:extLst>
          </p:cNvPr>
          <p:cNvSpPr>
            <a:spLocks noGrp="1"/>
          </p:cNvSpPr>
          <p:nvPr>
            <p:ph type="title"/>
          </p:nvPr>
        </p:nvSpPr>
        <p:spPr>
          <a:xfrm>
            <a:off x="677334" y="678427"/>
            <a:ext cx="8596668" cy="3318386"/>
          </a:xfrm>
        </p:spPr>
        <p:txBody>
          <a:bodyPr>
            <a:noAutofit/>
          </a:bodyPr>
          <a:lstStyle/>
          <a:p>
            <a:r>
              <a:rPr lang="es-AR" b="1" dirty="0">
                <a:solidFill>
                  <a:schemeClr val="tx1"/>
                </a:solidFill>
                <a:latin typeface="Arial" panose="020B0604020202020204" pitchFamily="34" charset="0"/>
                <a:cs typeface="Arial" panose="020B0604020202020204" pitchFamily="34" charset="0"/>
              </a:rPr>
              <a:t>- Transporte de Nutrientes: </a:t>
            </a:r>
            <a:r>
              <a:rPr lang="es-AR" dirty="0">
                <a:solidFill>
                  <a:schemeClr val="tx1"/>
                </a:solidFill>
                <a:latin typeface="Arial" panose="020B0604020202020204" pitchFamily="34" charset="0"/>
                <a:cs typeface="Arial" panose="020B0604020202020204" pitchFamily="34" charset="0"/>
              </a:rPr>
              <a:t>La sangre transporta nutrientes absorbidos del sistema digestivo a las células, que los utilizan para obtener energía.</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-Transporte de Hormonas: </a:t>
            </a:r>
            <a:r>
              <a:rPr lang="es-AR" dirty="0">
                <a:solidFill>
                  <a:schemeClr val="tx1"/>
                </a:solidFill>
                <a:latin typeface="Arial" panose="020B0604020202020204" pitchFamily="34" charset="0"/>
                <a:cs typeface="Arial" panose="020B0604020202020204" pitchFamily="34" charset="0"/>
              </a:rPr>
              <a:t>El sistema circulatorio transporta hormonas, que actúan como mensajeros químicos para controlar diversas funciones del cuerpo.</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3694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6DC24B-2FDB-D682-9C11-750F78A331CA}"/>
              </a:ext>
            </a:extLst>
          </p:cNvPr>
          <p:cNvSpPr>
            <a:spLocks noGrp="1"/>
          </p:cNvSpPr>
          <p:nvPr>
            <p:ph type="title"/>
          </p:nvPr>
        </p:nvSpPr>
        <p:spPr>
          <a:xfrm>
            <a:off x="677334" y="707923"/>
            <a:ext cx="8596668" cy="5663380"/>
          </a:xfrm>
        </p:spPr>
        <p:txBody>
          <a:bodyPr>
            <a:noAutofit/>
          </a:bodyPr>
          <a:lstStyle/>
          <a:p>
            <a:pPr algn="ctr"/>
            <a:r>
              <a:rPr lang="es-AR" sz="3200" b="1" dirty="0">
                <a:solidFill>
                  <a:schemeClr val="tx1"/>
                </a:solidFill>
                <a:latin typeface="Arial" panose="020B0604020202020204" pitchFamily="34" charset="0"/>
                <a:cs typeface="Arial" panose="020B0604020202020204" pitchFamily="34" charset="0"/>
              </a:rPr>
              <a:t>-Eliminación de Productos de Desechos: </a:t>
            </a:r>
            <a:br>
              <a:rPr lang="es-AR" sz="3200" b="1"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La sangre recoge el dióxido de carbono y otros productos de desechos de las células y los transporta a órganos como los pulmones y los riñones para su eliminación.</a:t>
            </a:r>
            <a:br>
              <a:rPr lang="es-AR" sz="3200"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r>
              <a:rPr lang="es-AR" sz="3200" b="1" dirty="0">
                <a:solidFill>
                  <a:schemeClr val="tx1"/>
                </a:solidFill>
                <a:latin typeface="Arial" panose="020B0604020202020204" pitchFamily="34" charset="0"/>
                <a:cs typeface="Arial" panose="020B0604020202020204" pitchFamily="34" charset="0"/>
              </a:rPr>
              <a:t>-Mantenimiento de la Temperatura Corporal: </a:t>
            </a: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El flujo sanguíneo ayuda a mantener la temperatura corporal estable, distribuyendo el calor por todo el cuerpo.</a:t>
            </a:r>
            <a:br>
              <a:rPr lang="es-AR" sz="3200" b="1" dirty="0">
                <a:solidFill>
                  <a:schemeClr val="tx1"/>
                </a:solidFill>
                <a:latin typeface="Arial" panose="020B0604020202020204" pitchFamily="34" charset="0"/>
                <a:cs typeface="Arial" panose="020B0604020202020204" pitchFamily="34" charset="0"/>
              </a:rPr>
            </a:br>
            <a:br>
              <a:rPr lang="es-AR" sz="3200" b="1"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561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10828A-09C8-D701-E9F1-DD6C903B2BE4}"/>
              </a:ext>
            </a:extLst>
          </p:cNvPr>
          <p:cNvSpPr>
            <a:spLocks noGrp="1"/>
          </p:cNvSpPr>
          <p:nvPr>
            <p:ph type="title"/>
          </p:nvPr>
        </p:nvSpPr>
        <p:spPr>
          <a:xfrm>
            <a:off x="677334" y="943897"/>
            <a:ext cx="8596668" cy="4940709"/>
          </a:xfrm>
        </p:spPr>
        <p:txBody>
          <a:bodyPr>
            <a:noAutofit/>
          </a:bodyPr>
          <a:lstStyle/>
          <a:p>
            <a:pPr algn="ctr"/>
            <a:r>
              <a:rPr lang="es-AR" b="1" dirty="0">
                <a:solidFill>
                  <a:schemeClr val="tx1"/>
                </a:solidFill>
                <a:latin typeface="Arial" panose="020B0604020202020204" pitchFamily="34" charset="0"/>
                <a:cs typeface="Arial" panose="020B0604020202020204" pitchFamily="34" charset="0"/>
              </a:rPr>
              <a:t>- Defensa del Organismo: </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La Sangre contiene células( glóbulos blancos) que ayudan a defender el cuerpo de infecciones y enfermedades.</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Regulación de la Presión Arterial       ( PA):</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El sistema circulatorio ayuda a mantener la PA dentro de limites normales.</a:t>
            </a:r>
            <a:br>
              <a:rPr lang="es-AR" b="1" dirty="0">
                <a:solidFill>
                  <a:schemeClr val="tx1"/>
                </a:solidFill>
                <a:latin typeface="Arial" panose="020B0604020202020204" pitchFamily="34" charset="0"/>
                <a:cs typeface="Arial" panose="020B0604020202020204" pitchFamily="34" charset="0"/>
              </a:rPr>
            </a:b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0593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BC5006-7644-400B-9074-ACBCC01BE631}"/>
              </a:ext>
            </a:extLst>
          </p:cNvPr>
          <p:cNvSpPr>
            <a:spLocks noGrp="1"/>
          </p:cNvSpPr>
          <p:nvPr>
            <p:ph type="title"/>
          </p:nvPr>
        </p:nvSpPr>
        <p:spPr>
          <a:xfrm>
            <a:off x="1090288" y="1135626"/>
            <a:ext cx="8596668" cy="3613355"/>
          </a:xfrm>
        </p:spPr>
        <p:txBody>
          <a:bodyPr>
            <a:normAutofit/>
          </a:bodyPr>
          <a:lstStyle/>
          <a:p>
            <a:pPr algn="ctr"/>
            <a:r>
              <a:rPr lang="es-AR" dirty="0">
                <a:solidFill>
                  <a:schemeClr val="tx1"/>
                </a:solidFill>
                <a:latin typeface="Arial" panose="020B0604020202020204" pitchFamily="34" charset="0"/>
                <a:cs typeface="Arial" panose="020B0604020202020204" pitchFamily="34" charset="0"/>
              </a:rPr>
              <a:t>El Aparato Circulatorio es un sistema de transporte crucial para la vida, que permite el intercambio de sustancias entre la sangre  y las células, manteniendo la salud y el funcionamiento de todo el organismo. </a:t>
            </a:r>
          </a:p>
        </p:txBody>
      </p:sp>
    </p:spTree>
    <p:extLst>
      <p:ext uri="{BB962C8B-B14F-4D97-AF65-F5344CB8AC3E}">
        <p14:creationId xmlns:p14="http://schemas.microsoft.com/office/powerpoint/2010/main" val="2734746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7DF7D1-1F67-D80F-BDBD-C64178B007A4}"/>
              </a:ext>
            </a:extLst>
          </p:cNvPr>
          <p:cNvSpPr>
            <a:spLocks noGrp="1"/>
          </p:cNvSpPr>
          <p:nvPr>
            <p:ph type="title"/>
          </p:nvPr>
        </p:nvSpPr>
        <p:spPr>
          <a:xfrm>
            <a:off x="677334" y="988142"/>
            <a:ext cx="8596668" cy="5073445"/>
          </a:xfrm>
        </p:spPr>
        <p:txBody>
          <a:bodyPr>
            <a:normAutofit/>
          </a:bodyPr>
          <a:lstStyle/>
          <a:p>
            <a:pPr algn="ctr"/>
            <a:r>
              <a:rPr lang="es-AR" b="1" dirty="0">
                <a:solidFill>
                  <a:schemeClr val="tx1"/>
                </a:solidFill>
                <a:latin typeface="Arial" panose="020B0604020202020204" pitchFamily="34" charset="0"/>
                <a:cs typeface="Arial" panose="020B0604020202020204" pitchFamily="34" charset="0"/>
              </a:rPr>
              <a:t>Corazón: </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El corazón es un órgano muscular hueco, esencial para el funcionamiento del sistema circulatorio</a:t>
            </a: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Función Principal: </a:t>
            </a:r>
            <a:r>
              <a:rPr lang="es-AR" dirty="0">
                <a:solidFill>
                  <a:schemeClr val="tx1"/>
                </a:solidFill>
                <a:latin typeface="Arial" panose="020B0604020202020204" pitchFamily="34" charset="0"/>
                <a:cs typeface="Arial" panose="020B0604020202020204" pitchFamily="34" charset="0"/>
              </a:rPr>
              <a:t>Es bombear sangre oxigenada por todo el cuerpo, proporcionando oxigeno y nutrientes a las células y eliminando los productos de desechos.</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5712045"/>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190</TotalTime>
  <Words>968</Words>
  <Application>Microsoft Office PowerPoint</Application>
  <PresentationFormat>Panorámica</PresentationFormat>
  <Paragraphs>18</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Trebuchet MS</vt:lpstr>
      <vt:lpstr>Wingdings 3</vt:lpstr>
      <vt:lpstr>Faceta</vt:lpstr>
      <vt:lpstr>Aparato Circulatorio  El aparato circulatorio, también llamado sistema cardiovascular, tiene la función principal de transportar oxigeno ( O2), nutrientes y hormonas a las células, y eliminar los productos de desechos como el dióxido de carbono. </vt:lpstr>
      <vt:lpstr>Presentación de PowerPoint</vt:lpstr>
      <vt:lpstr>La sangre, bombeada por el corazón, circula por los vasos sanguíneos( arteria, capilares y venas) para llevar a cabo esta función vital.</vt:lpstr>
      <vt:lpstr>Funciones Especificas del Aparato Circulatorio:  - Transporte de Oxigeno: La sangre recoge oxigeno (O2) en los pulmones y lo distribuye a todas las células del cuerpo.</vt:lpstr>
      <vt:lpstr>- Transporte de Nutrientes: La sangre transporta nutrientes absorbidos del sistema digestivo a las células, que los utilizan para obtener energía.  -Transporte de Hormonas: El sistema circulatorio transporta hormonas, que actúan como mensajeros químicos para controlar diversas funciones del cuerpo.</vt:lpstr>
      <vt:lpstr>-Eliminación de Productos de Desechos:  La sangre recoge el dióxido de carbono y otros productos de desechos de las células y los transporta a órganos como los pulmones y los riñones para su eliminación.  -Mantenimiento de la Temperatura Corporal:  El flujo sanguíneo ayuda a mantener la temperatura corporal estable, distribuyendo el calor por todo el cuerpo.  </vt:lpstr>
      <vt:lpstr>- Defensa del Organismo:  La Sangre contiene células( glóbulos blancos) que ayudan a defender el cuerpo de infecciones y enfermedades.  - Regulación de la Presión Arterial       ( PA): El sistema circulatorio ayuda a mantener la PA dentro de limites normales. </vt:lpstr>
      <vt:lpstr>El Aparato Circulatorio es un sistema de transporte crucial para la vida, que permite el intercambio de sustancias entre la sangre  y las células, manteniendo la salud y el funcionamiento de todo el organismo. </vt:lpstr>
      <vt:lpstr>Corazón:  El corazón es un órgano muscular hueco, esencial para el funcionamiento del sistema circulatorio Función Principal: Es bombear sangre oxigenada por todo el cuerpo, proporcionando oxigeno y nutrientes a las células y eliminando los productos de desechos.</vt:lpstr>
      <vt:lpstr>Ubicación del Corazón: El corazón se encuentra en el tórax, levemente a la izquierda del esternón. Una membrana de dos capas, denominada pericardio, capa externa ( envuelve al corazón como una bolsa). La capa interna del pericardio esta unida al musculo cardiaco. Una capa de liquido separa las dos capas de la membrana, permitiendo que el corazón se mueva al latir a la vez que permanece unido al cuerpo.</vt:lpstr>
      <vt:lpstr>Características del Corazón: Tiene cuatro cavidades. Las cavidades superiores se denominan Aurícula  Izquierda y Derecha. Las cavidades inferiores se denominan Ventrículos Derecho y Izquierdo  Una pared muscular denominada: tabique separa las aurículas derecha e izquierda y los ventrículos derecho e izquierdo. El ventrículo izquierdo es mas grande, fuerte y la pared mide poco mas de un cm. Tiene la fuerza suficiente para impulsar la sangre a través de la válvula aortica hacia el resto del cuerpo.</vt:lpstr>
      <vt:lpstr>Presentación de PowerPoint</vt:lpstr>
      <vt:lpstr>Las Válvulas Cardiacas: Las válvulas que controlan el flujo de la sangre son cuatro:  - Válvula Tricúspide: Controla el flujo sanguíneo entre la aurícula derecha y el ventrículo derecho.   - La Válvula Pulmonar: Controla el flujo sanguíneo del ventrículo derecho a las arterias pulmonares , las cuales transportan sangre a los pulmones para oxigenarla. </vt:lpstr>
      <vt:lpstr>La Válvula Mitral: Permite que la sangre rica en oxigeno proveniente de los pulmones pase de la aurícula izquierda al ventrículo izquierdo.  La Válvula Aortica: Permite que la sangre rica en oxigeno pase del ventrículo izquierdo a la aorta, la arteria mas grande del cuerpo, la cual transporta la sangre al resto del organismo. </vt:lpstr>
      <vt:lpstr>- Sistema Eléctrico: El corazón posee un sistema eléctrico que controla la frecuencia cardiaca ( FC) que esta va de 60 a 100 latidos . - Válvulas: Tiene válvulas que aseguran el flujo de sangre en la dirección correcta.  - Tres Capas: El corazón esta formado por tres capas: endocardio. Miocardio. Epicardio.  - Peso: Un corazón humano pesa alrededor de 450 grs, tiene el tamaño de un puño. </vt:lpstr>
      <vt:lpstr>Sistema de Conducción Los impulsos eléctricos generados por el musculo cardiaco ( el miocardio) estimulan la contracción del corazón. Esta señal eléctrica se origina en el nódulo sinoauricular (SA) ubicado en la parte superior de la aurícula derecha . El nódulo SA también se denomina el Marcapaso Natural del corazón.</vt:lpstr>
      <vt:lpstr>Los impulsos eléctricos de este marcapaso natural se propagan por las fibras musculares de las aurículas y los ventrículos estimulando su contracción </vt:lpstr>
      <vt:lpstr>Función del Corazón:   -Transporte de Oxigeno (O2): La sangre que bombea el corazón contiene oxigeno, que es esencial para que los órganos y  tejidos puedan funcionar correctamente.  - Transporte de Nutrientes: La sangre también transporta nutrientes desde el intestino al resto del cuerpo.</vt:lpstr>
      <vt:lpstr>- Eliminación de Productos de Desechos: El Corazón ayuda a eliminar los productos de desechos de las células, como el dióxido de carbono. - Mantenimiento de la Presión Arterial (PA): El corazón mantiene la PA dentro de limites normales. Ciclo de la Sangre: El corazón bombea sangre oxigenada a todo el cuerpo y luego recibe sangre desoxigenada de vuelta para que sea llevada a los pulmones y se vuelva a oxigenar. </vt:lpstr>
      <vt:lpstr>El corazón es un órgano vital para la supervivencia, y su buen funcionamiento es crucial para la salud general.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15</cp:revision>
  <dcterms:created xsi:type="dcterms:W3CDTF">2025-06-07T18:00:42Z</dcterms:created>
  <dcterms:modified xsi:type="dcterms:W3CDTF">2025-06-10T22:54:38Z</dcterms:modified>
</cp:coreProperties>
</file>