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827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0532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007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97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297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60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66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249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750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865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15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0219E-CC16-4F57-9D55-D91C7A4F53EB}" type="datetimeFigureOut">
              <a:rPr lang="es-AR" smtClean="0"/>
              <a:t>5/5/2026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D976-0266-45FE-991E-34D05EE990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233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436096" y="116632"/>
            <a:ext cx="3600400" cy="18627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000" b="1" u="wavyHeavy" dirty="0" smtClean="0">
                <a:solidFill>
                  <a:srgbClr val="00B0F0"/>
                </a:solidFill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ea typeface="Calibri"/>
                <a:cs typeface="Arial" pitchFamily="34" charset="0"/>
              </a:rPr>
              <a:t>HOMEOSTASIS</a:t>
            </a:r>
            <a:endParaRPr lang="es-AR" sz="2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000" b="1" u="wavyHeavy" dirty="0" smtClean="0">
                <a:solidFill>
                  <a:srgbClr val="00B0F0"/>
                </a:solidFill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ea typeface="Calibri"/>
                <a:cs typeface="Arial" pitchFamily="34" charset="0"/>
              </a:rPr>
              <a:t>EQUILIBRIO INTERNO</a:t>
            </a:r>
            <a:endParaRPr lang="es-AR" sz="2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000" b="1" u="wavyHeavy" dirty="0" smtClean="0">
                <a:solidFill>
                  <a:srgbClr val="00B0F0"/>
                </a:solidFill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ea typeface="Calibri"/>
                <a:cs typeface="Arial" pitchFamily="34" charset="0"/>
              </a:rPr>
              <a:t>ESTADO ESTACIONARIO</a:t>
            </a:r>
            <a:endParaRPr lang="es-AR" sz="2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000" b="1" u="wavyHeavy" dirty="0" smtClean="0">
                <a:solidFill>
                  <a:srgbClr val="00B0F0"/>
                </a:solidFill>
                <a:effectLst/>
                <a:uFill>
                  <a:solidFill>
                    <a:srgbClr val="000000"/>
                  </a:solidFill>
                </a:uFill>
                <a:latin typeface="Arial" pitchFamily="34" charset="0"/>
                <a:ea typeface="Calibri"/>
                <a:cs typeface="Arial" pitchFamily="34" charset="0"/>
              </a:rPr>
              <a:t>ESTABILIDAD FISIOLOGICA</a:t>
            </a:r>
            <a:endParaRPr lang="es-AR" sz="2000" b="1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23928" y="2204864"/>
            <a:ext cx="5112568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Es el estado de equilibrio entre todos los sistemas del cuerpo necesarios para sobrevivir y funcionar de forma adecuada.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23928" y="3717032"/>
            <a:ext cx="5112568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Para mantener la homeostasis y responder a los cambios internos y externos, el cuerpo ajusta de manera constante los valores de: </a:t>
            </a:r>
          </a:p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•	ácido, </a:t>
            </a:r>
          </a:p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•	presión arterial, </a:t>
            </a:r>
          </a:p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•	azúcar en la sangre, </a:t>
            </a:r>
          </a:p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•	electrólitos, </a:t>
            </a:r>
          </a:p>
          <a:p>
            <a:pPr algn="just"/>
            <a:r>
              <a:rPr lang="es-MX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•	energía, </a:t>
            </a:r>
            <a:endParaRPr lang="es-MX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116632"/>
            <a:ext cx="5076056" cy="40011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La homeostasis es esencial para la vida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2996951"/>
            <a:ext cx="3707904" cy="31700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Algunas de las variables que se regulan mediante la homeostasis son la temperatura corporal, el pH, la concentración de glucosa, el equilibrio de fluidos y electrolitos, la presión arterial, el nivel de oxígeno y dióxido de carbono, entre otras.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6742"/>
            <a:ext cx="3923928" cy="2532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791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16632"/>
            <a:ext cx="8856984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La homeostasis implica la participación coordinada de varios órganos y sistemas del cuerpo humano.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79512" y="1124744"/>
            <a:ext cx="8856984" cy="56323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todos los órganos trabajan juntos para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lograr la homeostasis: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cerebro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actúa como centro regulador e integrador;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páncr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eas, que regula los niveles de glucosa;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Los riñones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regulan el equilibrio hídrico y electrolítico;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Los pulmones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regulan el intercambio gaseoso y el pH;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El corazón y los vasos sanguíneos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regulan la presión arterial;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Las glándulas endocrinas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secretan hormonas que modulan diversas funciones metabólicas,</a:t>
            </a:r>
          </a:p>
          <a:p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Y</a:t>
            </a:r>
          </a:p>
          <a:p>
            <a:endParaRPr lang="es-MX" sz="2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0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 hígado</a:t>
            </a:r>
            <a:r>
              <a:rPr lang="es-MX" sz="2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, que interviene en funciones metabólicas y en  el sistema inmune.</a:t>
            </a:r>
            <a:endParaRPr lang="es-AR" sz="2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6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95736" y="116632"/>
            <a:ext cx="4464496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s-AR" sz="2000" b="1" dirty="0">
                <a:latin typeface="Arial" pitchFamily="34" charset="0"/>
                <a:cs typeface="Arial" pitchFamily="34" charset="0"/>
              </a:rPr>
              <a:t>R</a:t>
            </a:r>
            <a:r>
              <a:rPr lang="es-AR" sz="2000" b="1" dirty="0" smtClean="0">
                <a:latin typeface="Arial" pitchFamily="34" charset="0"/>
                <a:cs typeface="Arial" pitchFamily="34" charset="0"/>
              </a:rPr>
              <a:t>etroalimentación o </a:t>
            </a:r>
            <a:r>
              <a:rPr lang="es-AR" sz="2000" b="1" dirty="0">
                <a:latin typeface="Arial" pitchFamily="34" charset="0"/>
                <a:cs typeface="Arial" pitchFamily="34" charset="0"/>
              </a:rPr>
              <a:t>F</a:t>
            </a:r>
            <a:r>
              <a:rPr lang="es-AR" sz="2000" b="1" dirty="0" smtClean="0">
                <a:latin typeface="Arial" pitchFamily="34" charset="0"/>
                <a:cs typeface="Arial" pitchFamily="34" charset="0"/>
              </a:rPr>
              <a:t>eedback</a:t>
            </a:r>
            <a:endParaRPr lang="es-A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7504" y="764704"/>
            <a:ext cx="8856984" cy="298543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Retroalimentación negativa:</a:t>
            </a: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 el tipo más común y consiste en contrarrestar o corregir el cambio que se ha producido, devolviendo el sistema a su estado inicial o de referencia. 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Por ejemplo, si la temperatura corporal aumenta por encima de lo normal, se activan mecanismos como la sudoración o la vasodilatación para disipar el calor y bajar la temperatura. Si la temperatura corporal disminuye por debajo de lo normal, se activan mecanismos como el temblor o la vasoconstricción para generar calor y subir la temperatura</a:t>
            </a:r>
            <a:r>
              <a:rPr lang="es-MX" dirty="0" smtClean="0"/>
              <a:t>.</a:t>
            </a:r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179512" y="4005064"/>
            <a:ext cx="8784976" cy="267765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Retroalimentación positiva: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retroalimentación positiva es menos frecuente y consiste en amplificar o reforzar el cambio que se ha producido, alejando el sistema de su estado inicial o de referencia. </a:t>
            </a: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Por ejemplo: Las contracciones uterinas durante el parto se estimula la liberación de oxitocina, una hormona que a su vez provoca más contracciones uterinas.</a:t>
            </a: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L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as respuestas inflamatorias ante una lesión o infección.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364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379</Words>
  <Application>Microsoft Office PowerPoint</Application>
  <PresentationFormat>Presentación en pantalla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created xsi:type="dcterms:W3CDTF">2026-05-05T23:48:43Z</dcterms:created>
  <dcterms:modified xsi:type="dcterms:W3CDTF">2026-05-06T00:22:01Z</dcterms:modified>
</cp:coreProperties>
</file>