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D3BC76-024A-42A1-8553-2C5D7189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Equipo de protección personal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46BE972-8121-4E96-83C3-B7B87CDF1640}"/>
              </a:ext>
            </a:extLst>
          </p:cNvPr>
          <p:cNvSpPr txBox="1"/>
          <p:nvPr/>
        </p:nvSpPr>
        <p:spPr>
          <a:xfrm>
            <a:off x="395979" y="1736034"/>
            <a:ext cx="1157073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Según </a:t>
            </a:r>
            <a:r>
              <a:rPr lang="es-E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Buenas </a:t>
            </a: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Prácticas de Manufacturas BPM, utilizaremos como equipo personal para cada una de estas clases los siguientes elementos:</a:t>
            </a:r>
          </a:p>
          <a:p>
            <a:pPr algn="ctr"/>
            <a:endParaRPr lang="es-E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guantes proteccion quimica | Proin-Pinilla">
            <a:extLst>
              <a:ext uri="{FF2B5EF4-FFF2-40B4-BE49-F238E27FC236}">
                <a16:creationId xmlns="" xmlns:a16="http://schemas.microsoft.com/office/drawing/2014/main" id="{1B02CB41-2816-418F-92C1-FEA3EC25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2" y="2866724"/>
            <a:ext cx="189547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D491316-1634-4909-9935-34103CDF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98" y="2935863"/>
            <a:ext cx="16764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BCD82E9-C1F8-4F42-A8CC-09BCB6531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13" y="2935466"/>
            <a:ext cx="33242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0E5D063-D3FA-4E7F-A5EC-DD472D1C8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41" y="2859265"/>
            <a:ext cx="298132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9208784-D22E-4503-AFAD-DE0D68C42CD1}"/>
              </a:ext>
            </a:extLst>
          </p:cNvPr>
          <p:cNvSpPr txBox="1"/>
          <p:nvPr/>
        </p:nvSpPr>
        <p:spPr>
          <a:xfrm>
            <a:off x="772284" y="5288019"/>
            <a:ext cx="188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Guantes de látex descartables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5E9E05F-F28B-4CCC-9C19-F77CFFA0B54A}"/>
              </a:ext>
            </a:extLst>
          </p:cNvPr>
          <p:cNvSpPr txBox="1"/>
          <p:nvPr/>
        </p:nvSpPr>
        <p:spPr>
          <a:xfrm>
            <a:off x="3141735" y="5149519"/>
            <a:ext cx="188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Guardapolvo, chaqueta o camisa en lo posible blanca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41FDE8D-D70A-4D45-AA20-25B74C6BF4FE}"/>
              </a:ext>
            </a:extLst>
          </p:cNvPr>
          <p:cNvSpPr txBox="1"/>
          <p:nvPr/>
        </p:nvSpPr>
        <p:spPr>
          <a:xfrm>
            <a:off x="6048962" y="4316591"/>
            <a:ext cx="188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Cofia descartable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4262E62-0281-4155-BA78-F1237C2DCBE9}"/>
              </a:ext>
            </a:extLst>
          </p:cNvPr>
          <p:cNvSpPr txBox="1"/>
          <p:nvPr/>
        </p:nvSpPr>
        <p:spPr>
          <a:xfrm>
            <a:off x="9419328" y="4501257"/>
            <a:ext cx="188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Barbijos descartables</a:t>
            </a:r>
          </a:p>
        </p:txBody>
      </p:sp>
    </p:spTree>
    <p:extLst>
      <p:ext uri="{BB962C8B-B14F-4D97-AF65-F5344CB8AC3E}">
        <p14:creationId xmlns:p14="http://schemas.microsoft.com/office/powerpoint/2010/main" val="2960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1CF1BE-B67D-49C7-80A3-1DB44F32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26" y="-1874312"/>
            <a:ext cx="14385232" cy="1478570"/>
          </a:xfrm>
        </p:spPr>
        <p:txBody>
          <a:bodyPr/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CE2D15B-2483-4972-9654-9AB49EE899FA}"/>
              </a:ext>
            </a:extLst>
          </p:cNvPr>
          <p:cNvSpPr txBox="1"/>
          <p:nvPr/>
        </p:nvSpPr>
        <p:spPr>
          <a:xfrm>
            <a:off x="781878" y="2616350"/>
            <a:ext cx="10628243" cy="1675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dirty="0">
                <a:solidFill>
                  <a:schemeClr val="bg1"/>
                </a:solidFill>
              </a:rPr>
              <a:t>ADEMÁS DE CUIDAR NUESTRA SALUD, ESTAREMOS CUIDANDO LA </a:t>
            </a:r>
            <a:r>
              <a:rPr lang="es-ES" b="1" u="sng" dirty="0">
                <a:solidFill>
                  <a:schemeClr val="bg1"/>
                </a:solidFill>
              </a:rPr>
              <a:t>INOCUIDAD DE LOS ALIMENTOS </a:t>
            </a:r>
            <a:r>
              <a:rPr lang="es-ES" dirty="0">
                <a:solidFill>
                  <a:schemeClr val="bg1"/>
                </a:solidFill>
              </a:rPr>
              <a:t>QUE PREPARAMOS, LO CUAL ES FUNDAMENTAL PARA EXTENDER SU </a:t>
            </a:r>
            <a:r>
              <a:rPr lang="es-ES" b="1" u="sng" dirty="0">
                <a:solidFill>
                  <a:schemeClr val="bg1"/>
                </a:solidFill>
              </a:rPr>
              <a:t>VIDA ÚTIL </a:t>
            </a:r>
            <a:r>
              <a:rPr lang="es-ES" dirty="0">
                <a:solidFill>
                  <a:schemeClr val="bg1"/>
                </a:solidFill>
              </a:rPr>
              <a:t>(DURABILIDAD EN EL TIEMPO), EVITAR CONTAMINACIONES CON AGENTES EXTRAÑOS Y MICROORGANISMOS.</a:t>
            </a:r>
          </a:p>
        </p:txBody>
      </p:sp>
      <p:pic>
        <p:nvPicPr>
          <p:cNvPr id="2050" name="Picture 2" descr="Cosag Ltda. - INFORMACIÓN IMPORTANTE 📣 Informamos a... | Facebook">
            <a:extLst>
              <a:ext uri="{FF2B5EF4-FFF2-40B4-BE49-F238E27FC236}">
                <a16:creationId xmlns="" xmlns:a16="http://schemas.microsoft.com/office/drawing/2014/main" id="{9C5BCCA8-B83D-4965-85FD-9A5F761D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40" y="184354"/>
            <a:ext cx="5446643" cy="18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BDCF3C-9E97-4591-A376-28B59CD9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88" y="4291424"/>
            <a:ext cx="3757554" cy="250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6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80D59B1-E95B-42A4-96B0-76113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114828"/>
            <a:ext cx="8224492" cy="61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F0D1AA-1503-479A-AEB0-4C2757F2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ESTERILIZACIÓN DE ENVASES DE VIDRIO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9039224-DB80-43AD-94E5-7B5D4BC128B0}"/>
              </a:ext>
            </a:extLst>
          </p:cNvPr>
          <p:cNvSpPr txBox="1"/>
          <p:nvPr/>
        </p:nvSpPr>
        <p:spPr>
          <a:xfrm>
            <a:off x="1141413" y="1773922"/>
            <a:ext cx="98066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COMENZAREMOS CON ÉSTA OPERACIÓN UNITARIA UTILIZADA EN LA MAYORÍA DE NUESTROS TRABAJOS DE LABORATORIO: ESTERILIZACIÓN DE ENVASES.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C0555C7-3FF6-4916-9B0A-2100AC70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05" y="2515483"/>
            <a:ext cx="2834668" cy="28346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1B97ABB-AC71-4F46-ACFA-E66B1ABE8FC6}"/>
              </a:ext>
            </a:extLst>
          </p:cNvPr>
          <p:cNvSpPr txBox="1"/>
          <p:nvPr/>
        </p:nvSpPr>
        <p:spPr>
          <a:xfrm>
            <a:off x="2200095" y="5446643"/>
            <a:ext cx="723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LO REALIZAMOS?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68C7297-44BA-47AC-BCF4-1C492786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07" y="2751700"/>
            <a:ext cx="3065575" cy="1847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6BB58A4-36CA-48DC-9F57-D3527ED19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616" y="3310090"/>
            <a:ext cx="3074505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12FF7C-BCC2-4ADB-91E8-B085EF3F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1</a:t>
            </a:r>
            <a:r>
              <a:rPr lang="es-ES" dirty="0"/>
              <a:t> </a:t>
            </a:r>
            <a:r>
              <a:rPr lang="es-ES" dirty="0">
                <a:solidFill>
                  <a:schemeClr val="bg1"/>
                </a:solidFill>
              </a:rPr>
              <a:t>LAVAR Y ELIMINAR ETIQUETAS Y RESTO DE PEGAMENTO DEL FRASCO A REUTILIZAR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96F5B1-5389-44E2-A402-7D16754E820F}"/>
              </a:ext>
            </a:extLst>
          </p:cNvPr>
          <p:cNvSpPr txBox="1"/>
          <p:nvPr/>
        </p:nvSpPr>
        <p:spPr>
          <a:xfrm>
            <a:off x="901149" y="2097088"/>
            <a:ext cx="10442712" cy="468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es-ES" b="1" dirty="0">
                <a:solidFill>
                  <a:schemeClr val="bg1"/>
                </a:solidFill>
              </a:rPr>
              <a:t>EL LAVADO SE DEBE REALIZAR CON DETERGENTE Y AGUA ABUNDANTE.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es-ES" b="1" dirty="0">
                <a:solidFill>
                  <a:schemeClr val="bg1"/>
                </a:solidFill>
              </a:rPr>
              <a:t>PARA QUITAR EL RESTOS DE ETIQUETEAS VAS A NECESITAR: UNA ESPONJA DE ACERO, UNAS GOTAS DE ACEITE, UNA GOTAS DE DETERGENTE. Frotar intensamente hasta que el frasco quede libre de pegamento y la etiqueta original.</a:t>
            </a:r>
            <a:endParaRPr lang="es-ES" sz="2000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</a:rPr>
              <a:t>LOS FRASCOS DEDEN QUEDAR PERFECTAMENTE LIMPIOS PARA REUTILIZARLOS!!!</a:t>
            </a:r>
          </a:p>
          <a:p>
            <a:pPr algn="just">
              <a:lnSpc>
                <a:spcPct val="200000"/>
              </a:lnSpc>
            </a:pPr>
            <a:r>
              <a:rPr lang="es-ES" sz="2000" b="1" dirty="0">
                <a:solidFill>
                  <a:schemeClr val="bg1"/>
                </a:solidFill>
              </a:rPr>
              <a:t>LAS TAPAS TAMBIÉN DEBEN LAVARSE Y LIMPIARSE CUIDADOSAMENTE. En el caso de no tener tapas, se pueden cerrar con un plástico y se sujeta con una banda elástica. Para mayor seguridad, se coloca encima papel de aluminio y se sujeta con cinta adhesiva.</a:t>
            </a:r>
          </a:p>
        </p:txBody>
      </p:sp>
    </p:spTree>
    <p:extLst>
      <p:ext uri="{BB962C8B-B14F-4D97-AF65-F5344CB8AC3E}">
        <p14:creationId xmlns:p14="http://schemas.microsoft.com/office/powerpoint/2010/main" val="2796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3C480B-B05A-4E53-9642-C858D23E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2. Esterilizar el frasco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F26E5B2-ED6A-42E5-B00D-2E65ACA0ECD6}"/>
              </a:ext>
            </a:extLst>
          </p:cNvPr>
          <p:cNvSpPr txBox="1"/>
          <p:nvPr/>
        </p:nvSpPr>
        <p:spPr>
          <a:xfrm>
            <a:off x="1141413" y="1802295"/>
            <a:ext cx="9607827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vez limpios, vamos a colocarles en el interior </a:t>
            </a:r>
            <a:r>
              <a:rPr lang="es-ES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alcohol al 70%</a:t>
            </a: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cerraremos y agitaremos.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quita la tapa y coloca el frasco boca abajo sobre un </a:t>
            </a:r>
            <a:r>
              <a:rPr lang="es-ES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papel absorbente </a:t>
            </a: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(papel de cocina o servilleta de papel) para que escurra el excedente  de alcohol.</a:t>
            </a:r>
          </a:p>
          <a:p>
            <a:pPr algn="just">
              <a:lnSpc>
                <a:spcPct val="200000"/>
              </a:lnSpc>
            </a:pP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Cuidadosamente acercaremos una llama (encendedor) y la misma se mantendrá prendida mientras se evapore el alcohol. </a:t>
            </a:r>
            <a:r>
              <a:rPr lang="es-ES" b="1" u="sng" dirty="0">
                <a:latin typeface="Aharoni" panose="02010803020104030203" pitchFamily="2" charset="-79"/>
                <a:cs typeface="Aharoni" panose="02010803020104030203" pitchFamily="2" charset="-79"/>
              </a:rPr>
              <a:t>Esta procedimiento es muy peligroso, por ello debe hacerse con mucho cuidado, fuera del alcance de niños y con las manos perfectamente libres de agua y alcohol!!!</a:t>
            </a:r>
          </a:p>
        </p:txBody>
      </p:sp>
    </p:spTree>
    <p:extLst>
      <p:ext uri="{BB962C8B-B14F-4D97-AF65-F5344CB8AC3E}">
        <p14:creationId xmlns:p14="http://schemas.microsoft.com/office/powerpoint/2010/main" val="39736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8D6C48-6F22-4CC8-AEFF-67625647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3. reservar los frascos.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AF90036-E096-4049-90E6-9B948211FCF6}"/>
              </a:ext>
            </a:extLst>
          </p:cNvPr>
          <p:cNvSpPr txBox="1"/>
          <p:nvPr/>
        </p:nvSpPr>
        <p:spPr>
          <a:xfrm>
            <a:off x="583097" y="1762539"/>
            <a:ext cx="10696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frascos se deben almacenar perfectamente tapados y en un lugar seco, limpio y libre de humedad. Te propongo que comiences a buscar frascos que ya no se utilicen y le apliques el procedimiento explicado.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4658D1E-A423-4E3F-B22F-E3F67649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2554427"/>
            <a:ext cx="4688991" cy="31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F65BD2-F4A0-47F2-9CBD-30754583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¿Cómo preparar alcohol al 70% según la OMS?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DDF6116-7899-414A-ACB2-29DFB34F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6" y="4863548"/>
            <a:ext cx="1842051" cy="18420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002CA3B-F43E-43FF-A834-23A3598ADC27}"/>
              </a:ext>
            </a:extLst>
          </p:cNvPr>
          <p:cNvSpPr txBox="1"/>
          <p:nvPr/>
        </p:nvSpPr>
        <p:spPr>
          <a:xfrm>
            <a:off x="513658" y="1656523"/>
            <a:ext cx="10419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chemeClr val="bg1"/>
                </a:solidFill>
              </a:rPr>
              <a:t>Vamos a necesitar 2 vasos:</a:t>
            </a:r>
            <a:endParaRPr lang="es-ES" sz="3200" b="1" dirty="0">
              <a:solidFill>
                <a:schemeClr val="bg1"/>
              </a:solidFill>
            </a:endParaRPr>
          </a:p>
          <a:p>
            <a:r>
              <a:rPr lang="es-ES" sz="3200" b="1" u="sng" dirty="0">
                <a:solidFill>
                  <a:schemeClr val="bg1"/>
                </a:solidFill>
              </a:rPr>
              <a:t>Vaso Nº1</a:t>
            </a:r>
            <a:r>
              <a:rPr lang="es-ES" sz="3200" b="1" dirty="0">
                <a:solidFill>
                  <a:schemeClr val="bg1"/>
                </a:solidFill>
              </a:rPr>
              <a:t>: vamos a medir el alcohol que compramos en la farmacia, 2 vasos y medio. Esta cantidad se coloca una jarra limpia y seca.</a:t>
            </a:r>
          </a:p>
          <a:p>
            <a:r>
              <a:rPr lang="es-ES" sz="3200" b="1" u="sng" dirty="0">
                <a:solidFill>
                  <a:schemeClr val="bg1"/>
                </a:solidFill>
              </a:rPr>
              <a:t>Vaso Nº2</a:t>
            </a:r>
            <a:r>
              <a:rPr lang="es-ES" sz="3200" b="1" dirty="0">
                <a:solidFill>
                  <a:schemeClr val="bg1"/>
                </a:solidFill>
              </a:rPr>
              <a:t>: medimos el agua potable o segura. 1 vaso y colocamos en la misma jarra que colocamos el alcohol.</a:t>
            </a: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Signo más 4">
            <a:extLst>
              <a:ext uri="{FF2B5EF4-FFF2-40B4-BE49-F238E27FC236}">
                <a16:creationId xmlns="" xmlns:a16="http://schemas.microsoft.com/office/drawing/2014/main" id="{76A8B839-2A1C-46C9-BF0A-1F631CD89B9C}"/>
              </a:ext>
            </a:extLst>
          </p:cNvPr>
          <p:cNvSpPr/>
          <p:nvPr/>
        </p:nvSpPr>
        <p:spPr>
          <a:xfrm>
            <a:off x="4373217" y="5195953"/>
            <a:ext cx="798308" cy="103800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71FF66C-9273-442D-BC24-5983352A0206}"/>
              </a:ext>
            </a:extLst>
          </p:cNvPr>
          <p:cNvSpPr txBox="1"/>
          <p:nvPr/>
        </p:nvSpPr>
        <p:spPr>
          <a:xfrm>
            <a:off x="7858539" y="5088835"/>
            <a:ext cx="190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Mezclamos con una cuchara y lo colocamos en un rociador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8EC8531-7E47-47BD-BE80-AF8BA8FA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068" y="4598917"/>
            <a:ext cx="2143125" cy="2143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8A86CB5-B5E3-4B48-86FC-EA623D8E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92380" y="4677477"/>
            <a:ext cx="1994452" cy="19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526</TotalTime>
  <Words>458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Aharoni</vt:lpstr>
      <vt:lpstr>Arial</vt:lpstr>
      <vt:lpstr>Trebuchet MS</vt:lpstr>
      <vt:lpstr>Tw Cen MT</vt:lpstr>
      <vt:lpstr>Circuito</vt:lpstr>
      <vt:lpstr>Equipo de protección personal</vt:lpstr>
      <vt:lpstr>Presentación de PowerPoint</vt:lpstr>
      <vt:lpstr>Presentación de PowerPoint</vt:lpstr>
      <vt:lpstr>ESTERILIZACIÓN DE ENVASES DE VIDRIO</vt:lpstr>
      <vt:lpstr>1 LAVAR Y ELIMINAR ETIQUETAS Y RESTO DE PEGAMENTO DEL FRASCO A REUTILIZAR</vt:lpstr>
      <vt:lpstr>2. Esterilizar el frasco</vt:lpstr>
      <vt:lpstr>3. reservar los frascos.</vt:lpstr>
      <vt:lpstr>¿Cómo preparar alcohol al 70% según la OMS?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Practicas profesionalizantes I</dc:title>
  <dc:creator>MaSanz</dc:creator>
  <cp:lastModifiedBy>Full name</cp:lastModifiedBy>
  <cp:revision>21</cp:revision>
  <dcterms:created xsi:type="dcterms:W3CDTF">2020-04-23T11:31:13Z</dcterms:created>
  <dcterms:modified xsi:type="dcterms:W3CDTF">2021-06-11T17:02:25Z</dcterms:modified>
</cp:coreProperties>
</file>