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10/8/2020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10/8/2020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10/8/2020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10/8/2020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5125305" y="1488985"/>
            <a:ext cx="6264350" cy="169685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118447" y="4351687"/>
            <a:ext cx="6265588" cy="17040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10/8/2020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10/8/2020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10/8/2020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10/8/2020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10/8/2020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486C5A-4D00-4D4B-8087-4A0ED4E1E619}"/>
              </a:ext>
            </a:extLst>
          </p:cNvPr>
          <p:cNvSpPr>
            <a:spLocks noGrp="1"/>
          </p:cNvSpPr>
          <p:nvPr>
            <p:ph type="title"/>
          </p:nvPr>
        </p:nvSpPr>
        <p:spPr/>
        <p:txBody>
          <a:bodyPr>
            <a:normAutofit fontScale="90000"/>
          </a:bodyPr>
          <a:lstStyle/>
          <a:p>
            <a:r>
              <a:rPr lang="es-AR" dirty="0"/>
              <a:t>COMPONENTES DE UNA INSTALACION ELÉCTRICA </a:t>
            </a:r>
            <a:endParaRPr lang="es-ES" dirty="0"/>
          </a:p>
        </p:txBody>
      </p:sp>
      <p:sp>
        <p:nvSpPr>
          <p:cNvPr id="3" name="Subtítulo 2">
            <a:extLst>
              <a:ext uri="{FF2B5EF4-FFF2-40B4-BE49-F238E27FC236}">
                <a16:creationId xmlns:a16="http://schemas.microsoft.com/office/drawing/2014/main" id="{3C75D82E-057C-41ED-95ED-D4FE721EB6F3}"/>
              </a:ext>
            </a:extLst>
          </p:cNvPr>
          <p:cNvSpPr>
            <a:spLocks noGrp="1"/>
          </p:cNvSpPr>
          <p:nvPr>
            <p:ph type="body" idx="1"/>
          </p:nvPr>
        </p:nvSpPr>
        <p:spPr/>
        <p:txBody>
          <a:bodyPr/>
          <a:lstStyle/>
          <a:p>
            <a:r>
              <a:rPr lang="es-AR" b="1" i="1" dirty="0">
                <a:solidFill>
                  <a:schemeClr val="tx1"/>
                </a:solidFill>
              </a:rPr>
              <a:t>CALCULO Y DISEÑO DE ELEMENTOS DE MANOBRA Y TRANSPORTE</a:t>
            </a:r>
            <a:endParaRPr lang="es-ES" b="1" i="1" dirty="0">
              <a:solidFill>
                <a:schemeClr val="tx1"/>
              </a:solidFill>
            </a:endParaRPr>
          </a:p>
        </p:txBody>
      </p:sp>
    </p:spTree>
    <p:extLst>
      <p:ext uri="{BB962C8B-B14F-4D97-AF65-F5344CB8AC3E}">
        <p14:creationId xmlns:p14="http://schemas.microsoft.com/office/powerpoint/2010/main" val="3355645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marR="0" lvl="0" indent="0" algn="just" defTabSz="457200" rtl="0" eaLnBrk="1" fontAlgn="auto" latinLnBrk="0" hangingPunct="1">
              <a:lnSpc>
                <a:spcPct val="115000"/>
              </a:lnSpc>
              <a:spcBef>
                <a:spcPts val="0"/>
              </a:spcBef>
              <a:spcAft>
                <a:spcPts val="800"/>
              </a:spcAft>
              <a:buClrTx/>
              <a:buSzTx/>
              <a:buFontTx/>
              <a:buNone/>
              <a:tabLst/>
              <a:defRPr/>
            </a:pPr>
            <a:r>
              <a:rPr kumimoji="0" lang="es-ES" sz="1800" b="1" i="1"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kumimoji="0" lang="es-E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9B73B577-3D71-4428-BCB8-B0E7EDB81C2A}"/>
              </a:ext>
            </a:extLst>
          </p:cNvPr>
          <p:cNvSpPr txBox="1"/>
          <p:nvPr/>
        </p:nvSpPr>
        <p:spPr>
          <a:xfrm>
            <a:off x="1695635" y="1154097"/>
            <a:ext cx="8851037" cy="6690358"/>
          </a:xfrm>
          <a:prstGeom prst="rect">
            <a:avLst/>
          </a:prstGeom>
          <a:noFill/>
        </p:spPr>
        <p:txBody>
          <a:bodyPr wrap="square" rtlCol="0">
            <a:spAutoFit/>
          </a:bodyPr>
          <a:lstStyle/>
          <a:p>
            <a:r>
              <a:rPr lang="es-AR" b="1" u="sng" dirty="0">
                <a:effectLst>
                  <a:outerShdw blurRad="38100" dist="38100" dir="2700000" algn="tl">
                    <a:srgbClr val="000000">
                      <a:alpha val="43137"/>
                    </a:srgbClr>
                  </a:outerShdw>
                </a:effectLst>
              </a:rPr>
              <a:t>AISLAMIENTO</a:t>
            </a:r>
          </a:p>
          <a:p>
            <a:endParaRPr lang="es-AR" b="1" u="sng" dirty="0">
              <a:effectLst>
                <a:outerShdw blurRad="38100" dist="38100" dir="2700000" algn="tl">
                  <a:srgbClr val="000000">
                    <a:alpha val="43137"/>
                  </a:srgbClr>
                </a:outerShdw>
              </a:effectLst>
            </a:endParaRPr>
          </a:p>
          <a:p>
            <a:r>
              <a:rPr lang="es-AR" i="1" dirty="0">
                <a:effectLst>
                  <a:outerShdw blurRad="38100" dist="38100" dir="2700000" algn="tl">
                    <a:srgbClr val="000000">
                      <a:alpha val="43137"/>
                    </a:srgbClr>
                  </a:outerShdw>
                </a:effectLst>
              </a:rPr>
              <a:t>Esta ultima característica del aislamiento determina que existan dos tipos de conductores :</a:t>
            </a:r>
          </a:p>
          <a:p>
            <a:endParaRPr lang="es-AR" i="1" u="sng" dirty="0">
              <a:effectLst>
                <a:outerShdw blurRad="38100" dist="38100" dir="2700000" algn="tl">
                  <a:srgbClr val="000000">
                    <a:alpha val="43137"/>
                  </a:srgbClr>
                </a:outerShdw>
              </a:effectLst>
            </a:endParaRPr>
          </a:p>
          <a:p>
            <a:r>
              <a:rPr lang="es-ES" i="1" dirty="0"/>
              <a:t> </a:t>
            </a:r>
          </a:p>
          <a:p>
            <a:r>
              <a:rPr lang="es-ES" b="1" u="sng" dirty="0">
                <a:solidFill>
                  <a:srgbClr val="FF0000"/>
                </a:solidFill>
                <a:effectLst>
                  <a:outerShdw blurRad="38100" dist="38100" dir="2700000" algn="tl">
                    <a:srgbClr val="000000">
                      <a:alpha val="43137"/>
                    </a:srgbClr>
                  </a:outerShdw>
                </a:effectLst>
              </a:rPr>
              <a:t>Conductores desnudos:</a:t>
            </a:r>
          </a:p>
          <a:p>
            <a:endParaRPr lang="es-ES" b="1" u="sng" dirty="0">
              <a:solidFill>
                <a:srgbClr val="FF0000"/>
              </a:solidFill>
              <a:effectLst>
                <a:outerShdw blurRad="38100" dist="38100" dir="2700000" algn="tl">
                  <a:srgbClr val="000000">
                    <a:alpha val="43137"/>
                  </a:srgbClr>
                </a:outerShdw>
              </a:effectLst>
            </a:endParaRPr>
          </a:p>
          <a:p>
            <a:pPr algn="just"/>
            <a:r>
              <a:rPr lang="es-ES" i="1" dirty="0"/>
              <a:t>El conductor carece de aislamiento externo, solo pueden utilizarse este tipos de cables en instalaciones donde exista una distancia de seguridad o cuando el conductor este conectado a Tierra (PE-Puesta a tierra ).</a:t>
            </a:r>
            <a:r>
              <a:rPr lang="es-ES" b="1" i="1" u="sng" dirty="0">
                <a:effectLst>
                  <a:outerShdw blurRad="38100" dist="38100" dir="2700000" algn="tl">
                    <a:srgbClr val="000000">
                      <a:alpha val="43137"/>
                    </a:srgbClr>
                  </a:outerShdw>
                </a:effectLst>
              </a:rPr>
              <a:t> </a:t>
            </a:r>
          </a:p>
          <a:p>
            <a:endParaRPr lang="es-ES" i="1" dirty="0"/>
          </a:p>
          <a:p>
            <a:pPr algn="just">
              <a:lnSpc>
                <a:spcPct val="150000"/>
              </a:lnSpc>
            </a:pPr>
            <a:r>
              <a:rPr lang="es-ES" b="1" u="sng" dirty="0">
                <a:solidFill>
                  <a:srgbClr val="FF0000"/>
                </a:solidFill>
                <a:effectLst>
                  <a:outerShdw blurRad="38100" dist="38100" dir="2700000" algn="tl">
                    <a:srgbClr val="000000">
                      <a:alpha val="43137"/>
                    </a:srgbClr>
                  </a:outerShdw>
                </a:effectLst>
              </a:rPr>
              <a:t>Conductores Aislados:</a:t>
            </a:r>
          </a:p>
          <a:p>
            <a:pPr algn="just">
              <a:lnSpc>
                <a:spcPct val="150000"/>
              </a:lnSpc>
            </a:pPr>
            <a:r>
              <a:rPr lang="es-ES" i="1" dirty="0"/>
              <a:t>El conductor puede estar compuesto de uno o varios aislamientos externos, y dicho aislamiento puede ser de diversos materiales y dotará al cable de propiedades especificas , como la temperatura máxima  de trabajo, su comportamiento frente al fuego, la capacidad de carga , etc.</a:t>
            </a:r>
          </a:p>
          <a:p>
            <a:pPr algn="just">
              <a:lnSpc>
                <a:spcPct val="150000"/>
              </a:lnSpc>
            </a:pPr>
            <a:endParaRPr lang="es-ES" i="1" dirty="0"/>
          </a:p>
          <a:p>
            <a:pPr algn="just">
              <a:lnSpc>
                <a:spcPct val="150000"/>
              </a:lnSpc>
            </a:pPr>
            <a:endParaRPr lang="es-ES" i="1" dirty="0"/>
          </a:p>
          <a:p>
            <a:pPr algn="just">
              <a:lnSpc>
                <a:spcPct val="150000"/>
              </a:lnSpc>
            </a:pPr>
            <a:endParaRPr lang="es-ES" dirty="0">
              <a:solidFill>
                <a:srgbClr val="FF0000"/>
              </a:solidFill>
            </a:endParaRPr>
          </a:p>
        </p:txBody>
      </p:sp>
    </p:spTree>
    <p:extLst>
      <p:ext uri="{BB962C8B-B14F-4D97-AF65-F5344CB8AC3E}">
        <p14:creationId xmlns:p14="http://schemas.microsoft.com/office/powerpoint/2010/main" val="1646165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marR="0" lvl="0" indent="0" algn="just" defTabSz="457200" rtl="0" eaLnBrk="1" fontAlgn="auto" latinLnBrk="0" hangingPunct="1">
              <a:lnSpc>
                <a:spcPct val="115000"/>
              </a:lnSpc>
              <a:spcBef>
                <a:spcPts val="0"/>
              </a:spcBef>
              <a:spcAft>
                <a:spcPts val="800"/>
              </a:spcAft>
              <a:buClrTx/>
              <a:buSzTx/>
              <a:buFontTx/>
              <a:buNone/>
              <a:tabLst/>
              <a:defRPr/>
            </a:pPr>
            <a:r>
              <a:rPr kumimoji="0" lang="es-ES" sz="1800" b="1" i="1"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kumimoji="0" lang="es-E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9B73B577-3D71-4428-BCB8-B0E7EDB81C2A}"/>
              </a:ext>
            </a:extLst>
          </p:cNvPr>
          <p:cNvSpPr txBox="1"/>
          <p:nvPr/>
        </p:nvSpPr>
        <p:spPr>
          <a:xfrm>
            <a:off x="1695635" y="1154097"/>
            <a:ext cx="8851037" cy="4612866"/>
          </a:xfrm>
          <a:prstGeom prst="rect">
            <a:avLst/>
          </a:prstGeom>
          <a:noFill/>
        </p:spPr>
        <p:txBody>
          <a:bodyPr wrap="square" rtlCol="0">
            <a:spAutoFit/>
          </a:bodyPr>
          <a:lstStyle/>
          <a:p>
            <a:pPr algn="just">
              <a:lnSpc>
                <a:spcPct val="150000"/>
              </a:lnSpc>
            </a:pPr>
            <a:r>
              <a:rPr lang="es-ES" b="1" i="1" dirty="0">
                <a:effectLst>
                  <a:outerShdw blurRad="38100" dist="38100" dir="2700000" algn="tl">
                    <a:srgbClr val="000000">
                      <a:alpha val="43137"/>
                    </a:srgbClr>
                  </a:outerShdw>
                </a:effectLst>
              </a:rPr>
              <a:t>Los aislamientos más utilizados en instalaciones industriales de baja tensión son los siguientes</a:t>
            </a:r>
            <a:r>
              <a:rPr lang="es-ES" b="1" i="1" dirty="0"/>
              <a:t>:</a:t>
            </a:r>
          </a:p>
          <a:p>
            <a:pPr algn="just">
              <a:lnSpc>
                <a:spcPct val="150000"/>
              </a:lnSpc>
            </a:pPr>
            <a:endParaRPr lang="es-ES" i="1" dirty="0"/>
          </a:p>
          <a:p>
            <a:pPr marL="285750" indent="-285750" algn="just">
              <a:lnSpc>
                <a:spcPct val="150000"/>
              </a:lnSpc>
              <a:buFont typeface="Wingdings" panose="05000000000000000000" pitchFamily="2" charset="2"/>
              <a:buChar char="q"/>
            </a:pPr>
            <a:r>
              <a:rPr lang="es-ES" i="1" dirty="0">
                <a:solidFill>
                  <a:srgbClr val="0070C0"/>
                </a:solidFill>
                <a:effectLst>
                  <a:outerShdw blurRad="38100" dist="38100" dir="2700000" algn="tl">
                    <a:srgbClr val="000000">
                      <a:alpha val="43137"/>
                    </a:srgbClr>
                  </a:outerShdw>
                </a:effectLst>
              </a:rPr>
              <a:t>Policloruro de vinilo  (PVC)</a:t>
            </a:r>
          </a:p>
          <a:p>
            <a:pPr marL="285750" indent="-285750" algn="just">
              <a:lnSpc>
                <a:spcPct val="150000"/>
              </a:lnSpc>
              <a:buFont typeface="Wingdings" panose="05000000000000000000" pitchFamily="2" charset="2"/>
              <a:buChar char="q"/>
            </a:pPr>
            <a:r>
              <a:rPr lang="es-ES" i="1" dirty="0">
                <a:solidFill>
                  <a:srgbClr val="0070C0"/>
                </a:solidFill>
                <a:effectLst>
                  <a:outerShdw blurRad="38100" dist="38100" dir="2700000" algn="tl">
                    <a:srgbClr val="000000">
                      <a:alpha val="43137"/>
                    </a:srgbClr>
                  </a:outerShdw>
                </a:effectLst>
              </a:rPr>
              <a:t>Polietileno Reticulado ( XLPE)</a:t>
            </a:r>
          </a:p>
          <a:p>
            <a:pPr marL="285750" indent="-285750" algn="just">
              <a:lnSpc>
                <a:spcPct val="150000"/>
              </a:lnSpc>
              <a:buFont typeface="Wingdings" panose="05000000000000000000" pitchFamily="2" charset="2"/>
              <a:buChar char="q"/>
            </a:pPr>
            <a:r>
              <a:rPr lang="es-ES" i="1" dirty="0">
                <a:solidFill>
                  <a:srgbClr val="0070C0"/>
                </a:solidFill>
                <a:effectLst>
                  <a:outerShdw blurRad="38100" dist="38100" dir="2700000" algn="tl">
                    <a:srgbClr val="000000">
                      <a:alpha val="43137"/>
                    </a:srgbClr>
                  </a:outerShdw>
                </a:effectLst>
              </a:rPr>
              <a:t>Etileno-propileno (EPR)</a:t>
            </a:r>
          </a:p>
          <a:p>
            <a:pPr marL="285750" indent="-285750" algn="just">
              <a:lnSpc>
                <a:spcPct val="150000"/>
              </a:lnSpc>
              <a:buFont typeface="Wingdings" panose="05000000000000000000" pitchFamily="2" charset="2"/>
              <a:buChar char="q"/>
            </a:pPr>
            <a:r>
              <a:rPr lang="es-ES" i="1" dirty="0">
                <a:solidFill>
                  <a:srgbClr val="0070C0"/>
                </a:solidFill>
                <a:effectLst>
                  <a:outerShdw blurRad="38100" dist="38100" dir="2700000" algn="tl">
                    <a:srgbClr val="000000">
                      <a:alpha val="43137"/>
                    </a:srgbClr>
                  </a:outerShdw>
                </a:effectLst>
              </a:rPr>
              <a:t>Etileno-acetato de vinilo </a:t>
            </a:r>
          </a:p>
          <a:p>
            <a:pPr marL="285750" indent="-285750" algn="just">
              <a:lnSpc>
                <a:spcPct val="150000"/>
              </a:lnSpc>
              <a:buFont typeface="Wingdings" panose="05000000000000000000" pitchFamily="2" charset="2"/>
              <a:buChar char="q"/>
            </a:pPr>
            <a:r>
              <a:rPr lang="es-ES" i="1" dirty="0">
                <a:solidFill>
                  <a:srgbClr val="0070C0"/>
                </a:solidFill>
                <a:effectLst>
                  <a:outerShdw blurRad="38100" dist="38100" dir="2700000" algn="tl">
                    <a:srgbClr val="000000">
                      <a:alpha val="43137"/>
                    </a:srgbClr>
                  </a:outerShdw>
                </a:effectLst>
              </a:rPr>
              <a:t>Poli cloropreno</a:t>
            </a:r>
          </a:p>
          <a:p>
            <a:pPr marL="285750" indent="-285750" algn="just">
              <a:lnSpc>
                <a:spcPct val="150000"/>
              </a:lnSpc>
              <a:buFont typeface="Wingdings" panose="05000000000000000000" pitchFamily="2" charset="2"/>
              <a:buChar char="q"/>
            </a:pPr>
            <a:r>
              <a:rPr lang="es-ES" i="1" dirty="0">
                <a:solidFill>
                  <a:srgbClr val="0070C0"/>
                </a:solidFill>
                <a:effectLst>
                  <a:outerShdw blurRad="38100" dist="38100" dir="2700000" algn="tl">
                    <a:srgbClr val="000000">
                      <a:alpha val="43137"/>
                    </a:srgbClr>
                  </a:outerShdw>
                </a:effectLst>
              </a:rPr>
              <a:t>Estireno-Butadieno</a:t>
            </a:r>
          </a:p>
          <a:p>
            <a:pPr marL="285750" indent="-285750" algn="just">
              <a:lnSpc>
                <a:spcPct val="150000"/>
              </a:lnSpc>
              <a:buFont typeface="Wingdings" panose="05000000000000000000" pitchFamily="2" charset="2"/>
              <a:buChar char="q"/>
            </a:pPr>
            <a:r>
              <a:rPr lang="es-ES" i="1" dirty="0">
                <a:solidFill>
                  <a:srgbClr val="0070C0"/>
                </a:solidFill>
                <a:effectLst>
                  <a:outerShdw blurRad="38100" dist="38100" dir="2700000" algn="tl">
                    <a:srgbClr val="000000">
                      <a:alpha val="43137"/>
                    </a:srgbClr>
                  </a:outerShdw>
                </a:effectLst>
              </a:rPr>
              <a:t>Mezclas de poliolefina con baja emisión de humo y gases.</a:t>
            </a:r>
          </a:p>
          <a:p>
            <a:pPr algn="just">
              <a:lnSpc>
                <a:spcPct val="150000"/>
              </a:lnSpc>
            </a:pPr>
            <a:endParaRPr lang="es-ES" dirty="0">
              <a:solidFill>
                <a:srgbClr val="FF0000"/>
              </a:solidFill>
            </a:endParaRPr>
          </a:p>
        </p:txBody>
      </p:sp>
    </p:spTree>
    <p:extLst>
      <p:ext uri="{BB962C8B-B14F-4D97-AF65-F5344CB8AC3E}">
        <p14:creationId xmlns:p14="http://schemas.microsoft.com/office/powerpoint/2010/main" val="526500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marR="0" lvl="0" indent="0" algn="just" defTabSz="457200" rtl="0" eaLnBrk="1" fontAlgn="auto" latinLnBrk="0" hangingPunct="1">
              <a:lnSpc>
                <a:spcPct val="115000"/>
              </a:lnSpc>
              <a:spcBef>
                <a:spcPts val="0"/>
              </a:spcBef>
              <a:spcAft>
                <a:spcPts val="800"/>
              </a:spcAft>
              <a:buClrTx/>
              <a:buSzTx/>
              <a:buFontTx/>
              <a:buNone/>
              <a:tabLst/>
              <a:defRPr/>
            </a:pPr>
            <a:r>
              <a:rPr kumimoji="0" lang="es-ES" sz="1800" b="1" i="1"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kumimoji="0" lang="es-E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9B73B577-3D71-4428-BCB8-B0E7EDB81C2A}"/>
              </a:ext>
            </a:extLst>
          </p:cNvPr>
          <p:cNvSpPr txBox="1"/>
          <p:nvPr/>
        </p:nvSpPr>
        <p:spPr>
          <a:xfrm>
            <a:off x="1873189" y="1806478"/>
            <a:ext cx="8851037" cy="1133708"/>
          </a:xfrm>
          <a:prstGeom prst="rect">
            <a:avLst/>
          </a:prstGeom>
          <a:noFill/>
        </p:spPr>
        <p:txBody>
          <a:bodyPr wrap="square" rtlCol="0">
            <a:spAutoFit/>
          </a:bodyPr>
          <a:lstStyle/>
          <a:p>
            <a:pPr marL="342900" indent="-342900" algn="just">
              <a:lnSpc>
                <a:spcPct val="150000"/>
              </a:lnSpc>
              <a:buFont typeface="Wingdings" panose="05000000000000000000" pitchFamily="2" charset="2"/>
              <a:buChar char="v"/>
            </a:pPr>
            <a:endParaRPr lang="es-AR" sz="2400" b="1" dirty="0">
              <a:solidFill>
                <a:srgbClr val="FF0000"/>
              </a:solidFill>
            </a:endParaRPr>
          </a:p>
          <a:p>
            <a:pPr marL="342900" indent="-342900" algn="just">
              <a:lnSpc>
                <a:spcPct val="150000"/>
              </a:lnSpc>
              <a:buFont typeface="Wingdings" panose="05000000000000000000" pitchFamily="2" charset="2"/>
              <a:buChar char="v"/>
            </a:pPr>
            <a:r>
              <a:rPr lang="es-AR" sz="2400" b="1" dirty="0">
                <a:solidFill>
                  <a:srgbClr val="FF0000"/>
                </a:solidFill>
              </a:rPr>
              <a:t>IRAM 2183</a:t>
            </a:r>
            <a:r>
              <a:rPr lang="es-AR" dirty="0">
                <a:solidFill>
                  <a:srgbClr val="FF0000"/>
                </a:solidFill>
              </a:rPr>
              <a:t>- </a:t>
            </a:r>
            <a:endParaRPr lang="es-ES" dirty="0">
              <a:solidFill>
                <a:srgbClr val="0070C0"/>
              </a:solidFill>
            </a:endParaRPr>
          </a:p>
        </p:txBody>
      </p:sp>
      <p:sp>
        <p:nvSpPr>
          <p:cNvPr id="5" name="Flecha: a la derecha 4">
            <a:extLst>
              <a:ext uri="{FF2B5EF4-FFF2-40B4-BE49-F238E27FC236}">
                <a16:creationId xmlns:a16="http://schemas.microsoft.com/office/drawing/2014/main" id="{729884B7-888D-4C61-A9D3-2E635826EF39}"/>
              </a:ext>
            </a:extLst>
          </p:cNvPr>
          <p:cNvSpPr/>
          <p:nvPr/>
        </p:nvSpPr>
        <p:spPr>
          <a:xfrm>
            <a:off x="2041865" y="1997923"/>
            <a:ext cx="1109708" cy="3903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CuadroTexto 5">
            <a:extLst>
              <a:ext uri="{FF2B5EF4-FFF2-40B4-BE49-F238E27FC236}">
                <a16:creationId xmlns:a16="http://schemas.microsoft.com/office/drawing/2014/main" id="{8F3E052D-41CB-4E6A-925C-2B16870FAF7A}"/>
              </a:ext>
            </a:extLst>
          </p:cNvPr>
          <p:cNvSpPr txBox="1"/>
          <p:nvPr/>
        </p:nvSpPr>
        <p:spPr>
          <a:xfrm>
            <a:off x="3444537" y="1997923"/>
            <a:ext cx="6329778" cy="369332"/>
          </a:xfrm>
          <a:prstGeom prst="rect">
            <a:avLst/>
          </a:prstGeom>
          <a:noFill/>
        </p:spPr>
        <p:txBody>
          <a:bodyPr wrap="square" rtlCol="0">
            <a:spAutoFit/>
          </a:bodyPr>
          <a:lstStyle/>
          <a:p>
            <a:r>
              <a:rPr lang="es-AR" dirty="0"/>
              <a:t>Averiguar sobre lo que dice la siguiente Norma:</a:t>
            </a:r>
            <a:endParaRPr lang="es-ES" dirty="0"/>
          </a:p>
        </p:txBody>
      </p:sp>
      <p:sp>
        <p:nvSpPr>
          <p:cNvPr id="7" name="Elipse 6">
            <a:extLst>
              <a:ext uri="{FF2B5EF4-FFF2-40B4-BE49-F238E27FC236}">
                <a16:creationId xmlns:a16="http://schemas.microsoft.com/office/drawing/2014/main" id="{68C01FDF-490F-4D0F-ABC7-D7247899CF98}"/>
              </a:ext>
            </a:extLst>
          </p:cNvPr>
          <p:cNvSpPr/>
          <p:nvPr/>
        </p:nvSpPr>
        <p:spPr>
          <a:xfrm>
            <a:off x="3719744" y="1229877"/>
            <a:ext cx="3693110" cy="4796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b="1" dirty="0"/>
              <a:t>Consigna </a:t>
            </a:r>
            <a:endParaRPr lang="es-ES" b="1" dirty="0"/>
          </a:p>
        </p:txBody>
      </p:sp>
    </p:spTree>
    <p:extLst>
      <p:ext uri="{BB962C8B-B14F-4D97-AF65-F5344CB8AC3E}">
        <p14:creationId xmlns:p14="http://schemas.microsoft.com/office/powerpoint/2010/main" val="1909109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F6ECA79-C9D0-4646-9675-C589B675080C}"/>
              </a:ext>
            </a:extLst>
          </p:cNvPr>
          <p:cNvSpPr txBox="1"/>
          <p:nvPr/>
        </p:nvSpPr>
        <p:spPr>
          <a:xfrm>
            <a:off x="1864311" y="1677879"/>
            <a:ext cx="8620218" cy="4005648"/>
          </a:xfrm>
          <a:prstGeom prst="rect">
            <a:avLst/>
          </a:prstGeom>
          <a:noFill/>
        </p:spPr>
        <p:txBody>
          <a:bodyPr wrap="square" rtlCol="0">
            <a:spAutoFit/>
          </a:bodyPr>
          <a:lstStyle/>
          <a:p>
            <a:r>
              <a:rPr lang="es-AR" sz="2400" b="1" i="1" u="sng"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CONDUCTORES ELECTRICOS</a:t>
            </a:r>
          </a:p>
          <a:p>
            <a:endParaRPr lang="es-AR" sz="2400" b="1" i="1" u="sng"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lnSpc>
                <a:spcPct val="150000"/>
              </a:lnSpc>
            </a:pPr>
            <a:r>
              <a:rPr lang="es-AR" sz="2000" i="1" dirty="0">
                <a:solidFill>
                  <a:srgbClr val="002060"/>
                </a:solidFill>
                <a:latin typeface="Arial" panose="020B0604020202020204" pitchFamily="34" charset="0"/>
                <a:cs typeface="Arial" panose="020B0604020202020204" pitchFamily="34" charset="0"/>
              </a:rPr>
              <a:t>Un conductor eléctrico permite el movimiento de los electrones </a:t>
            </a:r>
            <a:r>
              <a:rPr lang="es-AR" sz="2000" i="1" dirty="0" err="1">
                <a:solidFill>
                  <a:srgbClr val="002060"/>
                </a:solidFill>
                <a:latin typeface="Arial" panose="020B0604020202020204" pitchFamily="34" charset="0"/>
                <a:cs typeface="Arial" panose="020B0604020202020204" pitchFamily="34" charset="0"/>
              </a:rPr>
              <a:t>asi</a:t>
            </a:r>
            <a:r>
              <a:rPr lang="es-AR" sz="2000" i="1" dirty="0">
                <a:solidFill>
                  <a:srgbClr val="002060"/>
                </a:solidFill>
                <a:latin typeface="Arial" panose="020B0604020202020204" pitchFamily="34" charset="0"/>
                <a:cs typeface="Arial" panose="020B0604020202020204" pitchFamily="34" charset="0"/>
              </a:rPr>
              <a:t> como la interconexión del resto de los componentes que forman un circuito, por lo que podemos afirmar que se trata de uno de los elementos mas importantes de las instalaciones eléctricas.</a:t>
            </a:r>
          </a:p>
          <a:p>
            <a:pPr algn="just">
              <a:lnSpc>
                <a:spcPct val="150000"/>
              </a:lnSpc>
            </a:pPr>
            <a:r>
              <a:rPr lang="es-AR" sz="2000" i="1" dirty="0">
                <a:solidFill>
                  <a:srgbClr val="002060"/>
                </a:solidFill>
                <a:latin typeface="Arial" panose="020B0604020202020204" pitchFamily="34" charset="0"/>
                <a:cs typeface="Arial" panose="020B0604020202020204" pitchFamily="34" charset="0"/>
              </a:rPr>
              <a:t>Dada la gran variedad existente de cables y conductores en el mercado, resulta necesario conocer sus características para poder elegir adecuadamente el tipo de conductor mas apropiado para cada situación</a:t>
            </a:r>
            <a:r>
              <a:rPr lang="es-AR" dirty="0">
                <a:latin typeface="Arial" panose="020B0604020202020204" pitchFamily="34" charset="0"/>
                <a:cs typeface="Arial" panose="020B0604020202020204" pitchFamily="34" charset="0"/>
              </a:rPr>
              <a:t>.</a:t>
            </a:r>
            <a:endParaRPr lang="es-ES"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algn="just">
              <a:lnSpc>
                <a:spcPct val="115000"/>
              </a:lnSpc>
              <a:spcAft>
                <a:spcPts val="800"/>
              </a:spcAft>
            </a:pPr>
            <a:r>
              <a:rPr lang="es-ES"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lang="es-ES"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5848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F6ECA79-C9D0-4646-9675-C589B675080C}"/>
              </a:ext>
            </a:extLst>
          </p:cNvPr>
          <p:cNvSpPr txBox="1"/>
          <p:nvPr/>
        </p:nvSpPr>
        <p:spPr>
          <a:xfrm>
            <a:off x="1864311" y="1358283"/>
            <a:ext cx="8620218" cy="4031873"/>
          </a:xfrm>
          <a:prstGeom prst="rect">
            <a:avLst/>
          </a:prstGeom>
          <a:noFill/>
        </p:spPr>
        <p:txBody>
          <a:bodyPr wrap="square" rtlCol="0">
            <a:spAutoFit/>
          </a:bodyPr>
          <a:lstStyle/>
          <a:p>
            <a:r>
              <a:rPr lang="es-AR" sz="2000" dirty="0">
                <a:latin typeface="Arial" panose="020B0604020202020204" pitchFamily="34" charset="0"/>
                <a:cs typeface="Arial" panose="020B0604020202020204" pitchFamily="34" charset="0"/>
              </a:rPr>
              <a:t>En primer lugar vamos a establecer las diferencias entre dos términos muy utilizados, </a:t>
            </a:r>
            <a:r>
              <a:rPr lang="es-AR" sz="2000" b="1" dirty="0">
                <a:latin typeface="Arial" panose="020B0604020202020204" pitchFamily="34" charset="0"/>
                <a:cs typeface="Arial" panose="020B0604020202020204" pitchFamily="34" charset="0"/>
              </a:rPr>
              <a:t>conductor </a:t>
            </a:r>
            <a:r>
              <a:rPr lang="es-AR" sz="2000" dirty="0">
                <a:latin typeface="Arial" panose="020B0604020202020204" pitchFamily="34" charset="0"/>
                <a:cs typeface="Arial" panose="020B0604020202020204" pitchFamily="34" charset="0"/>
              </a:rPr>
              <a:t>y </a:t>
            </a:r>
            <a:r>
              <a:rPr lang="es-AR" sz="2000" b="1" dirty="0">
                <a:latin typeface="Arial" panose="020B0604020202020204" pitchFamily="34" charset="0"/>
                <a:cs typeface="Arial" panose="020B0604020202020204" pitchFamily="34" charset="0"/>
              </a:rPr>
              <a:t>cable.</a:t>
            </a:r>
          </a:p>
          <a:p>
            <a:endParaRPr lang="es-AR"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s-AR" sz="2000" dirty="0">
                <a:latin typeface="Arial" panose="020B0604020202020204" pitchFamily="34" charset="0"/>
                <a:cs typeface="Arial" panose="020B0604020202020204" pitchFamily="34" charset="0"/>
              </a:rPr>
              <a:t>Un </a:t>
            </a:r>
            <a:r>
              <a:rPr lang="es-AR" sz="2000" dirty="0">
                <a:solidFill>
                  <a:srgbClr val="FF0000"/>
                </a:solidFill>
                <a:latin typeface="Arial" panose="020B0604020202020204" pitchFamily="34" charset="0"/>
                <a:cs typeface="Arial" panose="020B0604020202020204" pitchFamily="34" charset="0"/>
              </a:rPr>
              <a:t>CONDUCTOR</a:t>
            </a:r>
            <a:r>
              <a:rPr lang="es-AR" sz="2000" dirty="0">
                <a:latin typeface="Arial" panose="020B0604020202020204" pitchFamily="34" charset="0"/>
                <a:cs typeface="Arial" panose="020B0604020202020204" pitchFamily="34" charset="0"/>
              </a:rPr>
              <a:t> es el material metálico ( por ejemplo , cobre o aluminio) por el que circula una determinada intensidad en un circuito eléctrico.</a:t>
            </a:r>
          </a:p>
          <a:p>
            <a:endParaRPr lang="es-AR"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s-AR" sz="2000" dirty="0">
                <a:latin typeface="Arial" panose="020B0604020202020204" pitchFamily="34" charset="0"/>
                <a:cs typeface="Arial" panose="020B0604020202020204" pitchFamily="34" charset="0"/>
              </a:rPr>
              <a:t>Se denomina </a:t>
            </a:r>
            <a:r>
              <a:rPr lang="es-AR" sz="2000" dirty="0">
                <a:solidFill>
                  <a:srgbClr val="FF0000"/>
                </a:solidFill>
                <a:latin typeface="Arial" panose="020B0604020202020204" pitchFamily="34" charset="0"/>
                <a:cs typeface="Arial" panose="020B0604020202020204" pitchFamily="34" charset="0"/>
              </a:rPr>
              <a:t>CABLE</a:t>
            </a:r>
            <a:r>
              <a:rPr lang="es-AR" sz="2000" dirty="0">
                <a:latin typeface="Arial" panose="020B0604020202020204" pitchFamily="34" charset="0"/>
                <a:cs typeface="Arial" panose="020B0604020202020204" pitchFamily="34" charset="0"/>
              </a:rPr>
              <a:t> al conjunto formado por uno o mas conductores y la correspondiente capa de aislación que lo rodea que puede estar compuesta de aislante y la cubierta de protección.</a:t>
            </a:r>
          </a:p>
          <a:p>
            <a:pPr marL="342900" indent="-342900">
              <a:buFont typeface="Wingdings" panose="05000000000000000000" pitchFamily="2" charset="2"/>
              <a:buChar char="q"/>
            </a:pPr>
            <a:endParaRPr lang="es-AR" sz="2000" dirty="0">
              <a:latin typeface="Arial" panose="020B0604020202020204" pitchFamily="34" charset="0"/>
              <a:cs typeface="Arial" panose="020B0604020202020204" pitchFamily="34" charset="0"/>
            </a:endParaRPr>
          </a:p>
          <a:p>
            <a:endParaRPr lang="es-AR" dirty="0">
              <a:latin typeface="Arial" panose="020B0604020202020204" pitchFamily="34" charset="0"/>
              <a:cs typeface="Arial" panose="020B0604020202020204" pitchFamily="34" charset="0"/>
            </a:endParaRPr>
          </a:p>
          <a:p>
            <a:endParaRPr lang="es-ES"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algn="just">
              <a:lnSpc>
                <a:spcPct val="115000"/>
              </a:lnSpc>
              <a:spcAft>
                <a:spcPts val="800"/>
              </a:spcAft>
            </a:pPr>
            <a:r>
              <a:rPr lang="es-ES" sz="1800" b="1" i="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lang="es-ES"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Cables Electricos y Tipos Cables Conductores">
            <a:extLst>
              <a:ext uri="{FF2B5EF4-FFF2-40B4-BE49-F238E27FC236}">
                <a16:creationId xmlns:a16="http://schemas.microsoft.com/office/drawing/2014/main" id="{BF91D1C5-F130-4829-B7F5-D5150DB672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2606" y="4506878"/>
            <a:ext cx="2894120" cy="18939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6574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marR="0" lvl="0" indent="0" algn="just" defTabSz="457200" rtl="0" eaLnBrk="1" fontAlgn="auto" latinLnBrk="0" hangingPunct="1">
              <a:lnSpc>
                <a:spcPct val="115000"/>
              </a:lnSpc>
              <a:spcBef>
                <a:spcPts val="0"/>
              </a:spcBef>
              <a:spcAft>
                <a:spcPts val="800"/>
              </a:spcAft>
              <a:buClrTx/>
              <a:buSzTx/>
              <a:buFontTx/>
              <a:buNone/>
              <a:tabLst/>
              <a:defRPr/>
            </a:pPr>
            <a:r>
              <a:rPr kumimoji="0" lang="es-ES" sz="1800" b="1" i="1"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kumimoji="0" lang="es-E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9B73B577-3D71-4428-BCB8-B0E7EDB81C2A}"/>
              </a:ext>
            </a:extLst>
          </p:cNvPr>
          <p:cNvSpPr txBox="1"/>
          <p:nvPr/>
        </p:nvSpPr>
        <p:spPr>
          <a:xfrm>
            <a:off x="1633492" y="1447060"/>
            <a:ext cx="8655727" cy="1600438"/>
          </a:xfrm>
          <a:prstGeom prst="rect">
            <a:avLst/>
          </a:prstGeom>
          <a:noFill/>
        </p:spPr>
        <p:txBody>
          <a:bodyPr wrap="square" rtlCol="0">
            <a:spAutoFit/>
          </a:bodyPr>
          <a:lstStyle/>
          <a:p>
            <a:r>
              <a:rPr lang="es-AR" sz="2000" b="1" u="sng" dirty="0"/>
              <a:t>Tipos de Conductores Eléctricos</a:t>
            </a:r>
          </a:p>
          <a:p>
            <a:pPr algn="just">
              <a:lnSpc>
                <a:spcPct val="150000"/>
              </a:lnSpc>
            </a:pPr>
            <a:r>
              <a:rPr lang="es-AR" sz="2000" dirty="0"/>
              <a:t>Los conductores eléctricos se pueden clasificar en función de varios criterios:</a:t>
            </a:r>
            <a:endParaRPr lang="es-AR" sz="3600" dirty="0"/>
          </a:p>
          <a:p>
            <a:endParaRPr lang="es-ES" dirty="0"/>
          </a:p>
        </p:txBody>
      </p:sp>
      <p:pic>
        <p:nvPicPr>
          <p:cNvPr id="5" name="Imagen 4">
            <a:extLst>
              <a:ext uri="{FF2B5EF4-FFF2-40B4-BE49-F238E27FC236}">
                <a16:creationId xmlns:a16="http://schemas.microsoft.com/office/drawing/2014/main" id="{F57D200E-552C-446B-8241-DA02C4381A70}"/>
              </a:ext>
            </a:extLst>
          </p:cNvPr>
          <p:cNvPicPr>
            <a:picLocks noChangeAspect="1"/>
          </p:cNvPicPr>
          <p:nvPr/>
        </p:nvPicPr>
        <p:blipFill>
          <a:blip r:embed="rId2"/>
          <a:stretch>
            <a:fillRect/>
          </a:stretch>
        </p:blipFill>
        <p:spPr>
          <a:xfrm>
            <a:off x="2855280" y="3216446"/>
            <a:ext cx="6244332" cy="2857500"/>
          </a:xfrm>
          <a:prstGeom prst="rect">
            <a:avLst/>
          </a:prstGeom>
        </p:spPr>
      </p:pic>
    </p:spTree>
    <p:extLst>
      <p:ext uri="{BB962C8B-B14F-4D97-AF65-F5344CB8AC3E}">
        <p14:creationId xmlns:p14="http://schemas.microsoft.com/office/powerpoint/2010/main" val="3093883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marR="0" lvl="0" indent="0" algn="just" defTabSz="457200" rtl="0" eaLnBrk="1" fontAlgn="auto" latinLnBrk="0" hangingPunct="1">
              <a:lnSpc>
                <a:spcPct val="115000"/>
              </a:lnSpc>
              <a:spcBef>
                <a:spcPts val="0"/>
              </a:spcBef>
              <a:spcAft>
                <a:spcPts val="800"/>
              </a:spcAft>
              <a:buClrTx/>
              <a:buSzTx/>
              <a:buFontTx/>
              <a:buNone/>
              <a:tabLst/>
              <a:defRPr/>
            </a:pPr>
            <a:r>
              <a:rPr kumimoji="0" lang="es-ES" sz="1800" b="1" i="1"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kumimoji="0" lang="es-E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9B73B577-3D71-4428-BCB8-B0E7EDB81C2A}"/>
              </a:ext>
            </a:extLst>
          </p:cNvPr>
          <p:cNvSpPr txBox="1"/>
          <p:nvPr/>
        </p:nvSpPr>
        <p:spPr>
          <a:xfrm>
            <a:off x="1633492" y="1447060"/>
            <a:ext cx="8851037" cy="3170099"/>
          </a:xfrm>
          <a:prstGeom prst="rect">
            <a:avLst/>
          </a:prstGeom>
          <a:noFill/>
        </p:spPr>
        <p:txBody>
          <a:bodyPr wrap="square" rtlCol="0">
            <a:spAutoFit/>
          </a:bodyPr>
          <a:lstStyle/>
          <a:p>
            <a:r>
              <a:rPr lang="es-AR" sz="2800" b="1" i="1" u="sng" dirty="0">
                <a:solidFill>
                  <a:srgbClr val="FF0000"/>
                </a:solidFill>
              </a:rPr>
              <a:t>Tipos de Conductores Eléctricos</a:t>
            </a:r>
          </a:p>
          <a:p>
            <a:endParaRPr lang="es-ES" sz="2800" i="1" dirty="0"/>
          </a:p>
          <a:p>
            <a:pPr marL="285750" indent="-285750">
              <a:lnSpc>
                <a:spcPct val="150000"/>
              </a:lnSpc>
              <a:buFont typeface="Arial" panose="020B0604020202020204" pitchFamily="34" charset="0"/>
              <a:buChar char="•"/>
            </a:pPr>
            <a:r>
              <a:rPr lang="es-ES" sz="2800" b="1" i="1" dirty="0"/>
              <a:t>Tipo de Material.</a:t>
            </a:r>
            <a:endParaRPr lang="es-ES" sz="2800" i="1" dirty="0"/>
          </a:p>
          <a:p>
            <a:pPr marL="285750" indent="-285750">
              <a:lnSpc>
                <a:spcPct val="150000"/>
              </a:lnSpc>
              <a:buFont typeface="Arial" panose="020B0604020202020204" pitchFamily="34" charset="0"/>
              <a:buChar char="•"/>
            </a:pPr>
            <a:r>
              <a:rPr lang="es-ES" sz="2800" b="1" i="1" dirty="0"/>
              <a:t>Composición interna.</a:t>
            </a:r>
          </a:p>
          <a:p>
            <a:pPr marL="285750" indent="-285750">
              <a:lnSpc>
                <a:spcPct val="150000"/>
              </a:lnSpc>
              <a:buFont typeface="Arial" panose="020B0604020202020204" pitchFamily="34" charset="0"/>
              <a:buChar char="•"/>
            </a:pPr>
            <a:r>
              <a:rPr lang="es-ES" sz="2800" b="1" i="1" dirty="0"/>
              <a:t>Tipo de aislamiento.</a:t>
            </a:r>
            <a:endParaRPr lang="es-ES" sz="2800" i="1" dirty="0"/>
          </a:p>
          <a:p>
            <a:pPr marL="285750" indent="-285750">
              <a:buFont typeface="Arial" panose="020B0604020202020204" pitchFamily="34" charset="0"/>
              <a:buChar char="•"/>
            </a:pPr>
            <a:endParaRPr lang="es-ES" dirty="0"/>
          </a:p>
        </p:txBody>
      </p:sp>
    </p:spTree>
    <p:extLst>
      <p:ext uri="{BB962C8B-B14F-4D97-AF65-F5344CB8AC3E}">
        <p14:creationId xmlns:p14="http://schemas.microsoft.com/office/powerpoint/2010/main" val="553674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marR="0" lvl="0" indent="0" algn="just" defTabSz="457200" rtl="0" eaLnBrk="1" fontAlgn="auto" latinLnBrk="0" hangingPunct="1">
              <a:lnSpc>
                <a:spcPct val="115000"/>
              </a:lnSpc>
              <a:spcBef>
                <a:spcPts val="0"/>
              </a:spcBef>
              <a:spcAft>
                <a:spcPts val="800"/>
              </a:spcAft>
              <a:buClrTx/>
              <a:buSzTx/>
              <a:buFontTx/>
              <a:buNone/>
              <a:tabLst/>
              <a:defRPr/>
            </a:pPr>
            <a:r>
              <a:rPr kumimoji="0" lang="es-ES" sz="1800" b="1" i="1"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kumimoji="0" lang="es-E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9B73B577-3D71-4428-BCB8-B0E7EDB81C2A}"/>
              </a:ext>
            </a:extLst>
          </p:cNvPr>
          <p:cNvSpPr txBox="1"/>
          <p:nvPr/>
        </p:nvSpPr>
        <p:spPr>
          <a:xfrm>
            <a:off x="1633492" y="1447060"/>
            <a:ext cx="8851037" cy="3089372"/>
          </a:xfrm>
          <a:prstGeom prst="rect">
            <a:avLst/>
          </a:prstGeom>
          <a:noFill/>
        </p:spPr>
        <p:txBody>
          <a:bodyPr wrap="square" rtlCol="0">
            <a:spAutoFit/>
          </a:bodyPr>
          <a:lstStyle/>
          <a:p>
            <a:r>
              <a:rPr lang="es-AR" b="1" u="sng" dirty="0"/>
              <a:t>TIPO DE MATERIAL</a:t>
            </a:r>
          </a:p>
          <a:p>
            <a:r>
              <a:rPr lang="es-ES" dirty="0"/>
              <a:t> </a:t>
            </a:r>
          </a:p>
          <a:p>
            <a:pPr algn="just">
              <a:lnSpc>
                <a:spcPct val="150000"/>
              </a:lnSpc>
            </a:pPr>
            <a:r>
              <a:rPr lang="es-ES" dirty="0"/>
              <a:t>El material que compone un conductor eléctrico debe tratarse de un elemento con alta conductividad eléctrica , como es el caso de la mayoría de los metales.</a:t>
            </a:r>
          </a:p>
          <a:p>
            <a:pPr algn="just">
              <a:lnSpc>
                <a:spcPct val="150000"/>
              </a:lnSpc>
            </a:pPr>
            <a:r>
              <a:rPr lang="es-ES" dirty="0"/>
              <a:t>De entre todos los metales que existen , los mas utilizados para la fabricación de conductores para las instalaciones eléctricas de baja tensión son dos :</a:t>
            </a:r>
          </a:p>
          <a:p>
            <a:pPr marL="285750" indent="-285750" algn="just">
              <a:lnSpc>
                <a:spcPct val="150000"/>
              </a:lnSpc>
              <a:buFont typeface="Wingdings" panose="05000000000000000000" pitchFamily="2" charset="2"/>
              <a:buChar char="q"/>
            </a:pPr>
            <a:r>
              <a:rPr lang="es-ES" dirty="0"/>
              <a:t>COBRE </a:t>
            </a:r>
          </a:p>
          <a:p>
            <a:pPr marL="285750" indent="-285750" algn="just">
              <a:lnSpc>
                <a:spcPct val="150000"/>
              </a:lnSpc>
              <a:buFont typeface="Wingdings" panose="05000000000000000000" pitchFamily="2" charset="2"/>
              <a:buChar char="q"/>
            </a:pPr>
            <a:r>
              <a:rPr lang="es-ES" dirty="0"/>
              <a:t>ALUMNIO</a:t>
            </a:r>
          </a:p>
        </p:txBody>
      </p:sp>
      <p:pic>
        <p:nvPicPr>
          <p:cNvPr id="2" name="Imagen 1">
            <a:extLst>
              <a:ext uri="{FF2B5EF4-FFF2-40B4-BE49-F238E27FC236}">
                <a16:creationId xmlns:a16="http://schemas.microsoft.com/office/drawing/2014/main" id="{7EBF90C5-D088-455E-AF38-B622CF332B1F}"/>
              </a:ext>
            </a:extLst>
          </p:cNvPr>
          <p:cNvPicPr>
            <a:picLocks noChangeAspect="1"/>
          </p:cNvPicPr>
          <p:nvPr/>
        </p:nvPicPr>
        <p:blipFill>
          <a:blip r:embed="rId2"/>
          <a:stretch>
            <a:fillRect/>
          </a:stretch>
        </p:blipFill>
        <p:spPr>
          <a:xfrm>
            <a:off x="3426781" y="4618138"/>
            <a:ext cx="4128115" cy="1739013"/>
          </a:xfrm>
          <a:prstGeom prst="rect">
            <a:avLst/>
          </a:prstGeom>
        </p:spPr>
      </p:pic>
    </p:spTree>
    <p:extLst>
      <p:ext uri="{BB962C8B-B14F-4D97-AF65-F5344CB8AC3E}">
        <p14:creationId xmlns:p14="http://schemas.microsoft.com/office/powerpoint/2010/main" val="3037639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marR="0" lvl="0" indent="0" algn="just" defTabSz="457200" rtl="0" eaLnBrk="1" fontAlgn="auto" latinLnBrk="0" hangingPunct="1">
              <a:lnSpc>
                <a:spcPct val="115000"/>
              </a:lnSpc>
              <a:spcBef>
                <a:spcPts val="0"/>
              </a:spcBef>
              <a:spcAft>
                <a:spcPts val="800"/>
              </a:spcAft>
              <a:buClrTx/>
              <a:buSzTx/>
              <a:buFontTx/>
              <a:buNone/>
              <a:tabLst/>
              <a:defRPr/>
            </a:pPr>
            <a:r>
              <a:rPr kumimoji="0" lang="es-ES" sz="1800" b="1" i="1"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kumimoji="0" lang="es-E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9B73B577-3D71-4428-BCB8-B0E7EDB81C2A}"/>
              </a:ext>
            </a:extLst>
          </p:cNvPr>
          <p:cNvSpPr txBox="1"/>
          <p:nvPr/>
        </p:nvSpPr>
        <p:spPr>
          <a:xfrm>
            <a:off x="1695635" y="1154097"/>
            <a:ext cx="8851037" cy="5305363"/>
          </a:xfrm>
          <a:prstGeom prst="rect">
            <a:avLst/>
          </a:prstGeom>
          <a:noFill/>
        </p:spPr>
        <p:txBody>
          <a:bodyPr wrap="square" rtlCol="0">
            <a:spAutoFit/>
          </a:bodyPr>
          <a:lstStyle/>
          <a:p>
            <a:r>
              <a:rPr lang="es-AR" b="1" u="sng" dirty="0">
                <a:effectLst>
                  <a:outerShdw blurRad="38100" dist="38100" dir="2700000" algn="tl">
                    <a:srgbClr val="000000">
                      <a:alpha val="43137"/>
                    </a:srgbClr>
                  </a:outerShdw>
                </a:effectLst>
              </a:rPr>
              <a:t>TIPO DE MATERIAL</a:t>
            </a:r>
          </a:p>
          <a:p>
            <a:r>
              <a:rPr lang="es-ES" dirty="0"/>
              <a:t> </a:t>
            </a:r>
          </a:p>
          <a:p>
            <a:r>
              <a:rPr lang="es-ES" b="1" u="sng" dirty="0">
                <a:solidFill>
                  <a:srgbClr val="FF0000"/>
                </a:solidFill>
                <a:effectLst>
                  <a:outerShdw blurRad="38100" dist="38100" dir="2700000" algn="tl">
                    <a:srgbClr val="000000">
                      <a:alpha val="43137"/>
                    </a:srgbClr>
                  </a:outerShdw>
                </a:effectLst>
              </a:rPr>
              <a:t>Conductores de Cobre: </a:t>
            </a:r>
          </a:p>
          <a:p>
            <a:endParaRPr lang="es-ES" dirty="0"/>
          </a:p>
          <a:p>
            <a:r>
              <a:rPr lang="es-ES" dirty="0"/>
              <a:t>El cobre es uno de los metales que presenta menor resistividad eléctrica ( solo superado por la plata). La mayoría de los conductores utilizados en baja tensión  son de cobre.</a:t>
            </a:r>
          </a:p>
          <a:p>
            <a:pPr algn="just">
              <a:lnSpc>
                <a:spcPct val="150000"/>
              </a:lnSpc>
            </a:pPr>
            <a:r>
              <a:rPr lang="es-ES" b="1" u="sng" dirty="0">
                <a:solidFill>
                  <a:srgbClr val="FF0000"/>
                </a:solidFill>
                <a:effectLst>
                  <a:outerShdw blurRad="38100" dist="38100" dir="2700000" algn="tl">
                    <a:srgbClr val="000000">
                      <a:alpha val="43137"/>
                    </a:srgbClr>
                  </a:outerShdw>
                </a:effectLst>
              </a:rPr>
              <a:t>Conductores de Aluminio:</a:t>
            </a:r>
          </a:p>
          <a:p>
            <a:pPr algn="just">
              <a:lnSpc>
                <a:spcPct val="150000"/>
              </a:lnSpc>
            </a:pPr>
            <a:r>
              <a:rPr lang="es-ES" dirty="0"/>
              <a:t>El aluminio tiene mas resistividad eléctrica que el cobre, por lo que tienes peores cualidades como conductor , pero presenta mejores resultandos ante los esfuerzos mecánicos y ante la rotura. Por este motivo se utiliza en algunos cables de alta tensión y en algunos de baja tensión de gran sección.</a:t>
            </a:r>
          </a:p>
          <a:p>
            <a:pPr algn="just">
              <a:lnSpc>
                <a:spcPct val="150000"/>
              </a:lnSpc>
            </a:pPr>
            <a:r>
              <a:rPr lang="es-ES" dirty="0"/>
              <a:t>En el sector industrial podemos encontrar cables de aluminio que alimentan maquinas de gran consumo.</a:t>
            </a:r>
          </a:p>
          <a:p>
            <a:pPr algn="just">
              <a:lnSpc>
                <a:spcPct val="150000"/>
              </a:lnSpc>
            </a:pPr>
            <a:endParaRPr lang="es-ES" dirty="0">
              <a:solidFill>
                <a:srgbClr val="FF0000"/>
              </a:solidFill>
            </a:endParaRPr>
          </a:p>
        </p:txBody>
      </p:sp>
      <p:pic>
        <p:nvPicPr>
          <p:cNvPr id="5" name="Imagen 4">
            <a:extLst>
              <a:ext uri="{FF2B5EF4-FFF2-40B4-BE49-F238E27FC236}">
                <a16:creationId xmlns:a16="http://schemas.microsoft.com/office/drawing/2014/main" id="{BE3333B9-80DA-4F87-8DC4-204208B0F85F}"/>
              </a:ext>
            </a:extLst>
          </p:cNvPr>
          <p:cNvPicPr>
            <a:picLocks noChangeAspect="1"/>
          </p:cNvPicPr>
          <p:nvPr/>
        </p:nvPicPr>
        <p:blipFill>
          <a:blip r:embed="rId2"/>
          <a:stretch>
            <a:fillRect/>
          </a:stretch>
        </p:blipFill>
        <p:spPr>
          <a:xfrm>
            <a:off x="5412928" y="5703903"/>
            <a:ext cx="4973946" cy="1066800"/>
          </a:xfrm>
          <a:prstGeom prst="rect">
            <a:avLst/>
          </a:prstGeom>
        </p:spPr>
      </p:pic>
    </p:spTree>
    <p:extLst>
      <p:ext uri="{BB962C8B-B14F-4D97-AF65-F5344CB8AC3E}">
        <p14:creationId xmlns:p14="http://schemas.microsoft.com/office/powerpoint/2010/main" val="591195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marR="0" lvl="0" indent="0" algn="just" defTabSz="457200" rtl="0" eaLnBrk="1" fontAlgn="auto" latinLnBrk="0" hangingPunct="1">
              <a:lnSpc>
                <a:spcPct val="115000"/>
              </a:lnSpc>
              <a:spcBef>
                <a:spcPts val="0"/>
              </a:spcBef>
              <a:spcAft>
                <a:spcPts val="800"/>
              </a:spcAft>
              <a:buClrTx/>
              <a:buSzTx/>
              <a:buFontTx/>
              <a:buNone/>
              <a:tabLst/>
              <a:defRPr/>
            </a:pPr>
            <a:r>
              <a:rPr kumimoji="0" lang="es-ES" sz="1800" b="1" i="1"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kumimoji="0" lang="es-E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9B73B577-3D71-4428-BCB8-B0E7EDB81C2A}"/>
              </a:ext>
            </a:extLst>
          </p:cNvPr>
          <p:cNvSpPr txBox="1"/>
          <p:nvPr/>
        </p:nvSpPr>
        <p:spPr>
          <a:xfrm>
            <a:off x="1695635" y="1154097"/>
            <a:ext cx="8851037" cy="4335867"/>
          </a:xfrm>
          <a:prstGeom prst="rect">
            <a:avLst/>
          </a:prstGeom>
          <a:noFill/>
        </p:spPr>
        <p:txBody>
          <a:bodyPr wrap="square" rtlCol="0">
            <a:spAutoFit/>
          </a:bodyPr>
          <a:lstStyle/>
          <a:p>
            <a:r>
              <a:rPr lang="es-AR" b="1" u="sng" dirty="0" err="1">
                <a:effectLst>
                  <a:outerShdw blurRad="38100" dist="38100" dir="2700000" algn="tl">
                    <a:srgbClr val="000000">
                      <a:alpha val="43137"/>
                    </a:srgbClr>
                  </a:outerShdw>
                </a:effectLst>
              </a:rPr>
              <a:t>Constitucion</a:t>
            </a:r>
            <a:r>
              <a:rPr lang="es-AR" b="1" u="sng" dirty="0">
                <a:effectLst>
                  <a:outerShdw blurRad="38100" dist="38100" dir="2700000" algn="tl">
                    <a:srgbClr val="000000">
                      <a:alpha val="43137"/>
                    </a:srgbClr>
                  </a:outerShdw>
                </a:effectLst>
              </a:rPr>
              <a:t> interna </a:t>
            </a:r>
          </a:p>
          <a:p>
            <a:endParaRPr lang="es-AR" b="1" u="sng" dirty="0">
              <a:effectLst>
                <a:outerShdw blurRad="38100" dist="38100" dir="2700000" algn="tl">
                  <a:srgbClr val="000000">
                    <a:alpha val="43137"/>
                  </a:srgbClr>
                </a:outerShdw>
              </a:effectLst>
            </a:endParaRPr>
          </a:p>
          <a:p>
            <a:r>
              <a:rPr lang="es-AR" dirty="0">
                <a:effectLst>
                  <a:outerShdw blurRad="38100" dist="38100" dir="2700000" algn="tl">
                    <a:srgbClr val="000000">
                      <a:alpha val="43137"/>
                    </a:srgbClr>
                  </a:outerShdw>
                </a:effectLst>
              </a:rPr>
              <a:t>Podemos clasificar los cables teniendo en cuenta su constitución interna  del material conductor y dependiendo del </a:t>
            </a:r>
            <a:r>
              <a:rPr lang="es-AR" dirty="0" err="1">
                <a:effectLst>
                  <a:outerShdw blurRad="38100" dist="38100" dir="2700000" algn="tl">
                    <a:srgbClr val="000000">
                      <a:alpha val="43137"/>
                    </a:srgbClr>
                  </a:outerShdw>
                </a:effectLst>
              </a:rPr>
              <a:t>N°</a:t>
            </a:r>
            <a:r>
              <a:rPr lang="es-AR" dirty="0">
                <a:effectLst>
                  <a:outerShdw blurRad="38100" dist="38100" dir="2700000" algn="tl">
                    <a:srgbClr val="000000">
                      <a:alpha val="43137"/>
                    </a:srgbClr>
                  </a:outerShdw>
                </a:effectLst>
              </a:rPr>
              <a:t> de Hilos o Alambres internos que lo conforman podemos distinguir tres tipos de Conductores:</a:t>
            </a:r>
          </a:p>
          <a:p>
            <a:r>
              <a:rPr lang="es-ES" dirty="0"/>
              <a:t> </a:t>
            </a:r>
          </a:p>
          <a:p>
            <a:pPr marL="285750" indent="-285750">
              <a:buFont typeface="Wingdings" panose="05000000000000000000" pitchFamily="2" charset="2"/>
              <a:buChar char="v"/>
            </a:pPr>
            <a:r>
              <a:rPr lang="es-ES" b="1" u="sng" dirty="0">
                <a:solidFill>
                  <a:srgbClr val="FF0000"/>
                </a:solidFill>
                <a:effectLst>
                  <a:outerShdw blurRad="38100" dist="38100" dir="2700000" algn="tl">
                    <a:srgbClr val="000000">
                      <a:alpha val="43137"/>
                    </a:srgbClr>
                  </a:outerShdw>
                </a:effectLst>
              </a:rPr>
              <a:t>Conductores  </a:t>
            </a:r>
            <a:r>
              <a:rPr lang="es-ES" b="1" u="sng" dirty="0" err="1">
                <a:solidFill>
                  <a:srgbClr val="FF0000"/>
                </a:solidFill>
                <a:effectLst>
                  <a:outerShdw blurRad="38100" dist="38100" dir="2700000" algn="tl">
                    <a:srgbClr val="000000">
                      <a:alpha val="43137"/>
                    </a:srgbClr>
                  </a:outerShdw>
                </a:effectLst>
              </a:rPr>
              <a:t>rigidos</a:t>
            </a:r>
            <a:endParaRPr lang="es-ES" b="1" u="sng" dirty="0">
              <a:solidFill>
                <a:srgbClr val="FF0000"/>
              </a:solidFill>
              <a:effectLst>
                <a:outerShdw blurRad="38100" dist="38100" dir="2700000" algn="tl">
                  <a:srgbClr val="000000">
                    <a:alpha val="43137"/>
                  </a:srgbClr>
                </a:outerShdw>
              </a:effectLst>
            </a:endParaRPr>
          </a:p>
          <a:p>
            <a:endParaRPr lang="es-ES" b="1" u="sng" dirty="0">
              <a:solidFill>
                <a:srgbClr val="FF0000"/>
              </a:solidFill>
              <a:effectLst>
                <a:outerShdw blurRad="38100" dist="38100" dir="2700000" algn="tl">
                  <a:srgbClr val="000000">
                    <a:alpha val="43137"/>
                  </a:srgbClr>
                </a:outerShdw>
              </a:effectLst>
            </a:endParaRPr>
          </a:p>
          <a:p>
            <a:pPr marL="285750" indent="-285750" algn="just">
              <a:lnSpc>
                <a:spcPct val="150000"/>
              </a:lnSpc>
              <a:buFont typeface="Wingdings" panose="05000000000000000000" pitchFamily="2" charset="2"/>
              <a:buChar char="v"/>
            </a:pPr>
            <a:r>
              <a:rPr lang="es-ES" b="1" u="sng" dirty="0">
                <a:solidFill>
                  <a:srgbClr val="FF0000"/>
                </a:solidFill>
                <a:effectLst>
                  <a:outerShdw blurRad="38100" dist="38100" dir="2700000" algn="tl">
                    <a:srgbClr val="000000">
                      <a:alpha val="43137"/>
                    </a:srgbClr>
                  </a:outerShdw>
                </a:effectLst>
              </a:rPr>
              <a:t>Conductores flexibles </a:t>
            </a:r>
          </a:p>
          <a:p>
            <a:pPr algn="just">
              <a:lnSpc>
                <a:spcPct val="150000"/>
              </a:lnSpc>
            </a:pPr>
            <a:endParaRPr lang="es-ES" b="1" u="sng" dirty="0">
              <a:solidFill>
                <a:srgbClr val="FF0000"/>
              </a:solidFill>
              <a:effectLst>
                <a:outerShdw blurRad="38100" dist="38100" dir="2700000" algn="tl">
                  <a:srgbClr val="000000">
                    <a:alpha val="43137"/>
                  </a:srgbClr>
                </a:outerShdw>
              </a:effectLst>
            </a:endParaRPr>
          </a:p>
          <a:p>
            <a:pPr marL="285750" indent="-285750" algn="just">
              <a:lnSpc>
                <a:spcPct val="150000"/>
              </a:lnSpc>
              <a:buFont typeface="Wingdings" panose="05000000000000000000" pitchFamily="2" charset="2"/>
              <a:buChar char="v"/>
            </a:pPr>
            <a:r>
              <a:rPr lang="es-ES" b="1" u="sng" dirty="0">
                <a:solidFill>
                  <a:srgbClr val="FF0000"/>
                </a:solidFill>
                <a:effectLst>
                  <a:outerShdw blurRad="38100" dist="38100" dir="2700000" algn="tl">
                    <a:srgbClr val="000000">
                      <a:alpha val="43137"/>
                    </a:srgbClr>
                  </a:outerShdw>
                </a:effectLst>
              </a:rPr>
              <a:t>Conductores </a:t>
            </a:r>
            <a:r>
              <a:rPr lang="es-ES" b="1" u="sng" dirty="0" err="1">
                <a:solidFill>
                  <a:srgbClr val="FF0000"/>
                </a:solidFill>
                <a:effectLst>
                  <a:outerShdw blurRad="38100" dist="38100" dir="2700000" algn="tl">
                    <a:srgbClr val="000000">
                      <a:alpha val="43137"/>
                    </a:srgbClr>
                  </a:outerShdw>
                </a:effectLst>
              </a:rPr>
              <a:t>extraflexibles</a:t>
            </a:r>
            <a:endParaRPr lang="es-ES" b="1" u="sng" dirty="0">
              <a:solidFill>
                <a:srgbClr val="FF0000"/>
              </a:solidFill>
              <a:effectLst>
                <a:outerShdw blurRad="38100" dist="38100" dir="2700000" algn="tl">
                  <a:srgbClr val="000000">
                    <a:alpha val="43137"/>
                  </a:srgbClr>
                </a:outerShdw>
              </a:effectLst>
            </a:endParaRPr>
          </a:p>
          <a:p>
            <a:pPr marL="285750" indent="-285750" algn="just">
              <a:lnSpc>
                <a:spcPct val="150000"/>
              </a:lnSpc>
              <a:buFont typeface="Wingdings" panose="05000000000000000000" pitchFamily="2" charset="2"/>
              <a:buChar char="v"/>
            </a:pPr>
            <a:endParaRPr lang="es-ES" b="1" u="sng" dirty="0">
              <a:solidFill>
                <a:srgbClr val="FF0000"/>
              </a:solidFill>
              <a:effectLst>
                <a:outerShdw blurRad="38100" dist="38100" dir="2700000" algn="tl">
                  <a:srgbClr val="000000">
                    <a:alpha val="43137"/>
                  </a:srgbClr>
                </a:outerShdw>
              </a:effectLst>
            </a:endParaRPr>
          </a:p>
          <a:p>
            <a:pPr algn="just">
              <a:lnSpc>
                <a:spcPct val="150000"/>
              </a:lnSpc>
            </a:pPr>
            <a:endParaRPr lang="es-ES" dirty="0">
              <a:solidFill>
                <a:srgbClr val="FF0000"/>
              </a:solidFill>
            </a:endParaRPr>
          </a:p>
        </p:txBody>
      </p:sp>
    </p:spTree>
    <p:extLst>
      <p:ext uri="{BB962C8B-B14F-4D97-AF65-F5344CB8AC3E}">
        <p14:creationId xmlns:p14="http://schemas.microsoft.com/office/powerpoint/2010/main" val="2588925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11EB1B3-5766-48AB-ABD8-E55F6B5EA247}"/>
              </a:ext>
            </a:extLst>
          </p:cNvPr>
          <p:cNvSpPr txBox="1"/>
          <p:nvPr/>
        </p:nvSpPr>
        <p:spPr>
          <a:xfrm>
            <a:off x="1757779" y="648070"/>
            <a:ext cx="8726750" cy="390363"/>
          </a:xfrm>
          <a:prstGeom prst="rect">
            <a:avLst/>
          </a:prstGeom>
          <a:solidFill>
            <a:srgbClr val="002060"/>
          </a:solidFill>
        </p:spPr>
        <p:txBody>
          <a:bodyPr wrap="square" rtlCol="0">
            <a:spAutoFit/>
          </a:bodyPr>
          <a:lstStyle/>
          <a:p>
            <a:pPr marL="228600" marR="0" lvl="0" indent="0" algn="just" defTabSz="457200" rtl="0" eaLnBrk="1" fontAlgn="auto" latinLnBrk="0" hangingPunct="1">
              <a:lnSpc>
                <a:spcPct val="115000"/>
              </a:lnSpc>
              <a:spcBef>
                <a:spcPts val="0"/>
              </a:spcBef>
              <a:spcAft>
                <a:spcPts val="800"/>
              </a:spcAft>
              <a:buClrTx/>
              <a:buSzTx/>
              <a:buFontTx/>
              <a:buNone/>
              <a:tabLst/>
              <a:defRPr/>
            </a:pPr>
            <a:r>
              <a:rPr kumimoji="0" lang="es-ES" sz="1800" b="1" i="1" u="none" strike="noStrike" kern="1200" cap="none" spc="0" normalizeH="0" baseline="0" noProof="0" dirty="0">
                <a:ln>
                  <a:noFill/>
                </a:ln>
                <a:solidFill>
                  <a:prstClr val="white"/>
                </a:solidFill>
                <a:effectLst/>
                <a:uLnTx/>
                <a:uFillTx/>
                <a:latin typeface="Arial" panose="020B0604020202020204" pitchFamily="34" charset="0"/>
                <a:ea typeface="Calibri" panose="020F0502020204030204" pitchFamily="34" charset="0"/>
                <a:cs typeface="Times New Roman" panose="02020603050405020304" pitchFamily="18" charset="0"/>
              </a:rPr>
              <a:t>CALCULO Y DISEÑO DE ELEMENTOS DE TRANSPORTE Y MANIOBRA</a:t>
            </a:r>
            <a:endParaRPr kumimoji="0" lang="es-ES" sz="18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CuadroTexto 3">
            <a:extLst>
              <a:ext uri="{FF2B5EF4-FFF2-40B4-BE49-F238E27FC236}">
                <a16:creationId xmlns:a16="http://schemas.microsoft.com/office/drawing/2014/main" id="{9B73B577-3D71-4428-BCB8-B0E7EDB81C2A}"/>
              </a:ext>
            </a:extLst>
          </p:cNvPr>
          <p:cNvSpPr txBox="1"/>
          <p:nvPr/>
        </p:nvSpPr>
        <p:spPr>
          <a:xfrm>
            <a:off x="1695635" y="1154097"/>
            <a:ext cx="8851037" cy="457882"/>
          </a:xfrm>
          <a:prstGeom prst="rect">
            <a:avLst/>
          </a:prstGeom>
          <a:noFill/>
        </p:spPr>
        <p:txBody>
          <a:bodyPr wrap="square" rtlCol="0">
            <a:spAutoFit/>
          </a:bodyPr>
          <a:lstStyle/>
          <a:p>
            <a:pPr algn="just">
              <a:lnSpc>
                <a:spcPct val="150000"/>
              </a:lnSpc>
            </a:pPr>
            <a:r>
              <a:rPr lang="es-AR" b="1" i="1" dirty="0">
                <a:solidFill>
                  <a:srgbClr val="FF0000"/>
                </a:solidFill>
                <a:effectLst>
                  <a:outerShdw blurRad="38100" dist="38100" dir="2700000" algn="tl">
                    <a:srgbClr val="000000">
                      <a:alpha val="43137"/>
                    </a:srgbClr>
                  </a:outerShdw>
                </a:effectLst>
              </a:rPr>
              <a:t>Conductores Rígidos:</a:t>
            </a:r>
            <a:endParaRPr lang="es-ES" dirty="0">
              <a:solidFill>
                <a:srgbClr val="FF0000"/>
              </a:solidFill>
            </a:endParaRPr>
          </a:p>
        </p:txBody>
      </p:sp>
      <p:sp>
        <p:nvSpPr>
          <p:cNvPr id="2" name="CuadroTexto 1">
            <a:extLst>
              <a:ext uri="{FF2B5EF4-FFF2-40B4-BE49-F238E27FC236}">
                <a16:creationId xmlns:a16="http://schemas.microsoft.com/office/drawing/2014/main" id="{91543DB3-2AFE-4014-B0DC-832846A0839A}"/>
              </a:ext>
            </a:extLst>
          </p:cNvPr>
          <p:cNvSpPr txBox="1"/>
          <p:nvPr/>
        </p:nvSpPr>
        <p:spPr>
          <a:xfrm>
            <a:off x="1757779" y="1926454"/>
            <a:ext cx="8575829" cy="369332"/>
          </a:xfrm>
          <a:prstGeom prst="rect">
            <a:avLst/>
          </a:prstGeom>
          <a:noFill/>
        </p:spPr>
        <p:txBody>
          <a:bodyPr wrap="square" rtlCol="0">
            <a:spAutoFit/>
          </a:bodyPr>
          <a:lstStyle/>
          <a:p>
            <a:r>
              <a:rPr lang="es-AR" i="1" dirty="0">
                <a:effectLst>
                  <a:outerShdw blurRad="38100" dist="38100" dir="2700000" algn="tl">
                    <a:srgbClr val="000000">
                      <a:alpha val="43137"/>
                    </a:srgbClr>
                  </a:outerShdw>
                </a:effectLst>
              </a:rPr>
              <a:t>Están formados por un solo alambre o varios alambres muy gruesos.</a:t>
            </a:r>
            <a:endParaRPr lang="es-ES" i="1" dirty="0">
              <a:effectLst>
                <a:outerShdw blurRad="38100" dist="38100" dir="2700000" algn="tl">
                  <a:srgbClr val="000000">
                    <a:alpha val="43137"/>
                  </a:srgbClr>
                </a:outerShdw>
              </a:effectLst>
            </a:endParaRPr>
          </a:p>
        </p:txBody>
      </p:sp>
      <p:sp>
        <p:nvSpPr>
          <p:cNvPr id="5" name="CuadroTexto 4">
            <a:extLst>
              <a:ext uri="{FF2B5EF4-FFF2-40B4-BE49-F238E27FC236}">
                <a16:creationId xmlns:a16="http://schemas.microsoft.com/office/drawing/2014/main" id="{E61C6DFC-D69B-44FB-A4B8-0D59224C6AF3}"/>
              </a:ext>
            </a:extLst>
          </p:cNvPr>
          <p:cNvSpPr txBox="1"/>
          <p:nvPr/>
        </p:nvSpPr>
        <p:spPr>
          <a:xfrm>
            <a:off x="1757779" y="2716567"/>
            <a:ext cx="7199790" cy="3416320"/>
          </a:xfrm>
          <a:prstGeom prst="rect">
            <a:avLst/>
          </a:prstGeom>
          <a:noFill/>
        </p:spPr>
        <p:txBody>
          <a:bodyPr wrap="square" rtlCol="0">
            <a:spAutoFit/>
          </a:bodyPr>
          <a:lstStyle/>
          <a:p>
            <a:r>
              <a:rPr lang="es-AR" b="1" i="1" dirty="0">
                <a:solidFill>
                  <a:schemeClr val="accent1"/>
                </a:solidFill>
                <a:effectLst>
                  <a:outerShdw blurRad="38100" dist="38100" dir="2700000" algn="tl">
                    <a:srgbClr val="000000">
                      <a:alpha val="43137"/>
                    </a:srgbClr>
                  </a:outerShdw>
                </a:effectLst>
              </a:rPr>
              <a:t>Conductores Flexibles:</a:t>
            </a:r>
          </a:p>
          <a:p>
            <a:endParaRPr lang="es-AR" b="1" i="1" dirty="0">
              <a:solidFill>
                <a:schemeClr val="accent1"/>
              </a:solidFill>
              <a:effectLst>
                <a:outerShdw blurRad="38100" dist="38100" dir="2700000" algn="tl">
                  <a:srgbClr val="000000">
                    <a:alpha val="43137"/>
                  </a:srgbClr>
                </a:outerShdw>
              </a:effectLst>
            </a:endParaRPr>
          </a:p>
          <a:p>
            <a:pPr algn="just"/>
            <a:r>
              <a:rPr lang="es-AR" i="1" dirty="0">
                <a:effectLst>
                  <a:outerShdw blurRad="38100" dist="38100" dir="2700000" algn="tl">
                    <a:srgbClr val="000000">
                      <a:alpha val="43137"/>
                    </a:srgbClr>
                  </a:outerShdw>
                </a:effectLst>
              </a:rPr>
              <a:t>Formados por una gran cantidad de alambres muy finos, este tipo de conductores son fácilmente deformables y muy resistentes a la rotura.</a:t>
            </a:r>
            <a:endParaRPr lang="es-AR" i="1" dirty="0"/>
          </a:p>
          <a:p>
            <a:endParaRPr lang="es-ES" dirty="0"/>
          </a:p>
          <a:p>
            <a:endParaRPr lang="es-ES" dirty="0"/>
          </a:p>
          <a:p>
            <a:r>
              <a:rPr lang="es-ES" b="1" i="1" dirty="0">
                <a:solidFill>
                  <a:schemeClr val="accent1"/>
                </a:solidFill>
                <a:effectLst>
                  <a:outerShdw blurRad="38100" dist="38100" dir="2700000" algn="tl">
                    <a:srgbClr val="000000">
                      <a:alpha val="43137"/>
                    </a:srgbClr>
                  </a:outerShdw>
                </a:effectLst>
              </a:rPr>
              <a:t>Conductores extra flexibles :</a:t>
            </a:r>
          </a:p>
          <a:p>
            <a:endParaRPr lang="es-ES" b="1" i="1" dirty="0">
              <a:solidFill>
                <a:schemeClr val="accent1"/>
              </a:solidFill>
              <a:effectLst>
                <a:outerShdw blurRad="38100" dist="38100" dir="2700000" algn="tl">
                  <a:srgbClr val="000000">
                    <a:alpha val="43137"/>
                  </a:srgbClr>
                </a:outerShdw>
              </a:effectLst>
            </a:endParaRPr>
          </a:p>
          <a:p>
            <a:pPr algn="just"/>
            <a:r>
              <a:rPr lang="es-ES" i="1" dirty="0">
                <a:effectLst>
                  <a:outerShdw blurRad="38100" dist="38100" dir="2700000" algn="tl">
                    <a:srgbClr val="000000">
                      <a:alpha val="43137"/>
                    </a:srgbClr>
                  </a:outerShdw>
                </a:effectLst>
              </a:rPr>
              <a:t>Formados por una cantidad aun mayor de alambres muy finos, lo que otorga al cable máxima flexibilidad y  una elevada resistencia mecánica ante los impactos.-</a:t>
            </a:r>
            <a:endParaRPr lang="es-ES" i="1" dirty="0"/>
          </a:p>
        </p:txBody>
      </p:sp>
    </p:spTree>
    <p:extLst>
      <p:ext uri="{BB962C8B-B14F-4D97-AF65-F5344CB8AC3E}">
        <p14:creationId xmlns:p14="http://schemas.microsoft.com/office/powerpoint/2010/main" val="292895357"/>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{95B22B41-7E7A-4CFF-BC6F-0297DD73D10A}tf16401371</Template>
  <TotalTime>467</TotalTime>
  <Words>747</Words>
  <Application>Microsoft Office PowerPoint</Application>
  <PresentationFormat>Panorámica</PresentationFormat>
  <Paragraphs>88</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Calibri</vt:lpstr>
      <vt:lpstr>Calibri Light</vt:lpstr>
      <vt:lpstr>Rockwell</vt:lpstr>
      <vt:lpstr>Wingdings</vt:lpstr>
      <vt:lpstr>Atlas</vt:lpstr>
      <vt:lpstr>COMPONENTES DE UNA INSTALACION ELÉCTRICA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COMPONENTES DE UNA INSTALACION ELÉCTRICA</dc:title>
  <dc:creator>Guillermo</dc:creator>
  <cp:lastModifiedBy>Guillermo</cp:lastModifiedBy>
  <cp:revision>16</cp:revision>
  <dcterms:created xsi:type="dcterms:W3CDTF">2020-10-08T10:07:47Z</dcterms:created>
  <dcterms:modified xsi:type="dcterms:W3CDTF">2020-10-08T17:56:50Z</dcterms:modified>
</cp:coreProperties>
</file>