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214" autoAdjust="0"/>
  </p:normalViewPr>
  <p:slideViewPr>
    <p:cSldViewPr snapToGrid="0">
      <p:cViewPr varScale="1">
        <p:scale>
          <a:sx n="60" d="100"/>
          <a:sy n="60" d="100"/>
        </p:scale>
        <p:origin x="10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4106DA-151D-450C-95C6-251637F5E2E6}" type="datetimeFigureOut">
              <a:rPr lang="es-AR" smtClean="0"/>
              <a:t>19/10/2025</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C68933-6570-4F0D-BB12-71A9C8E3F72A}" type="slidenum">
              <a:rPr lang="es-AR" smtClean="0"/>
              <a:t>‹Nº›</a:t>
            </a:fld>
            <a:endParaRPr lang="es-AR"/>
          </a:p>
        </p:txBody>
      </p:sp>
    </p:spTree>
    <p:extLst>
      <p:ext uri="{BB962C8B-B14F-4D97-AF65-F5344CB8AC3E}">
        <p14:creationId xmlns:p14="http://schemas.microsoft.com/office/powerpoint/2010/main" val="3113723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a:p>
        </p:txBody>
      </p:sp>
      <p:sp>
        <p:nvSpPr>
          <p:cNvPr id="4" name="Marcador de número de diapositiva 3"/>
          <p:cNvSpPr>
            <a:spLocks noGrp="1"/>
          </p:cNvSpPr>
          <p:nvPr>
            <p:ph type="sldNum" sz="quarter" idx="5"/>
          </p:nvPr>
        </p:nvSpPr>
        <p:spPr/>
        <p:txBody>
          <a:bodyPr/>
          <a:lstStyle/>
          <a:p>
            <a:fld id="{F3C68933-6570-4F0D-BB12-71A9C8E3F72A}" type="slidenum">
              <a:rPr lang="es-AR" smtClean="0"/>
              <a:t>5</a:t>
            </a:fld>
            <a:endParaRPr lang="es-AR"/>
          </a:p>
        </p:txBody>
      </p:sp>
    </p:spTree>
    <p:extLst>
      <p:ext uri="{BB962C8B-B14F-4D97-AF65-F5344CB8AC3E}">
        <p14:creationId xmlns:p14="http://schemas.microsoft.com/office/powerpoint/2010/main" val="2019437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161590-1FCA-8FDB-EBCE-6C83E68E3E06}"/>
              </a:ext>
            </a:extLst>
          </p:cNvPr>
          <p:cNvSpPr>
            <a:spLocks noGrp="1"/>
          </p:cNvSpPr>
          <p:nvPr>
            <p:ph type="ctrTitle"/>
          </p:nvPr>
        </p:nvSpPr>
        <p:spPr>
          <a:xfrm>
            <a:off x="1507067" y="2404534"/>
            <a:ext cx="7766936" cy="3229350"/>
          </a:xfrm>
        </p:spPr>
        <p:txBody>
          <a:bodyPr/>
          <a:lstStyle/>
          <a:p>
            <a:pPr algn="ctr"/>
            <a:r>
              <a:rPr lang="es-AR" sz="3200" b="1" dirty="0">
                <a:solidFill>
                  <a:schemeClr val="tx1"/>
                </a:solidFill>
                <a:latin typeface="Arial" panose="020B0604020202020204" pitchFamily="34" charset="0"/>
                <a:cs typeface="Arial" panose="020B0604020202020204" pitchFamily="34" charset="0"/>
              </a:rPr>
              <a:t>Anatomía del Bulbo Raquídeo</a:t>
            </a:r>
            <a:br>
              <a:rPr lang="es-AR" sz="3200" b="1" dirty="0">
                <a:solidFill>
                  <a:schemeClr val="tx1"/>
                </a:solidFill>
                <a:latin typeface="Arial" panose="020B0604020202020204" pitchFamily="34" charset="0"/>
                <a:cs typeface="Arial" panose="020B0604020202020204" pitchFamily="34" charset="0"/>
              </a:rPr>
            </a:br>
            <a:r>
              <a:rPr lang="es-AR" sz="3200" dirty="0">
                <a:solidFill>
                  <a:schemeClr val="tx1"/>
                </a:solidFill>
                <a:latin typeface="Arial" panose="020B0604020202020204" pitchFamily="34" charset="0"/>
                <a:cs typeface="Arial" panose="020B0604020202020204" pitchFamily="34" charset="0"/>
              </a:rPr>
              <a:t>El bulbo es parte mas inferior del cerebro y se conecta con la medula espinal a través del Foramen Magnum, una abertura en la base del cráneo. Justo encima del bulbo raquídeo se encuentra el puente de Varolio, que se encuentra justo debajo de las estructuras centrales del cerebro.</a:t>
            </a:r>
            <a:endParaRPr lang="es-AR" sz="3200" b="1" dirty="0">
              <a:solidFill>
                <a:schemeClr val="tx1"/>
              </a:solidFill>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33BC4AAC-F204-B5E0-50F6-12B63293A7A5}"/>
              </a:ext>
            </a:extLst>
          </p:cNvPr>
          <p:cNvSpPr>
            <a:spLocks noGrp="1"/>
          </p:cNvSpPr>
          <p:nvPr>
            <p:ph type="subTitle" idx="1"/>
          </p:nvPr>
        </p:nvSpPr>
        <p:spPr>
          <a:xfrm>
            <a:off x="1507067" y="7418439"/>
            <a:ext cx="7766936" cy="560438"/>
          </a:xfrm>
        </p:spPr>
        <p:txBody>
          <a:bodyPr/>
          <a:lstStyle/>
          <a:p>
            <a:endParaRPr lang="es-AR"/>
          </a:p>
        </p:txBody>
      </p:sp>
    </p:spTree>
    <p:extLst>
      <p:ext uri="{BB962C8B-B14F-4D97-AF65-F5344CB8AC3E}">
        <p14:creationId xmlns:p14="http://schemas.microsoft.com/office/powerpoint/2010/main" val="1130771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F1EF3C-5E85-40E2-82EB-4209DA3FBA8A}"/>
              </a:ext>
            </a:extLst>
          </p:cNvPr>
          <p:cNvSpPr>
            <a:spLocks noGrp="1"/>
          </p:cNvSpPr>
          <p:nvPr>
            <p:ph type="title"/>
          </p:nvPr>
        </p:nvSpPr>
        <p:spPr>
          <a:xfrm>
            <a:off x="677334" y="914400"/>
            <a:ext cx="8596668" cy="5029200"/>
          </a:xfrm>
        </p:spPr>
        <p:txBody>
          <a:bodyPr>
            <a:noAutofit/>
          </a:bodyPr>
          <a:lstStyle/>
          <a:p>
            <a:r>
              <a:rPr lang="es-AR" sz="3200" dirty="0">
                <a:solidFill>
                  <a:schemeClr val="tx1"/>
                </a:solidFill>
                <a:latin typeface="Arial" panose="020B0604020202020204" pitchFamily="34" charset="0"/>
                <a:cs typeface="Arial" panose="020B0604020202020204" pitchFamily="34" charset="0"/>
              </a:rPr>
              <a:t>El bulbo raquídeo también separa los nervios que controlan el movimiento muscular, que están en el lado izquierdo, y los nervios que controlan ciertas sensaciones como el tacto, la temperatura o el dolor, que están en el lado derecho.</a:t>
            </a:r>
            <a:br>
              <a:rPr lang="es-AR" sz="3200"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r>
              <a:rPr lang="es-AR" sz="3200" b="1" dirty="0">
                <a:solidFill>
                  <a:schemeClr val="tx1"/>
                </a:solidFill>
                <a:latin typeface="Arial" panose="020B0604020202020204" pitchFamily="34" charset="0"/>
                <a:cs typeface="Arial" panose="020B0604020202020204" pitchFamily="34" charset="0"/>
              </a:rPr>
              <a:t>- Forma: </a:t>
            </a:r>
            <a:r>
              <a:rPr lang="es-AR" sz="3200" dirty="0">
                <a:solidFill>
                  <a:schemeClr val="tx1"/>
                </a:solidFill>
                <a:latin typeface="Arial" panose="020B0604020202020204" pitchFamily="34" charset="0"/>
                <a:cs typeface="Arial" panose="020B0604020202020204" pitchFamily="34" charset="0"/>
              </a:rPr>
              <a:t>Tiene forma de tubo o embudo. Es mas ancho en la parte superior, donde se conecta con la protuberancia anular.</a:t>
            </a:r>
          </a:p>
        </p:txBody>
      </p:sp>
    </p:spTree>
    <p:extLst>
      <p:ext uri="{BB962C8B-B14F-4D97-AF65-F5344CB8AC3E}">
        <p14:creationId xmlns:p14="http://schemas.microsoft.com/office/powerpoint/2010/main" val="1151945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9F8C06-A685-E26A-DC42-183A9DEE7F82}"/>
              </a:ext>
            </a:extLst>
          </p:cNvPr>
          <p:cNvSpPr>
            <a:spLocks noGrp="1"/>
          </p:cNvSpPr>
          <p:nvPr>
            <p:ph type="title"/>
          </p:nvPr>
        </p:nvSpPr>
        <p:spPr>
          <a:xfrm>
            <a:off x="677334" y="442452"/>
            <a:ext cx="8596668" cy="4616245"/>
          </a:xfrm>
        </p:spPr>
        <p:txBody>
          <a:bodyPr>
            <a:normAutofit fontScale="90000"/>
          </a:bodyPr>
          <a:lstStyle/>
          <a:p>
            <a:r>
              <a:rPr lang="es-AR" sz="3200" b="1" dirty="0">
                <a:solidFill>
                  <a:schemeClr val="tx1"/>
                </a:solidFill>
                <a:latin typeface="Arial" panose="020B0604020202020204" pitchFamily="34" charset="0"/>
                <a:cs typeface="Arial" panose="020B0604020202020204" pitchFamily="34" charset="0"/>
              </a:rPr>
              <a:t>- </a:t>
            </a:r>
            <a:r>
              <a:rPr lang="es-AR" b="1" dirty="0">
                <a:solidFill>
                  <a:schemeClr val="tx1"/>
                </a:solidFill>
                <a:latin typeface="Arial" panose="020B0604020202020204" pitchFamily="34" charset="0"/>
                <a:cs typeface="Arial" panose="020B0604020202020204" pitchFamily="34" charset="0"/>
              </a:rPr>
              <a:t>Color:</a:t>
            </a:r>
            <a:r>
              <a:rPr lang="es-AR" dirty="0">
                <a:solidFill>
                  <a:schemeClr val="tx1"/>
                </a:solidFill>
                <a:latin typeface="Arial" panose="020B0604020202020204" pitchFamily="34" charset="0"/>
                <a:cs typeface="Arial" panose="020B0604020202020204" pitchFamily="34" charset="0"/>
              </a:rPr>
              <a:t> Color beige o blanquecino con un ligero tinte rosado.</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-Tamaño: </a:t>
            </a:r>
            <a:r>
              <a:rPr lang="es-AR" dirty="0">
                <a:solidFill>
                  <a:schemeClr val="tx1"/>
                </a:solidFill>
                <a:latin typeface="Arial" panose="020B0604020202020204" pitchFamily="34" charset="0"/>
                <a:cs typeface="Arial" panose="020B0604020202020204" pitchFamily="34" charset="0"/>
              </a:rPr>
              <a:t>Estructura sumamente importante, pero también muy pequeña. Mide unos 3 cm de largo y su diámetro máximo es de poco mas de 2 cm.</a:t>
            </a:r>
            <a:br>
              <a:rPr lang="es-AR" dirty="0">
                <a:solidFill>
                  <a:schemeClr val="tx1"/>
                </a:solidFill>
                <a:latin typeface="Arial" panose="020B0604020202020204" pitchFamily="34" charset="0"/>
                <a:cs typeface="Arial" panose="020B0604020202020204" pitchFamily="34" charset="0"/>
              </a:rPr>
            </a:br>
            <a:br>
              <a:rPr lang="es-AR" dirty="0">
                <a:solidFill>
                  <a:schemeClr val="tx1"/>
                </a:solidFill>
                <a:latin typeface="Arial" panose="020B0604020202020204" pitchFamily="34" charset="0"/>
                <a:cs typeface="Arial" panose="020B0604020202020204" pitchFamily="34" charset="0"/>
              </a:rPr>
            </a:br>
            <a:r>
              <a:rPr lang="es-AR" b="1" dirty="0">
                <a:solidFill>
                  <a:schemeClr val="tx1"/>
                </a:solidFill>
                <a:latin typeface="Arial" panose="020B0604020202020204" pitchFamily="34" charset="0"/>
                <a:cs typeface="Arial" panose="020B0604020202020204" pitchFamily="34" charset="0"/>
              </a:rPr>
              <a:t>- Pesa:</a:t>
            </a:r>
            <a:r>
              <a:rPr lang="es-AR" dirty="0">
                <a:solidFill>
                  <a:schemeClr val="tx1"/>
                </a:solidFill>
                <a:latin typeface="Arial" panose="020B0604020202020204" pitchFamily="34" charset="0"/>
                <a:cs typeface="Arial" panose="020B0604020202020204" pitchFamily="34" charset="0"/>
              </a:rPr>
              <a:t> El cerebro humano adulto promedio pesa entre 1,2 y 1,4 Kg, de los cuales el bulbo raquídeo representa aprox el 0,5 %. Esto significa que el bulbo pesa entre 59 y 72 g.</a:t>
            </a:r>
            <a:endParaRPr lang="es-AR"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3409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3A5FC1-8230-4D34-F6BA-BA56201D2230}"/>
              </a:ext>
            </a:extLst>
          </p:cNvPr>
          <p:cNvSpPr>
            <a:spLocks noGrp="1"/>
          </p:cNvSpPr>
          <p:nvPr>
            <p:ph type="title"/>
          </p:nvPr>
        </p:nvSpPr>
        <p:spPr>
          <a:xfrm>
            <a:off x="677334" y="737419"/>
            <a:ext cx="8596668" cy="4571999"/>
          </a:xfrm>
        </p:spPr>
        <p:txBody>
          <a:bodyPr>
            <a:normAutofit fontScale="90000"/>
          </a:bodyPr>
          <a:lstStyle/>
          <a:p>
            <a:pPr algn="ctr"/>
            <a:r>
              <a:rPr lang="es-AR" b="1" dirty="0">
                <a:solidFill>
                  <a:schemeClr val="tx1"/>
                </a:solidFill>
                <a:latin typeface="Arial" panose="020B0604020202020204" pitchFamily="34" charset="0"/>
                <a:cs typeface="Arial" panose="020B0604020202020204" pitchFamily="34" charset="0"/>
              </a:rPr>
              <a:t>Composición</a:t>
            </a:r>
            <a:br>
              <a:rPr lang="es-AR" b="1"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Al igual que el resto del tejido cerebral, el bulbo raquídeo esta compuesto por diversos tipos de materia cerebral blanca y gris, así como células nerviosas. El tejido cerebral se compone, aprox, de:</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 77% Agua</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 11% Lípidos</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.8% Proteínas</a:t>
            </a:r>
            <a:br>
              <a:rPr lang="es-AR" dirty="0">
                <a:solidFill>
                  <a:schemeClr val="tx1"/>
                </a:solidFill>
                <a:latin typeface="Arial" panose="020B0604020202020204" pitchFamily="34" charset="0"/>
                <a:cs typeface="Arial" panose="020B0604020202020204" pitchFamily="34" charset="0"/>
              </a:rPr>
            </a:br>
            <a:r>
              <a:rPr lang="es-AR" dirty="0">
                <a:solidFill>
                  <a:schemeClr val="tx1"/>
                </a:solidFill>
                <a:latin typeface="Arial" panose="020B0604020202020204" pitchFamily="34" charset="0"/>
                <a:cs typeface="Arial" panose="020B0604020202020204" pitchFamily="34" charset="0"/>
              </a:rPr>
              <a:t>.4% otros</a:t>
            </a:r>
            <a:br>
              <a:rPr lang="es-AR" dirty="0">
                <a:solidFill>
                  <a:schemeClr val="tx1"/>
                </a:solidFill>
                <a:latin typeface="Arial" panose="020B0604020202020204" pitchFamily="34" charset="0"/>
                <a:cs typeface="Arial" panose="020B0604020202020204" pitchFamily="34" charset="0"/>
              </a:rPr>
            </a:br>
            <a:br>
              <a:rPr lang="es-AR" sz="3200" dirty="0">
                <a:solidFill>
                  <a:schemeClr val="tx1"/>
                </a:solidFill>
                <a:latin typeface="Arial" panose="020B0604020202020204" pitchFamily="34" charset="0"/>
                <a:cs typeface="Arial" panose="020B0604020202020204" pitchFamily="34" charset="0"/>
              </a:rPr>
            </a:br>
            <a:endParaRPr lang="es-AR"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537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7095A0F9-A48A-BA9D-9608-C39223E75993}"/>
              </a:ext>
            </a:extLst>
          </p:cNvPr>
          <p:cNvPicPr>
            <a:picLocks noChangeAspect="1"/>
          </p:cNvPicPr>
          <p:nvPr/>
        </p:nvPicPr>
        <p:blipFill>
          <a:blip r:embed="rId3"/>
          <a:stretch>
            <a:fillRect/>
          </a:stretch>
        </p:blipFill>
        <p:spPr>
          <a:xfrm>
            <a:off x="598474" y="108286"/>
            <a:ext cx="9065236" cy="3320714"/>
          </a:xfrm>
          <a:prstGeom prst="rect">
            <a:avLst/>
          </a:prstGeom>
        </p:spPr>
      </p:pic>
      <p:pic>
        <p:nvPicPr>
          <p:cNvPr id="7" name="Imagen 6">
            <a:extLst>
              <a:ext uri="{FF2B5EF4-FFF2-40B4-BE49-F238E27FC236}">
                <a16:creationId xmlns:a16="http://schemas.microsoft.com/office/drawing/2014/main" id="{5EDD1B4D-3F54-671E-1D10-44B747F29C05}"/>
              </a:ext>
            </a:extLst>
          </p:cNvPr>
          <p:cNvPicPr>
            <a:picLocks noChangeAspect="1"/>
          </p:cNvPicPr>
          <p:nvPr/>
        </p:nvPicPr>
        <p:blipFill>
          <a:blip r:embed="rId4"/>
          <a:stretch>
            <a:fillRect/>
          </a:stretch>
        </p:blipFill>
        <p:spPr>
          <a:xfrm>
            <a:off x="1155034" y="3785938"/>
            <a:ext cx="7867962" cy="2963776"/>
          </a:xfrm>
          <a:prstGeom prst="rect">
            <a:avLst/>
          </a:prstGeom>
        </p:spPr>
      </p:pic>
    </p:spTree>
    <p:extLst>
      <p:ext uri="{BB962C8B-B14F-4D97-AF65-F5344CB8AC3E}">
        <p14:creationId xmlns:p14="http://schemas.microsoft.com/office/powerpoint/2010/main" val="795644069"/>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TotalTime>
  <Words>279</Words>
  <Application>Microsoft Office PowerPoint</Application>
  <PresentationFormat>Panorámica</PresentationFormat>
  <Paragraphs>5</Paragraphs>
  <Slides>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Trebuchet MS</vt:lpstr>
      <vt:lpstr>Wingdings 3</vt:lpstr>
      <vt:lpstr>Faceta</vt:lpstr>
      <vt:lpstr>Anatomía del Bulbo Raquídeo El bulbo es parte mas inferior del cerebro y se conecta con la medula espinal a través del Foramen Magnum, una abertura en la base del cráneo. Justo encima del bulbo raquídeo se encuentra el puente de Varolio, que se encuentra justo debajo de las estructuras centrales del cerebro.</vt:lpstr>
      <vt:lpstr>El bulbo raquídeo también separa los nervios que controlan el movimiento muscular, que están en el lado izquierdo, y los nervios que controlan ciertas sensaciones como el tacto, la temperatura o el dolor, que están en el lado derecho.  - Forma: Tiene forma de tubo o embudo. Es mas ancho en la parte superior, donde se conecta con la protuberancia anular.</vt:lpstr>
      <vt:lpstr>- Color: Color beige o blanquecino con un ligero tinte rosado.  -Tamaño: Estructura sumamente importante, pero también muy pequeña. Mide unos 3 cm de largo y su diámetro máximo es de poco mas de 2 cm.  - Pesa: El cerebro humano adulto promedio pesa entre 1,2 y 1,4 Kg, de los cuales el bulbo raquídeo representa aprox el 0,5 %. Esto significa que el bulbo pesa entre 59 y 72 g.</vt:lpstr>
      <vt:lpstr>Composición Al igual que el resto del tejido cerebral, el bulbo raquídeo esta compuesto por diversos tipos de materia cerebral blanca y gris, así como células nerviosas. El tejido cerebral se compone, aprox, de: . 77% Agua . 11% Lípidos .8% Proteínas .4% otros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6</cp:revision>
  <dcterms:created xsi:type="dcterms:W3CDTF">2025-10-19T17:09:44Z</dcterms:created>
  <dcterms:modified xsi:type="dcterms:W3CDTF">2025-10-19T17:43:39Z</dcterms:modified>
</cp:coreProperties>
</file>