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66" r:id="rId4"/>
    <p:sldId id="262" r:id="rId5"/>
    <p:sldId id="258" r:id="rId6"/>
    <p:sldId id="259" r:id="rId7"/>
    <p:sldId id="263" r:id="rId8"/>
    <p:sldId id="264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174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135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27584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04915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992359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862149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9736586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1819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83061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16917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22675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9EAEE04-7D7B-4CCA-80D1-9D6D5B7C8121}" type="datetimeFigureOut">
              <a:rPr lang="es-AR" smtClean="0"/>
              <a:t>1/4/2021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27E3794-6F01-40CB-8632-71C2BCB7D01C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04363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UNIDAD II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ACTOS HUMANOS</a:t>
            </a:r>
          </a:p>
          <a:p>
            <a:r>
              <a:rPr lang="es-AR" dirty="0" smtClean="0"/>
              <a:t>RAZÓN. VOLUNTAD. LIBERTAD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1710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87208" cy="1656184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RAZÓN</a:t>
            </a:r>
            <a:br>
              <a:rPr lang="es-AR" dirty="0" smtClean="0"/>
            </a:br>
            <a:r>
              <a:rPr lang="es-AR" dirty="0"/>
              <a:t>raciocinio o conocimiento </a:t>
            </a:r>
            <a:r>
              <a:rPr lang="es-AR" dirty="0" smtClean="0"/>
              <a:t>racional</a:t>
            </a:r>
            <a:r>
              <a:rPr lang="es-AR" dirty="0"/>
              <a:t/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2564904"/>
            <a:ext cx="7787208" cy="3744416"/>
          </a:xfrm>
        </p:spPr>
        <p:txBody>
          <a:bodyPr>
            <a:normAutofit/>
          </a:bodyPr>
          <a:lstStyle/>
          <a:p>
            <a:r>
              <a:rPr lang="es-AR" dirty="0" smtClean="0"/>
              <a:t>Por ella puede </a:t>
            </a:r>
            <a:r>
              <a:rPr lang="es-AR" dirty="0"/>
              <a:t>separar lo distinto de cada cosa, de lo común que ésta tenga con las </a:t>
            </a:r>
            <a:r>
              <a:rPr lang="es-AR" dirty="0" smtClean="0"/>
              <a:t>demás</a:t>
            </a:r>
          </a:p>
          <a:p>
            <a:r>
              <a:rPr lang="es-AR" dirty="0" smtClean="0"/>
              <a:t>puede </a:t>
            </a:r>
            <a:r>
              <a:rPr lang="es-AR" dirty="0"/>
              <a:t>además conocer y enterarse de la </a:t>
            </a:r>
            <a:r>
              <a:rPr lang="es-AR" dirty="0" smtClean="0"/>
              <a:t>realidad</a:t>
            </a:r>
          </a:p>
          <a:p>
            <a:r>
              <a:rPr lang="es-AR" dirty="0" smtClean="0"/>
              <a:t>puede </a:t>
            </a:r>
            <a:r>
              <a:rPr lang="es-AR" dirty="0"/>
              <a:t>también elaborar conceptos y unirlos para formar </a:t>
            </a:r>
            <a:r>
              <a:rPr lang="es-AR" dirty="0" smtClean="0"/>
              <a:t>juicios</a:t>
            </a:r>
          </a:p>
          <a:p>
            <a:r>
              <a:rPr lang="es-AR" dirty="0" smtClean="0"/>
              <a:t>comparando </a:t>
            </a:r>
            <a:r>
              <a:rPr lang="es-AR" dirty="0"/>
              <a:t>datos en un proceso complejo, llega a cosas nuevas partiendo de cosas </a:t>
            </a:r>
            <a:r>
              <a:rPr lang="es-AR" dirty="0" smtClean="0"/>
              <a:t>conocidas</a:t>
            </a:r>
          </a:p>
          <a:p>
            <a:r>
              <a:rPr lang="es-AR" dirty="0" smtClean="0"/>
              <a:t>le </a:t>
            </a:r>
            <a:r>
              <a:rPr lang="es-AR" dirty="0"/>
              <a:t>facilita al hombre el ejercicio de su </a:t>
            </a:r>
            <a:r>
              <a:rPr lang="es-AR" dirty="0" smtClean="0"/>
              <a:t>libertad</a:t>
            </a:r>
          </a:p>
          <a:p>
            <a:r>
              <a:rPr lang="es-AR" dirty="0" smtClean="0"/>
              <a:t>hace </a:t>
            </a:r>
            <a:r>
              <a:rPr lang="es-AR" dirty="0"/>
              <a:t>posible </a:t>
            </a:r>
            <a:r>
              <a:rPr lang="es-AR" dirty="0" smtClean="0"/>
              <a:t>el </a:t>
            </a:r>
            <a:r>
              <a:rPr lang="es-AR" dirty="0"/>
              <a:t>desarrollo de su propia personalidad</a:t>
            </a:r>
          </a:p>
        </p:txBody>
      </p:sp>
    </p:spTree>
    <p:extLst>
      <p:ext uri="{BB962C8B-B14F-4D97-AF65-F5344CB8AC3E}">
        <p14:creationId xmlns:p14="http://schemas.microsoft.com/office/powerpoint/2010/main" val="425631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VOLUNTAD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946443"/>
          </a:xfrm>
        </p:spPr>
        <p:txBody>
          <a:bodyPr/>
          <a:lstStyle/>
          <a:p>
            <a:r>
              <a:rPr lang="es-AR" i="1" dirty="0" smtClean="0"/>
              <a:t>…es </a:t>
            </a:r>
            <a:r>
              <a:rPr lang="es-AR" i="1" dirty="0"/>
              <a:t>la que orienta el acto del hombre; a unos actos los dirige y a otros los </a:t>
            </a:r>
            <a:r>
              <a:rPr lang="es-AR" i="1" dirty="0" smtClean="0"/>
              <a:t>ejecuta…</a:t>
            </a:r>
          </a:p>
          <a:p>
            <a:r>
              <a:rPr lang="es-AR" dirty="0"/>
              <a:t>supone en el hombre una capacidad de manifestarse </a:t>
            </a:r>
            <a:r>
              <a:rPr lang="es-AR" dirty="0" smtClean="0"/>
              <a:t>externamente como </a:t>
            </a:r>
            <a:r>
              <a:rPr lang="es-AR" dirty="0"/>
              <a:t>una persona individual.</a:t>
            </a:r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02168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84668" y="620688"/>
            <a:ext cx="8229600" cy="1143000"/>
          </a:xfrm>
        </p:spPr>
        <p:txBody>
          <a:bodyPr/>
          <a:lstStyle/>
          <a:p>
            <a:r>
              <a:rPr lang="es-AR" dirty="0" smtClean="0"/>
              <a:t>ACTO HUMANO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AR" dirty="0"/>
          </a:p>
          <a:p>
            <a:r>
              <a:rPr lang="es-AR" dirty="0"/>
              <a:t>se puede definir como aquel que procede de la voluntad libre  y deliberada del </a:t>
            </a:r>
            <a:r>
              <a:rPr lang="es-AR" dirty="0" smtClean="0"/>
              <a:t>hombre</a:t>
            </a:r>
          </a:p>
          <a:p>
            <a:r>
              <a:rPr lang="es-AR" dirty="0" smtClean="0"/>
              <a:t>son </a:t>
            </a:r>
            <a:r>
              <a:rPr lang="es-AR" dirty="0"/>
              <a:t>aquellos actos que el hombre realiza </a:t>
            </a:r>
            <a:r>
              <a:rPr lang="es-AR" b="1" dirty="0"/>
              <a:t>sabiendo</a:t>
            </a:r>
            <a:r>
              <a:rPr lang="es-AR" dirty="0"/>
              <a:t> lo que está haciendo y plenamente </a:t>
            </a:r>
            <a:r>
              <a:rPr lang="es-AR" b="1" dirty="0"/>
              <a:t>libre</a:t>
            </a:r>
            <a:r>
              <a:rPr lang="es-AR" dirty="0"/>
              <a:t>, es decir, usando de sus </a:t>
            </a:r>
            <a:r>
              <a:rPr lang="es-AR" dirty="0" smtClean="0"/>
              <a:t>facultades</a:t>
            </a:r>
          </a:p>
          <a:p>
            <a:r>
              <a:rPr lang="es-AR" dirty="0" smtClean="0"/>
              <a:t>está </a:t>
            </a:r>
            <a:r>
              <a:rPr lang="es-AR" dirty="0"/>
              <a:t>obligado a responder totalmente de ellos.</a:t>
            </a:r>
          </a:p>
        </p:txBody>
      </p:sp>
    </p:spTree>
    <p:extLst>
      <p:ext uri="{BB962C8B-B14F-4D97-AF65-F5344CB8AC3E}">
        <p14:creationId xmlns:p14="http://schemas.microsoft.com/office/powerpoint/2010/main" val="234272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629816"/>
            <a:ext cx="8229600" cy="1143000"/>
          </a:xfrm>
        </p:spPr>
        <p:txBody>
          <a:bodyPr>
            <a:normAutofit/>
          </a:bodyPr>
          <a:lstStyle/>
          <a:p>
            <a:r>
              <a:rPr lang="es-AR" dirty="0"/>
              <a:t>D</a:t>
            </a:r>
            <a:r>
              <a:rPr lang="es-AR" dirty="0" smtClean="0"/>
              <a:t>iferencias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dirty="0" smtClean="0"/>
          </a:p>
          <a:p>
            <a:r>
              <a:rPr lang="es-AR" dirty="0" smtClean="0"/>
              <a:t>Actos del hombre: </a:t>
            </a:r>
            <a:r>
              <a:rPr lang="es-AR" dirty="0"/>
              <a:t>acto de nutrición, acto de digestión, acto de respiración, etc. </a:t>
            </a:r>
            <a:endParaRPr lang="es-AR" dirty="0" smtClean="0"/>
          </a:p>
          <a:p>
            <a:r>
              <a:rPr lang="es-AR" dirty="0" smtClean="0"/>
              <a:t>Actos naturales: actos </a:t>
            </a:r>
            <a:r>
              <a:rPr lang="es-AR" dirty="0"/>
              <a:t>que realiza hipnotizado, dormido, plenamente distraído, </a:t>
            </a:r>
            <a:r>
              <a:rPr lang="es-AR" dirty="0" err="1"/>
              <a:t>etc</a:t>
            </a:r>
            <a:endParaRPr lang="es-AR" dirty="0" smtClean="0"/>
          </a:p>
          <a:p>
            <a:r>
              <a:rPr lang="es-AR" dirty="0" smtClean="0"/>
              <a:t>Actos amenazados por fuerza física irresistible o temores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5312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Elementos del acto humano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CONOCIMIENTO: </a:t>
            </a:r>
            <a:r>
              <a:rPr lang="es-AR" dirty="0"/>
              <a:t>empieza por el estudio o disposición de la mente para aprehender algo, supone consideración y </a:t>
            </a:r>
            <a:r>
              <a:rPr lang="es-AR" dirty="0" smtClean="0"/>
              <a:t>atención</a:t>
            </a:r>
          </a:p>
          <a:p>
            <a:endParaRPr lang="es-AR" dirty="0" smtClean="0"/>
          </a:p>
          <a:p>
            <a:r>
              <a:rPr lang="es-AR" dirty="0" smtClean="0"/>
              <a:t>VOLUNTAD </a:t>
            </a:r>
            <a:r>
              <a:rPr lang="es-AR" dirty="0"/>
              <a:t>del acto, bien sea queriendo o no  íntimamente, sin ninguna </a:t>
            </a:r>
            <a:r>
              <a:rPr lang="es-AR" dirty="0" smtClean="0"/>
              <a:t>violencia (para </a:t>
            </a:r>
            <a:r>
              <a:rPr lang="es-AR" dirty="0"/>
              <a:t>ello es preciso que conozcamos y queramos el fin para el cual realizamos el </a:t>
            </a:r>
            <a:r>
              <a:rPr lang="es-AR" dirty="0" smtClean="0"/>
              <a:t>acto)</a:t>
            </a: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0931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Elementos de la voluntad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DISCERNIMIENTO: capacidad de comprender lo que está bien o está mal, para ello requiere el conocimiento</a:t>
            </a:r>
          </a:p>
          <a:p>
            <a:r>
              <a:rPr lang="es-AR" dirty="0" smtClean="0"/>
              <a:t>INTENCIÓN: querer el fin para el cual realizamos el acto, elegir los medios adecuados y dirigir la acción hacia el mismo</a:t>
            </a:r>
          </a:p>
          <a:p>
            <a:r>
              <a:rPr lang="es-AR" dirty="0" smtClean="0"/>
              <a:t>LIBERTAD: poder de autodeterminación. Se </a:t>
            </a:r>
            <a:r>
              <a:rPr lang="es-AR" dirty="0"/>
              <a:t>encarga de hacer la mejor elección de lo que el entendimiento nos </a:t>
            </a:r>
            <a:r>
              <a:rPr lang="es-AR" dirty="0" smtClean="0"/>
              <a:t>muestra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8617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692696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Obstáculos de la libertad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2132856"/>
            <a:ext cx="7931224" cy="4392488"/>
          </a:xfrm>
        </p:spPr>
        <p:txBody>
          <a:bodyPr>
            <a:normAutofit/>
          </a:bodyPr>
          <a:lstStyle/>
          <a:p>
            <a:r>
              <a:rPr lang="es-AR" b="1" u="sng" dirty="0"/>
              <a:t>ignorancia</a:t>
            </a:r>
            <a:r>
              <a:rPr lang="es-AR" dirty="0"/>
              <a:t>: consiste en la ausencia de </a:t>
            </a:r>
            <a:r>
              <a:rPr lang="es-AR" dirty="0" smtClean="0"/>
              <a:t>conocimientos</a:t>
            </a:r>
          </a:p>
          <a:p>
            <a:r>
              <a:rPr lang="es-AR" b="1" u="sng" dirty="0"/>
              <a:t>miedo</a:t>
            </a:r>
            <a:r>
              <a:rPr lang="es-AR" dirty="0"/>
              <a:t>: consiste en la perturbación emocional producida por la amenaza de un  peligro inminente </a:t>
            </a:r>
            <a:endParaRPr lang="es-AR" dirty="0" smtClean="0"/>
          </a:p>
          <a:p>
            <a:r>
              <a:rPr lang="es-AR" b="1" u="sng" dirty="0" smtClean="0"/>
              <a:t>Cólera y otras pasiones</a:t>
            </a:r>
            <a:r>
              <a:rPr lang="es-AR" dirty="0" smtClean="0"/>
              <a:t>: (ira</a:t>
            </a:r>
            <a:r>
              <a:rPr lang="es-AR" dirty="0"/>
              <a:t>, </a:t>
            </a:r>
            <a:r>
              <a:rPr lang="es-AR" dirty="0" smtClean="0"/>
              <a:t>enojo) </a:t>
            </a:r>
            <a:r>
              <a:rPr lang="es-AR" dirty="0"/>
              <a:t>al igual que otras emociones y pasiones producen una fuerte limitación en nuestra capacidad de elegir </a:t>
            </a:r>
            <a:r>
              <a:rPr lang="es-AR" dirty="0" smtClean="0"/>
              <a:t>libremente(emociones: odio</a:t>
            </a:r>
            <a:r>
              <a:rPr lang="es-AR" dirty="0"/>
              <a:t>, </a:t>
            </a:r>
            <a:r>
              <a:rPr lang="es-AR" dirty="0" smtClean="0"/>
              <a:t>tristeza</a:t>
            </a:r>
            <a:r>
              <a:rPr lang="es-AR" dirty="0"/>
              <a:t>, </a:t>
            </a:r>
            <a:r>
              <a:rPr lang="es-AR" dirty="0" smtClean="0"/>
              <a:t>alegría</a:t>
            </a:r>
            <a:r>
              <a:rPr lang="es-AR" dirty="0"/>
              <a:t>, </a:t>
            </a:r>
            <a:r>
              <a:rPr lang="es-AR" dirty="0" smtClean="0"/>
              <a:t>celos</a:t>
            </a:r>
            <a:r>
              <a:rPr lang="es-AR" dirty="0"/>
              <a:t>, </a:t>
            </a:r>
            <a:r>
              <a:rPr lang="es-AR" dirty="0" smtClean="0"/>
              <a:t>envidia enamoramiento)</a:t>
            </a:r>
          </a:p>
          <a:p>
            <a:r>
              <a:rPr lang="es-AR" b="1" u="sng" dirty="0"/>
              <a:t>violencia</a:t>
            </a:r>
            <a:r>
              <a:rPr lang="es-AR" dirty="0"/>
              <a:t>: es una fuerza externa, física o </a:t>
            </a:r>
            <a:r>
              <a:rPr lang="es-AR" dirty="0" smtClean="0"/>
              <a:t>síquica</a:t>
            </a:r>
          </a:p>
          <a:p>
            <a:r>
              <a:rPr lang="es-AR" b="1" u="sng" dirty="0"/>
              <a:t>desajustes psíquicos</a:t>
            </a:r>
            <a:r>
              <a:rPr lang="es-AR" dirty="0"/>
              <a:t>: entre los cuales sobresale la neurosis, </a:t>
            </a:r>
            <a:r>
              <a:rPr lang="es-AR" dirty="0" smtClean="0"/>
              <a:t>la </a:t>
            </a:r>
            <a:r>
              <a:rPr lang="es-AR" dirty="0"/>
              <a:t>persona se siente atada a ciertos patrones de conducta, a mecanismos de defensa</a:t>
            </a:r>
            <a:endParaRPr lang="es-AR" dirty="0" smtClean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2688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653536" cy="2088232"/>
          </a:xfrm>
        </p:spPr>
        <p:txBody>
          <a:bodyPr>
            <a:normAutofit fontScale="90000"/>
          </a:bodyPr>
          <a:lstStyle/>
          <a:p>
            <a:r>
              <a:rPr lang="es-AR" dirty="0"/>
              <a:t>¿Qué condiciones debe reunir una acción para que </a:t>
            </a:r>
            <a:r>
              <a:rPr lang="es-AR" dirty="0" smtClean="0"/>
              <a:t>sea </a:t>
            </a:r>
            <a:r>
              <a:rPr lang="es-AR" dirty="0"/>
              <a:t>considerada responsable?</a:t>
            </a:r>
            <a:br>
              <a:rPr lang="es-AR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59632" y="3429000"/>
            <a:ext cx="7427168" cy="2697163"/>
          </a:xfrm>
        </p:spPr>
        <p:txBody>
          <a:bodyPr/>
          <a:lstStyle/>
          <a:p>
            <a:r>
              <a:rPr lang="es-AR" dirty="0" smtClean="0"/>
              <a:t>Acción voluntaria: con conocimiento- sin coacción</a:t>
            </a:r>
            <a:endParaRPr lang="es-AR" dirty="0"/>
          </a:p>
          <a:p>
            <a:r>
              <a:rPr lang="es-AR" dirty="0" smtClean="0"/>
              <a:t>Agente moral: sujeto que haya causado el acto </a:t>
            </a:r>
            <a:r>
              <a:rPr lang="es-AR" dirty="0"/>
              <a:t>(directa o indirectamente) y </a:t>
            </a:r>
            <a:r>
              <a:rPr lang="es-AR" dirty="0" smtClean="0"/>
              <a:t>con intervención de </a:t>
            </a:r>
            <a:r>
              <a:rPr lang="es-AR" dirty="0"/>
              <a:t>su voluntad</a:t>
            </a:r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322838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236</TotalTime>
  <Words>464</Words>
  <Application>Microsoft Office PowerPoint</Application>
  <PresentationFormat>Presentación en pantalla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Impact</vt:lpstr>
      <vt:lpstr>Badge</vt:lpstr>
      <vt:lpstr>UNIDAD II</vt:lpstr>
      <vt:lpstr>RAZÓN raciocinio o conocimiento racional </vt:lpstr>
      <vt:lpstr>VOLUNTAD</vt:lpstr>
      <vt:lpstr>ACTO HUMANO</vt:lpstr>
      <vt:lpstr>Diferencias</vt:lpstr>
      <vt:lpstr>Elementos del acto humano</vt:lpstr>
      <vt:lpstr>Elementos de la voluntad</vt:lpstr>
      <vt:lpstr>Obstáculos de la libertad</vt:lpstr>
      <vt:lpstr>¿Qué condiciones debe reunir una acción para que sea considerada responsable?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ÉTICA</dc:title>
  <dc:creator>Usuario</dc:creator>
  <cp:lastModifiedBy>Usuario</cp:lastModifiedBy>
  <cp:revision>22</cp:revision>
  <dcterms:created xsi:type="dcterms:W3CDTF">2013-03-26T16:14:53Z</dcterms:created>
  <dcterms:modified xsi:type="dcterms:W3CDTF">2021-04-01T20:06:39Z</dcterms:modified>
</cp:coreProperties>
</file>