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3" r:id="rId3"/>
    <p:sldId id="259" r:id="rId4"/>
    <p:sldId id="290" r:id="rId5"/>
    <p:sldId id="300" r:id="rId6"/>
    <p:sldId id="301" r:id="rId7"/>
    <p:sldId id="302" r:id="rId8"/>
    <p:sldId id="278" r:id="rId9"/>
    <p:sldId id="270" r:id="rId10"/>
    <p:sldId id="293" r:id="rId11"/>
    <p:sldId id="289" r:id="rId12"/>
    <p:sldId id="287" r:id="rId13"/>
    <p:sldId id="294" r:id="rId14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D1CA-EC72-4E45-98B9-D060B58E19DF}" type="datetimeFigureOut">
              <a:rPr lang="es-AR" smtClean="0"/>
              <a:pPr/>
              <a:t>11/5/2026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F812-85FE-408D-BCC4-6C908499B71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7992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D1CA-EC72-4E45-98B9-D060B58E19DF}" type="datetimeFigureOut">
              <a:rPr lang="es-AR" smtClean="0"/>
              <a:pPr/>
              <a:t>11/5/2026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F812-85FE-408D-BCC4-6C908499B71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1727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D1CA-EC72-4E45-98B9-D060B58E19DF}" type="datetimeFigureOut">
              <a:rPr lang="es-AR" smtClean="0"/>
              <a:pPr/>
              <a:t>11/5/2026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F812-85FE-408D-BCC4-6C908499B71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5449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D1CA-EC72-4E45-98B9-D060B58E19DF}" type="datetimeFigureOut">
              <a:rPr lang="es-AR" smtClean="0"/>
              <a:pPr/>
              <a:t>11/5/2026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F812-85FE-408D-BCC4-6C908499B71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47464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D1CA-EC72-4E45-98B9-D060B58E19DF}" type="datetimeFigureOut">
              <a:rPr lang="es-AR" smtClean="0"/>
              <a:pPr/>
              <a:t>11/5/2026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F812-85FE-408D-BCC4-6C908499B71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46940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D1CA-EC72-4E45-98B9-D060B58E19DF}" type="datetimeFigureOut">
              <a:rPr lang="es-AR" smtClean="0"/>
              <a:pPr/>
              <a:t>11/5/2026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F812-85FE-408D-BCC4-6C908499B71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246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D1CA-EC72-4E45-98B9-D060B58E19DF}" type="datetimeFigureOut">
              <a:rPr lang="es-AR" smtClean="0"/>
              <a:pPr/>
              <a:t>11/5/2026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F812-85FE-408D-BCC4-6C908499B71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4862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D1CA-EC72-4E45-98B9-D060B58E19DF}" type="datetimeFigureOut">
              <a:rPr lang="es-AR" smtClean="0"/>
              <a:pPr/>
              <a:t>11/5/2026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F812-85FE-408D-BCC4-6C908499B71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8278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D1CA-EC72-4E45-98B9-D060B58E19DF}" type="datetimeFigureOut">
              <a:rPr lang="es-AR" smtClean="0"/>
              <a:pPr/>
              <a:t>11/5/2026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F812-85FE-408D-BCC4-6C908499B71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6390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D1CA-EC72-4E45-98B9-D060B58E19DF}" type="datetimeFigureOut">
              <a:rPr lang="es-AR" smtClean="0"/>
              <a:pPr/>
              <a:t>11/5/2026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F812-85FE-408D-BCC4-6C908499B71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6873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D1CA-EC72-4E45-98B9-D060B58E19DF}" type="datetimeFigureOut">
              <a:rPr lang="es-AR" smtClean="0"/>
              <a:pPr/>
              <a:t>11/5/2026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F812-85FE-408D-BCC4-6C908499B71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37433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5D1CA-EC72-4E45-98B9-D060B58E19DF}" type="datetimeFigureOut">
              <a:rPr lang="es-AR" smtClean="0"/>
              <a:pPr/>
              <a:t>11/5/2026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1F812-85FE-408D-BCC4-6C908499B71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5077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333500"/>
            <a:ext cx="9937104" cy="952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1520" y="200054"/>
            <a:ext cx="8352928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AR" sz="4000" b="1" dirty="0" smtClean="0">
                <a:solidFill>
                  <a:srgbClr val="FF0000"/>
                </a:solidFill>
              </a:rPr>
              <a:t>CIRCULACION MAYOR O SISTEMICA   </a:t>
            </a:r>
          </a:p>
          <a:p>
            <a:pPr algn="just"/>
            <a:endParaRPr lang="es-AR" sz="4000" b="1" dirty="0"/>
          </a:p>
          <a:p>
            <a:pPr algn="just"/>
            <a:r>
              <a:rPr lang="es-AR" sz="4000" b="1" dirty="0" smtClean="0">
                <a:solidFill>
                  <a:srgbClr val="00B0F0"/>
                </a:solidFill>
              </a:rPr>
              <a:t>CIRCULACION MENOR O PULMONAR</a:t>
            </a:r>
            <a:endParaRPr lang="es-AR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8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iferencia entre sístole y diástole - Diferenciad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4543" y="-387424"/>
            <a:ext cx="9865096" cy="7245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260648"/>
            <a:ext cx="88569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b="1" dirty="0" smtClean="0">
                <a:solidFill>
                  <a:srgbClr val="FF0000"/>
                </a:solidFill>
                <a:latin typeface="+mj-lt"/>
              </a:rPr>
              <a:t>El corazón izquierdo y los vasos sistémicos reciben</a:t>
            </a:r>
          </a:p>
          <a:p>
            <a:pPr algn="ctr"/>
            <a:r>
              <a:rPr lang="es-AR" sz="2400" b="1" dirty="0" smtClean="0">
                <a:solidFill>
                  <a:srgbClr val="FF0000"/>
                </a:solidFill>
                <a:latin typeface="+mj-lt"/>
              </a:rPr>
              <a:t>el nombre de circulación mayor o sistémica. El ventrículo</a:t>
            </a:r>
          </a:p>
          <a:p>
            <a:pPr algn="ctr"/>
            <a:r>
              <a:rPr lang="es-AR" sz="2400" b="1" dirty="0" smtClean="0">
                <a:solidFill>
                  <a:srgbClr val="FF0000"/>
                </a:solidFill>
                <a:latin typeface="+mj-lt"/>
              </a:rPr>
              <a:t>izquierdo bombea sangre a todos los órganos.</a:t>
            </a:r>
          </a:p>
          <a:p>
            <a:pPr algn="ctr"/>
            <a:r>
              <a:rPr lang="es-AR" sz="2400" b="1" dirty="0" smtClean="0">
                <a:solidFill>
                  <a:srgbClr val="FF0000"/>
                </a:solidFill>
                <a:latin typeface="Eras Demi ITC" pitchFamily="34" charset="0"/>
              </a:rPr>
              <a:t>excepto los pulmones.</a:t>
            </a:r>
          </a:p>
          <a:p>
            <a:pPr algn="ctr"/>
            <a:endParaRPr lang="es-AR" sz="2400" b="1" dirty="0" smtClean="0">
              <a:solidFill>
                <a:srgbClr val="FF0000"/>
              </a:solidFill>
              <a:latin typeface="Eras Demi ITC" pitchFamily="34" charset="0"/>
            </a:endParaRPr>
          </a:p>
          <a:p>
            <a:pPr algn="ctr"/>
            <a:endParaRPr lang="es-AR" sz="2400" b="1" dirty="0">
              <a:solidFill>
                <a:srgbClr val="FF0000"/>
              </a:solidFill>
              <a:latin typeface="Eras Demi ITC" pitchFamily="34" charset="0"/>
            </a:endParaRPr>
          </a:p>
          <a:p>
            <a:pPr algn="ctr"/>
            <a:endParaRPr lang="es-AR" sz="2400" b="1" dirty="0" smtClean="0">
              <a:solidFill>
                <a:srgbClr val="FF0000"/>
              </a:solidFill>
              <a:latin typeface="Eras Demi ITC" pitchFamily="34" charset="0"/>
            </a:endParaRPr>
          </a:p>
          <a:p>
            <a:pPr algn="ctr"/>
            <a:endParaRPr lang="es-AR" sz="2400" b="1" dirty="0">
              <a:solidFill>
                <a:srgbClr val="FF0000"/>
              </a:solidFill>
              <a:latin typeface="Eras Demi ITC" pitchFamily="34" charset="0"/>
            </a:endParaRPr>
          </a:p>
          <a:p>
            <a:pPr algn="ctr"/>
            <a:endParaRPr lang="es-AR" sz="2400" b="1" dirty="0" smtClean="0">
              <a:solidFill>
                <a:srgbClr val="FF0000"/>
              </a:solidFill>
              <a:latin typeface="Eras Demi ITC" pitchFamily="34" charset="0"/>
            </a:endParaRPr>
          </a:p>
          <a:p>
            <a:pPr algn="ctr"/>
            <a:endParaRPr lang="es-AR" sz="2400" b="1" dirty="0">
              <a:solidFill>
                <a:srgbClr val="FF0000"/>
              </a:solidFill>
              <a:latin typeface="Eras Demi ITC" pitchFamily="34" charset="0"/>
            </a:endParaRPr>
          </a:p>
          <a:p>
            <a:pPr algn="ctr"/>
            <a:endParaRPr lang="es-AR" sz="2400" b="1" dirty="0" smtClean="0">
              <a:solidFill>
                <a:srgbClr val="FF0000"/>
              </a:solidFill>
              <a:latin typeface="Eras Demi ITC" pitchFamily="34" charset="0"/>
            </a:endParaRPr>
          </a:p>
          <a:p>
            <a:pPr algn="ctr"/>
            <a:endParaRPr lang="es-AR" sz="2400" b="1" dirty="0">
              <a:solidFill>
                <a:srgbClr val="FF0000"/>
              </a:solidFill>
              <a:latin typeface="Eras Demi ITC" pitchFamily="34" charset="0"/>
            </a:endParaRPr>
          </a:p>
          <a:p>
            <a:pPr algn="ctr"/>
            <a:endParaRPr lang="es-AR" sz="2400" b="1" dirty="0">
              <a:solidFill>
                <a:srgbClr val="FF0000"/>
              </a:solidFill>
              <a:latin typeface="Eras Demi ITC" pitchFamily="34" charset="0"/>
            </a:endParaRPr>
          </a:p>
          <a:p>
            <a:pPr algn="ctr"/>
            <a:endParaRPr lang="es-AR" sz="2400" b="1" dirty="0" smtClean="0">
              <a:solidFill>
                <a:srgbClr val="FF0000"/>
              </a:solidFill>
              <a:latin typeface="Eras Demi ITC" pitchFamily="34" charset="0"/>
            </a:endParaRPr>
          </a:p>
          <a:p>
            <a:pPr algn="ctr"/>
            <a:r>
              <a:rPr lang="es-AR" sz="2400" b="1" dirty="0" smtClean="0">
                <a:solidFill>
                  <a:srgbClr val="00B0F0"/>
                </a:solidFill>
                <a:latin typeface="Eras Demi ITC" pitchFamily="34" charset="0"/>
              </a:rPr>
              <a:t> </a:t>
            </a:r>
          </a:p>
          <a:p>
            <a:pPr algn="ctr"/>
            <a:r>
              <a:rPr lang="es-AR" sz="2400" b="1" dirty="0" smtClean="0">
                <a:solidFill>
                  <a:srgbClr val="00B0F0"/>
                </a:solidFill>
              </a:rPr>
              <a:t>El corazón derecho y los vasos pulmonares reciben</a:t>
            </a:r>
          </a:p>
          <a:p>
            <a:pPr algn="ctr"/>
            <a:r>
              <a:rPr lang="es-AR" sz="2400" b="1" dirty="0" smtClean="0">
                <a:solidFill>
                  <a:srgbClr val="00B0F0"/>
                </a:solidFill>
              </a:rPr>
              <a:t>el nombre de circulación menor o pulmonar. El ventrículo</a:t>
            </a:r>
          </a:p>
          <a:p>
            <a:pPr algn="ctr"/>
            <a:r>
              <a:rPr lang="es-AR" sz="2400" b="1" dirty="0" smtClean="0">
                <a:solidFill>
                  <a:srgbClr val="00B0F0"/>
                </a:solidFill>
              </a:rPr>
              <a:t>derecho sólo bombea sangre a los pulmones.</a:t>
            </a:r>
            <a:endParaRPr lang="es-AR" sz="2400" b="1" dirty="0">
              <a:solidFill>
                <a:srgbClr val="00B0F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452563"/>
            <a:ext cx="7272809" cy="4280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5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32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Qué es eso de la hipertensión? – Política y otras cos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526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3861048"/>
            <a:ext cx="8856984" cy="286232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latin typeface="Arial" pitchFamily="34" charset="0"/>
                <a:cs typeface="Arial" pitchFamily="34" charset="0"/>
              </a:rPr>
              <a:t>El sistema circulatorio consta de dos subdivisiones: </a:t>
            </a:r>
          </a:p>
          <a:p>
            <a:pPr algn="just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1- el sistema cardiovascular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y </a:t>
            </a:r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2- el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sistema linfático. </a:t>
            </a:r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1- El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sistema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cardiovascular consiste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en el corazón y los vasos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sanguíneos,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y </a:t>
            </a:r>
          </a:p>
          <a:p>
            <a:pPr algn="just"/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2- El sistema linfático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, que incluye vasos linfáticos y tejidos linfoides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dentro del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bazo, el timo, las amígdalas y los ganglios linfáticos.</a:t>
            </a:r>
            <a:endParaRPr lang="es-A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7504" y="188641"/>
            <a:ext cx="8856984" cy="34778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latin typeface="Arial" pitchFamily="34" charset="0"/>
                <a:cs typeface="Arial" pitchFamily="34" charset="0"/>
              </a:rPr>
              <a:t>El corazón es un órgano muscular hueco localizado en la cavidad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torácica y se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encuentra envuelto por una bolsa; el pericardio. </a:t>
            </a:r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interior del corazón está formado por cuatro cavidades: </a:t>
            </a:r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dos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aurículas y dos ventrículos. </a:t>
            </a:r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Presenta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cuatro estructuras valvulares: </a:t>
            </a:r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dos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auriculo-ventriculares y dos válvulas sigmoideas. </a:t>
            </a:r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Las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cavidades derechas bombean la sangre desde la circulación sistémica hasta la circulación pulmonar y las cavidades izquierdas bombean la sangre que llega desde la circulación pulmonar a la circulación sistémica.</a:t>
            </a:r>
            <a:endParaRPr lang="es-AR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62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atomía, fisiología e higiene del aparato circulatorio – Estudia en lín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42493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67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tructura y capas del corazón - CURSO DE ANATOMIA - Paradigmia 💙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116632"/>
            <a:ext cx="8856984" cy="65556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1-Transporte</a:t>
            </a:r>
            <a:r>
              <a:rPr lang="es-MX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MX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sistema circulatorio transporta todas </a:t>
            </a:r>
            <a:r>
              <a:rPr lang="es-MX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las sustancias </a:t>
            </a:r>
            <a:r>
              <a:rPr lang="es-MX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esenciales para el metabolismo celular; </a:t>
            </a:r>
            <a:r>
              <a:rPr lang="es-MX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las mismas </a:t>
            </a:r>
            <a:r>
              <a:rPr lang="es-MX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pueden clasificarse como sigue</a:t>
            </a:r>
            <a:r>
              <a:rPr lang="es-MX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lphaLcPeriod"/>
            </a:pPr>
            <a:r>
              <a:rPr lang="es-MX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Respiratorias</a:t>
            </a:r>
            <a:r>
              <a:rPr lang="es-MX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Los eritrocitos, o glóbulos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rojos , transportan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oxígeno a las células. En los pulmones,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el oxígeno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proveniente del aire inhalado se fija a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las moléculas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de hemoglobina dentro de los eritrocitos,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y se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transporta hacia las células para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respiración aeróbica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. El dióxido de carbono que se produce por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la respiración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celular es transportado por la sangre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hacia los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pulmones para eliminación en el aire exhalado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AutoNum type="alphaLcPeriod"/>
            </a:pPr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b="1" dirty="0">
                <a:latin typeface="Arial" pitchFamily="34" charset="0"/>
                <a:cs typeface="Arial" pitchFamily="34" charset="0"/>
              </a:rPr>
              <a:t>b</a:t>
            </a:r>
            <a:r>
              <a:rPr lang="es-MX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Nutritivas.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El sistema digestivo se encarga de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la desintegración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mecánica y química de los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alimentos, de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modo que puedan absorberse a través de la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pared intestinal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hacia los vasos sanguíneos y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linfáticos. A continuación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, la sangre transporta estos productos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de la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digestión absorbidos, a través del hígado, hacia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las células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del cuerpo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 Excretorias.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Los desechos metabólicos (como la urea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), el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agua y los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iones excesivos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, y otras moléculas que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el cuerpo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no necesita, son transportados por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la sangre hacia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los riñones y excretados en la orina.</a:t>
            </a:r>
            <a:endParaRPr lang="es-AR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83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16632"/>
            <a:ext cx="8784976" cy="63709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  <a:cs typeface="Arial" pitchFamily="34" charset="0"/>
              </a:rPr>
              <a:t>2. Regulación. </a:t>
            </a:r>
            <a:endParaRPr lang="es-MX" sz="2400" b="1" dirty="0" smtClean="0">
              <a:solidFill>
                <a:srgbClr val="FF0000"/>
              </a:solidFill>
              <a:cs typeface="Arial" pitchFamily="34" charset="0"/>
            </a:endParaRPr>
          </a:p>
          <a:p>
            <a:pPr algn="just"/>
            <a:r>
              <a:rPr lang="es-MX" sz="2400" b="1" dirty="0" smtClean="0">
                <a:solidFill>
                  <a:srgbClr val="FF0000"/>
                </a:solidFill>
                <a:cs typeface="Arial" pitchFamily="34" charset="0"/>
              </a:rPr>
              <a:t>El </a:t>
            </a:r>
            <a:r>
              <a:rPr lang="es-MX" sz="2400" b="1" dirty="0">
                <a:solidFill>
                  <a:srgbClr val="FF0000"/>
                </a:solidFill>
                <a:cs typeface="Arial" pitchFamily="34" charset="0"/>
              </a:rPr>
              <a:t>sistema circulatorio contribuye a </a:t>
            </a:r>
            <a:r>
              <a:rPr lang="es-MX" sz="2400" b="1" dirty="0" smtClean="0">
                <a:solidFill>
                  <a:srgbClr val="FF0000"/>
                </a:solidFill>
                <a:cs typeface="Arial" pitchFamily="34" charset="0"/>
              </a:rPr>
              <a:t>la regulación </a:t>
            </a:r>
            <a:r>
              <a:rPr lang="es-MX" sz="2400" b="1" dirty="0">
                <a:solidFill>
                  <a:srgbClr val="FF0000"/>
                </a:solidFill>
                <a:cs typeface="Arial" pitchFamily="34" charset="0"/>
              </a:rPr>
              <a:t>tanto hormonal como de la temperatura</a:t>
            </a:r>
            <a:r>
              <a:rPr lang="es-MX" sz="2400" b="1" dirty="0" smtClean="0">
                <a:solidFill>
                  <a:srgbClr val="FF0000"/>
                </a:solidFill>
                <a:cs typeface="Arial" pitchFamily="34" charset="0"/>
              </a:rPr>
              <a:t>.</a:t>
            </a:r>
          </a:p>
          <a:p>
            <a:pPr algn="just"/>
            <a:endParaRPr lang="es-MX" sz="2400" b="1" dirty="0">
              <a:cs typeface="Arial" pitchFamily="34" charset="0"/>
            </a:endParaRPr>
          </a:p>
          <a:p>
            <a:pPr algn="just"/>
            <a:r>
              <a:rPr lang="es-MX" sz="2400" b="1" dirty="0">
                <a:solidFill>
                  <a:srgbClr val="FF0000"/>
                </a:solidFill>
                <a:cs typeface="Arial" pitchFamily="34" charset="0"/>
              </a:rPr>
              <a:t>a. Hormonal. </a:t>
            </a:r>
            <a:r>
              <a:rPr lang="es-MX" sz="2400" b="1" dirty="0">
                <a:cs typeface="Arial" pitchFamily="34" charset="0"/>
              </a:rPr>
              <a:t>La sangre transporta hormonas desde </a:t>
            </a:r>
            <a:r>
              <a:rPr lang="es-MX" sz="2400" b="1" dirty="0" smtClean="0">
                <a:cs typeface="Arial" pitchFamily="34" charset="0"/>
              </a:rPr>
              <a:t>su sitio </a:t>
            </a:r>
            <a:r>
              <a:rPr lang="es-MX" sz="2400" b="1" dirty="0">
                <a:cs typeface="Arial" pitchFamily="34" charset="0"/>
              </a:rPr>
              <a:t>de origen hacia tejidos </a:t>
            </a:r>
            <a:r>
              <a:rPr lang="es-MX" sz="2400" b="1" dirty="0" smtClean="0">
                <a:cs typeface="Arial" pitchFamily="34" charset="0"/>
              </a:rPr>
              <a:t>blanco distantes</a:t>
            </a:r>
            <a:r>
              <a:rPr lang="es-MX" sz="2400" b="1" dirty="0">
                <a:cs typeface="Arial" pitchFamily="34" charset="0"/>
              </a:rPr>
              <a:t>, </a:t>
            </a:r>
            <a:r>
              <a:rPr lang="es-MX" sz="2400" b="1" dirty="0" smtClean="0">
                <a:cs typeface="Arial" pitchFamily="34" charset="0"/>
              </a:rPr>
              <a:t>donde desempeñan </a:t>
            </a:r>
            <a:r>
              <a:rPr lang="es-MX" sz="2400" b="1" dirty="0">
                <a:cs typeface="Arial" pitchFamily="34" charset="0"/>
              </a:rPr>
              <a:t>diversas funciones reguladoras</a:t>
            </a:r>
            <a:r>
              <a:rPr lang="es-MX" sz="2400" b="1" dirty="0" smtClean="0">
                <a:cs typeface="Arial" pitchFamily="34" charset="0"/>
              </a:rPr>
              <a:t>.</a:t>
            </a:r>
          </a:p>
          <a:p>
            <a:pPr algn="just"/>
            <a:endParaRPr lang="es-MX" sz="2400" b="1" dirty="0">
              <a:cs typeface="Arial" pitchFamily="34" charset="0"/>
            </a:endParaRPr>
          </a:p>
          <a:p>
            <a:pPr algn="just"/>
            <a:r>
              <a:rPr lang="es-MX" sz="2400" b="1" dirty="0">
                <a:solidFill>
                  <a:srgbClr val="FF0000"/>
                </a:solidFill>
                <a:cs typeface="Arial" pitchFamily="34" charset="0"/>
              </a:rPr>
              <a:t>b. Temperatura. </a:t>
            </a:r>
            <a:r>
              <a:rPr lang="es-MX" sz="2400" b="1" dirty="0">
                <a:cs typeface="Arial" pitchFamily="34" charset="0"/>
              </a:rPr>
              <a:t>La regulación de la temperatura </a:t>
            </a:r>
            <a:r>
              <a:rPr lang="es-MX" sz="2400" b="1" dirty="0" smtClean="0">
                <a:cs typeface="Arial" pitchFamily="34" charset="0"/>
              </a:rPr>
              <a:t>es auxiliada </a:t>
            </a:r>
            <a:r>
              <a:rPr lang="es-MX" sz="2400" b="1" dirty="0">
                <a:cs typeface="Arial" pitchFamily="34" charset="0"/>
              </a:rPr>
              <a:t>por la desviación de la sangre desde </a:t>
            </a:r>
            <a:r>
              <a:rPr lang="es-MX" sz="2400" b="1" dirty="0" smtClean="0">
                <a:cs typeface="Arial" pitchFamily="34" charset="0"/>
              </a:rPr>
              <a:t>vasos cutáneos </a:t>
            </a:r>
            <a:r>
              <a:rPr lang="es-MX" sz="2400" b="1" dirty="0">
                <a:cs typeface="Arial" pitchFamily="34" charset="0"/>
              </a:rPr>
              <a:t>más profundos hacia vasos más </a:t>
            </a:r>
            <a:r>
              <a:rPr lang="es-MX" sz="2400" b="1" dirty="0" smtClean="0">
                <a:cs typeface="Arial" pitchFamily="34" charset="0"/>
              </a:rPr>
              <a:t>superficiales, o </a:t>
            </a:r>
            <a:r>
              <a:rPr lang="es-MX" sz="2400" b="1" dirty="0">
                <a:cs typeface="Arial" pitchFamily="34" charset="0"/>
              </a:rPr>
              <a:t>viceversa. </a:t>
            </a:r>
            <a:endParaRPr lang="es-MX" sz="2400" b="1" dirty="0" smtClean="0">
              <a:cs typeface="Arial" pitchFamily="34" charset="0"/>
            </a:endParaRPr>
          </a:p>
          <a:p>
            <a:pPr algn="just"/>
            <a:r>
              <a:rPr lang="es-MX" sz="2400" b="1" dirty="0" smtClean="0">
                <a:cs typeface="Arial" pitchFamily="34" charset="0"/>
              </a:rPr>
              <a:t>Cuando </a:t>
            </a:r>
            <a:r>
              <a:rPr lang="es-MX" sz="2400" b="1" dirty="0">
                <a:cs typeface="Arial" pitchFamily="34" charset="0"/>
              </a:rPr>
              <a:t>la </a:t>
            </a:r>
            <a:r>
              <a:rPr lang="es-MX" sz="2400" b="1" dirty="0">
                <a:solidFill>
                  <a:srgbClr val="FF0000"/>
                </a:solidFill>
                <a:cs typeface="Arial" pitchFamily="34" charset="0"/>
              </a:rPr>
              <a:t>temperatura ambiente es alta</a:t>
            </a:r>
            <a:r>
              <a:rPr lang="es-MX" sz="2400" b="1" dirty="0">
                <a:cs typeface="Arial" pitchFamily="34" charset="0"/>
              </a:rPr>
              <a:t>, </a:t>
            </a:r>
            <a:r>
              <a:rPr lang="es-MX" sz="2400" b="1" dirty="0" smtClean="0">
                <a:cs typeface="Arial" pitchFamily="34" charset="0"/>
              </a:rPr>
              <a:t>la desviación </a:t>
            </a:r>
            <a:r>
              <a:rPr lang="es-MX" sz="2400" b="1" dirty="0">
                <a:cs typeface="Arial" pitchFamily="34" charset="0"/>
              </a:rPr>
              <a:t>de la sangre desde vasos profundos </a:t>
            </a:r>
            <a:r>
              <a:rPr lang="es-MX" sz="2400" b="1" dirty="0" smtClean="0">
                <a:cs typeface="Arial" pitchFamily="34" charset="0"/>
              </a:rPr>
              <a:t>hacia vasos superficiales </a:t>
            </a:r>
            <a:r>
              <a:rPr lang="es-MX" sz="2400" b="1" dirty="0">
                <a:cs typeface="Arial" pitchFamily="34" charset="0"/>
              </a:rPr>
              <a:t>ayuda a enfriar el cuerpo, y </a:t>
            </a:r>
            <a:endParaRPr lang="es-MX" sz="2400" b="1" dirty="0" smtClean="0">
              <a:cs typeface="Arial" pitchFamily="34" charset="0"/>
            </a:endParaRPr>
          </a:p>
          <a:p>
            <a:pPr algn="just"/>
            <a:r>
              <a:rPr lang="es-MX" sz="2400" b="1" dirty="0">
                <a:cs typeface="Arial" pitchFamily="34" charset="0"/>
              </a:rPr>
              <a:t>C</a:t>
            </a:r>
            <a:r>
              <a:rPr lang="es-MX" sz="2400" b="1" dirty="0" smtClean="0">
                <a:cs typeface="Arial" pitchFamily="34" charset="0"/>
              </a:rPr>
              <a:t>uando la </a:t>
            </a:r>
            <a:r>
              <a:rPr lang="es-MX" sz="2400" b="1" dirty="0">
                <a:solidFill>
                  <a:srgbClr val="FF0000"/>
                </a:solidFill>
                <a:cs typeface="Arial" pitchFamily="34" charset="0"/>
              </a:rPr>
              <a:t>temperatura ambiente es baja</a:t>
            </a:r>
            <a:r>
              <a:rPr lang="es-MX" sz="2400" b="1" dirty="0">
                <a:cs typeface="Arial" pitchFamily="34" charset="0"/>
              </a:rPr>
              <a:t>, la desviación </a:t>
            </a:r>
            <a:r>
              <a:rPr lang="es-MX" sz="2400" b="1" dirty="0" smtClean="0">
                <a:cs typeface="Arial" pitchFamily="34" charset="0"/>
              </a:rPr>
              <a:t>de sangre </a:t>
            </a:r>
            <a:r>
              <a:rPr lang="es-MX" sz="2400" b="1" dirty="0">
                <a:cs typeface="Arial" pitchFamily="34" charset="0"/>
              </a:rPr>
              <a:t>desde vasos superficiales hacia vasos </a:t>
            </a:r>
            <a:r>
              <a:rPr lang="es-MX" sz="2400" b="1" dirty="0" smtClean="0">
                <a:cs typeface="Arial" pitchFamily="34" charset="0"/>
              </a:rPr>
              <a:t>profundos ayuda </a:t>
            </a:r>
            <a:r>
              <a:rPr lang="es-MX" sz="2400" b="1" dirty="0">
                <a:cs typeface="Arial" pitchFamily="34" charset="0"/>
              </a:rPr>
              <a:t>a mantener la temperatura del cuerpo.</a:t>
            </a:r>
            <a:endParaRPr lang="es-AR" sz="24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0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88641"/>
            <a:ext cx="8784976" cy="65556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Protección. </a:t>
            </a:r>
            <a:endParaRPr lang="es-MX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MX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MX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sistema circulatorio protege </a:t>
            </a:r>
            <a:r>
              <a:rPr lang="es-MX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contra pérdida </a:t>
            </a:r>
            <a:r>
              <a:rPr lang="es-MX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sangre por lesión y contra agentes </a:t>
            </a:r>
            <a:r>
              <a:rPr lang="es-MX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patógenos, entre </a:t>
            </a:r>
            <a:r>
              <a:rPr lang="es-MX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ellos microbios y toxinas extraños introducidos </a:t>
            </a:r>
            <a:r>
              <a:rPr lang="es-MX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 el </a:t>
            </a:r>
            <a:r>
              <a:rPr lang="es-MX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cuerpo</a:t>
            </a:r>
            <a:r>
              <a:rPr lang="es-MX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Coagulación. </a:t>
            </a:r>
            <a:r>
              <a:rPr lang="es-MX" sz="2800" b="1" dirty="0">
                <a:latin typeface="Arial" pitchFamily="34" charset="0"/>
                <a:cs typeface="Arial" pitchFamily="34" charset="0"/>
              </a:rPr>
              <a:t>El mecanismo de coagulación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protege contra </a:t>
            </a:r>
            <a:r>
              <a:rPr lang="es-MX" sz="2800" b="1" dirty="0">
                <a:latin typeface="Arial" pitchFamily="34" charset="0"/>
                <a:cs typeface="Arial" pitchFamily="34" charset="0"/>
              </a:rPr>
              <a:t>pérdida de sangre cuando hay daño de los vasos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Función inmunitaria. </a:t>
            </a:r>
            <a:r>
              <a:rPr lang="es-MX" sz="2800" b="1" dirty="0">
                <a:latin typeface="Arial" pitchFamily="34" charset="0"/>
                <a:cs typeface="Arial" pitchFamily="34" charset="0"/>
              </a:rPr>
              <a:t>La función inmunitaria de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la sangre </a:t>
            </a:r>
            <a:r>
              <a:rPr lang="es-MX" sz="2800" b="1" dirty="0">
                <a:latin typeface="Arial" pitchFamily="34" charset="0"/>
                <a:cs typeface="Arial" pitchFamily="34" charset="0"/>
              </a:rPr>
              <a:t>es efectuada por los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leucocitos (glóbulos blancos</a:t>
            </a:r>
            <a:r>
              <a:rPr lang="es-MX" sz="2800" b="1" dirty="0">
                <a:latin typeface="Arial" pitchFamily="34" charset="0"/>
                <a:cs typeface="Arial" pitchFamily="34" charset="0"/>
              </a:rPr>
              <a:t>) que protegen contra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muchos </a:t>
            </a:r>
            <a:r>
              <a:rPr lang="es-MX" sz="2800" b="1" dirty="0">
                <a:latin typeface="Arial" pitchFamily="34" charset="0"/>
                <a:cs typeface="Arial" pitchFamily="34" charset="0"/>
              </a:rPr>
              <a:t>a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gentes que causan </a:t>
            </a:r>
            <a:r>
              <a:rPr lang="es-MX" sz="2800" b="1" dirty="0">
                <a:latin typeface="Arial" pitchFamily="34" charset="0"/>
                <a:cs typeface="Arial" pitchFamily="34" charset="0"/>
              </a:rPr>
              <a:t>enfermedad (patógenos).</a:t>
            </a:r>
            <a:endParaRPr lang="es-A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46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18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892479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70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607</Words>
  <Application>Microsoft Office PowerPoint</Application>
  <PresentationFormat>Presentación en pantalla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70</cp:revision>
  <dcterms:created xsi:type="dcterms:W3CDTF">2023-06-09T14:04:51Z</dcterms:created>
  <dcterms:modified xsi:type="dcterms:W3CDTF">2026-05-11T23:11:00Z</dcterms:modified>
</cp:coreProperties>
</file>