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97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88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897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33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118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02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40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59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198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376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538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DE8E-B588-4717-8081-B55A1D4DB9DC}" type="datetimeFigureOut">
              <a:rPr lang="es-AR" smtClean="0"/>
              <a:t>2/5/2026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36A4-6C31-489B-9752-E28B1A03AC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14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16"/>
            <a:ext cx="3419872" cy="327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63888" y="116633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hígado produce alrededor de 500 a 600 mL de bilis por día y está compuesta  por:</a:t>
            </a:r>
          </a:p>
          <a:p>
            <a:endParaRPr lang="es-MX" dirty="0" smtClean="0"/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agua y electrolitos, </a:t>
            </a:r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sales biliares, </a:t>
            </a:r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fosfolípidos (en particular lecitina), </a:t>
            </a:r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colesterol, </a:t>
            </a:r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bilirrubina,</a:t>
            </a:r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proteínas y </a:t>
            </a:r>
          </a:p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otros elementos. 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5183"/>
            <a:ext cx="4572000" cy="17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5085183"/>
            <a:ext cx="4464496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 un pigmento de color amarillo anaranjado que resulta de la degradación natural de la hemoglobina de los glóbulos rojos viejos. 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88024" y="3789041"/>
            <a:ext cx="424847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Es procesada por el hígado y excretada a través de la bilis, siendo esencial para la digestión.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339752" y="4183051"/>
            <a:ext cx="2304256" cy="686109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339752" y="3982996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BILIRRUBINA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" y="3412145"/>
            <a:ext cx="2123728" cy="139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339753" y="3412145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SALES BILIARES: Son detergentes biológicos </a:t>
            </a:r>
            <a:endParaRPr lang="es-A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" y="188640"/>
            <a:ext cx="56232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084168" y="260648"/>
            <a:ext cx="2736304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bilis transcurre desde la vesícula biliar al conducto colédoco. </a:t>
            </a:r>
          </a:p>
          <a:p>
            <a:pPr algn="ctr"/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conducto colédoco a su vez se une con el conducto pancreático para formar la ampolla de Vater, que desemboca en el duodeno.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68" y="4509120"/>
            <a:ext cx="43178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" y="4005064"/>
            <a:ext cx="465329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2879" y="6383652"/>
            <a:ext cx="151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 2° porción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23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Las sales biliares circulan desde el hígado hacia el intestino y otra vez al hígado (circulación enterohepática) entre 10 y 12 veces al día.</a:t>
            </a:r>
            <a:endParaRPr lang="es-A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44209" y="1052736"/>
            <a:ext cx="23042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CALCULOS: colelitiasis. 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4895"/>
            <a:ext cx="3022492" cy="161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119675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C000"/>
                </a:solidFill>
                <a:latin typeface="Algerian" pitchFamily="82" charset="0"/>
              </a:rPr>
              <a:t>VOCABULARIO</a:t>
            </a:r>
            <a:endParaRPr lang="es-AR" sz="2400" b="1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44209" y="3645025"/>
            <a:ext cx="2520278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INFLAMACION DE LA VESICULA BILIAR</a:t>
            </a:r>
          </a:p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colecistitis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157192"/>
            <a:ext cx="2734459" cy="172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608512" cy="25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2" y="2276872"/>
            <a:ext cx="460851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ESTENOSIS DE LOS CONDUCTOS BILIARES:</a:t>
            </a:r>
          </a:p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estrechamiento anormal de los conductos que transportan la bilis desde el hígado hasta el intestino delgado.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355976" y="1427584"/>
            <a:ext cx="20665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572000" y="1658417"/>
            <a:ext cx="2016224" cy="18425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611560" y="1427584"/>
            <a:ext cx="1368152" cy="6880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4788024" y="5589239"/>
            <a:ext cx="201622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latin typeface="Arial" pitchFamily="34" charset="0"/>
                <a:cs typeface="Arial" pitchFamily="34" charset="0"/>
              </a:rPr>
              <a:t>ICTERICIA: color amarillento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6"/>
            <a:ext cx="1656185" cy="19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6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2"/>
            <a:ext cx="8856984" cy="66276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FF00"/>
                </a:solidFill>
                <a:latin typeface="Algerian" pitchFamily="82" charset="0"/>
              </a:rPr>
              <a:t>Funciones Clave de las Sales Biliares</a:t>
            </a:r>
          </a:p>
          <a:p>
            <a:endParaRPr lang="es-MX" sz="2800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s-MX" sz="2800" b="1" dirty="0" smtClean="0">
                <a:solidFill>
                  <a:srgbClr val="FFFF00"/>
                </a:solidFill>
                <a:latin typeface="Algerian" pitchFamily="82" charset="0"/>
              </a:rPr>
              <a:t>Emulsión de Grasas: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mezcla aceite y agua.</a:t>
            </a:r>
          </a:p>
          <a:p>
            <a:endParaRPr lang="es-MX" sz="2800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s-MX" sz="2800" b="1" dirty="0" smtClean="0">
                <a:solidFill>
                  <a:srgbClr val="FFFF00"/>
                </a:solidFill>
                <a:latin typeface="Algerian" pitchFamily="82" charset="0"/>
              </a:rPr>
              <a:t>Absorción de Nutrientes: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incorporar vitaminas, minerales, agua a la sangre.</a:t>
            </a:r>
          </a:p>
          <a:p>
            <a:endParaRPr lang="es-MX" sz="2800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s-MX" sz="2800" b="1" dirty="0" smtClean="0">
                <a:solidFill>
                  <a:srgbClr val="FFFF00"/>
                </a:solidFill>
                <a:latin typeface="Algerian" pitchFamily="82" charset="0"/>
              </a:rPr>
              <a:t>Función Excretora: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elimina las sustancias de desecho, toxicas o que ya no se utilizan.</a:t>
            </a:r>
          </a:p>
          <a:p>
            <a:endParaRPr lang="es-MX" sz="2800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s-MX" sz="2800" b="1" dirty="0" smtClean="0">
                <a:solidFill>
                  <a:srgbClr val="FFFF00"/>
                </a:solidFill>
                <a:latin typeface="Algerian" pitchFamily="82" charset="0"/>
              </a:rPr>
              <a:t>Regulación del Colesterol: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equilibra la </a:t>
            </a:r>
            <a:r>
              <a:rPr lang="es-MX" sz="2800" b="1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produccion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y evita su acumulacion.</a:t>
            </a:r>
          </a:p>
          <a:p>
            <a:endParaRPr lang="es-MX" sz="2800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s-AR" sz="2800" b="1" dirty="0" smtClean="0">
                <a:solidFill>
                  <a:srgbClr val="FFFF00"/>
                </a:solidFill>
                <a:latin typeface="Algerian" pitchFamily="82" charset="0"/>
              </a:rPr>
              <a:t>Señalización Molecular : </a:t>
            </a:r>
            <a:r>
              <a:rPr lang="es-AR" sz="28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regula el metabolismo, desintoxica y regeneracion.</a:t>
            </a:r>
            <a:endParaRPr lang="es-AR" sz="28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8367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producción de bilis es un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proceso continuo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realizado por los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hepatocitos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células hepáticas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) a un ritmo de 600-1000 ml/día.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6000" y="116632"/>
            <a:ext cx="480628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cs typeface="Arial" pitchFamily="34" charset="0"/>
              </a:rPr>
              <a:t>BILIS</a:t>
            </a: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  Ciclo de Producción</a:t>
            </a:r>
            <a:endParaRPr lang="es-A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70080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Este líquido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amarillo-verdoso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es una solución acuosa compuesto por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sales biliares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colesterol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y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bilirrubina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es esencial para la digestión de grasas. </a:t>
            </a: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Se almacena y concentra en la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vesícula biliar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liberándose al duodeno durante las comidas.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"/>
            <a:ext cx="2286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3501008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ETAPAS</a:t>
            </a: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Síntesis (Hígado)</a:t>
            </a: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Secreción y Transporte</a:t>
            </a: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Almacenamiento (Vesícula Biliar)</a:t>
            </a: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Liberación (Duodeno)</a:t>
            </a: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Reciclaje (Circulación Enterohepática)</a:t>
            </a:r>
            <a:endParaRPr lang="es-A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34806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3331"/>
            <a:ext cx="9252520" cy="4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360</Words>
  <Application>Microsoft Office PowerPoint</Application>
  <PresentationFormat>Presentación en pantalla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27</cp:revision>
  <dcterms:created xsi:type="dcterms:W3CDTF">2026-05-02T09:20:55Z</dcterms:created>
  <dcterms:modified xsi:type="dcterms:W3CDTF">2026-05-02T15:02:05Z</dcterms:modified>
</cp:coreProperties>
</file>