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adroTexto 67"/>
          <p:cNvSpPr txBox="1"/>
          <p:nvPr/>
        </p:nvSpPr>
        <p:spPr>
          <a:xfrm>
            <a:off x="36811" y="988333"/>
            <a:ext cx="8836885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7030A0"/>
                </a:solidFill>
              </a:rPr>
              <a:t>1_Formar </a:t>
            </a:r>
            <a:r>
              <a:rPr lang="es-AR" sz="1200" b="1" dirty="0">
                <a:solidFill>
                  <a:srgbClr val="7030A0"/>
                </a:solidFill>
              </a:rPr>
              <a:t>el </a:t>
            </a:r>
            <a:r>
              <a:rPr lang="es-AR" sz="1200" b="1" i="1" u="sng" dirty="0">
                <a:solidFill>
                  <a:srgbClr val="7030A0"/>
                </a:solidFill>
              </a:rPr>
              <a:t>ANHÍDRIDO</a:t>
            </a:r>
            <a:r>
              <a:rPr lang="es-AR" sz="1200" b="1" dirty="0">
                <a:solidFill>
                  <a:srgbClr val="7030A0"/>
                </a:solidFill>
              </a:rPr>
              <a:t> a partir del NO METAL + </a:t>
            </a:r>
            <a:r>
              <a:rPr lang="es-AR" sz="1200" b="1" dirty="0" smtClean="0">
                <a:solidFill>
                  <a:srgbClr val="7030A0"/>
                </a:solidFill>
              </a:rPr>
              <a:t>O</a:t>
            </a:r>
            <a:r>
              <a:rPr lang="es-AR" sz="1200" b="1" baseline="-25000" dirty="0" smtClean="0">
                <a:solidFill>
                  <a:srgbClr val="7030A0"/>
                </a:solidFill>
              </a:rPr>
              <a:t>2                                    </a:t>
            </a:r>
            <a:r>
              <a:rPr lang="es-AR" sz="1200" b="1" dirty="0" smtClean="0">
                <a:solidFill>
                  <a:srgbClr val="7030A0"/>
                </a:solidFill>
              </a:rPr>
              <a:t>Anhídrido (se debe realizar el cruzamiento de valencias y Balanceo)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3734" y="10633"/>
            <a:ext cx="452101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FORMACION DE  </a:t>
            </a:r>
            <a:r>
              <a:rPr lang="es-AR" b="1" u="sng" dirty="0"/>
              <a:t>OXÁCIDOS U ÓXOÁCIDOS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2873907" y="369722"/>
            <a:ext cx="5197438" cy="26161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Son </a:t>
            </a:r>
            <a:r>
              <a:rPr lang="es-AR" sz="1100" b="1" dirty="0"/>
              <a:t>compuestos TERNARIOS que resultan de la combinación de  ANHÍDRIDO con H</a:t>
            </a:r>
            <a:r>
              <a:rPr lang="es-AR" sz="1100" b="1" baseline="-25000" dirty="0"/>
              <a:t>2</a:t>
            </a:r>
            <a:r>
              <a:rPr lang="es-AR" sz="1100" b="1" dirty="0"/>
              <a:t>O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2965" y="2278493"/>
            <a:ext cx="2183745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Ácido Bórico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763244" y="15155"/>
            <a:ext cx="5455596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latin typeface="Arial" panose="020B0604020202020204" pitchFamily="34" charset="0"/>
                <a:cs typeface="Arial" panose="020B0604020202020204" pitchFamily="34" charset="0"/>
              </a:rPr>
              <a:t>+ OXIGENO + H</a:t>
            </a:r>
            <a:r>
              <a:rPr lang="es-AR" sz="12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200" b="1" dirty="0"/>
              <a:t>                          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2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es-AR" sz="1200" b="1" baseline="-25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138583" y="2591583"/>
            <a:ext cx="320499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ector recto de flecha 44"/>
          <p:cNvCxnSpPr/>
          <p:nvPr/>
        </p:nvCxnSpPr>
        <p:spPr>
          <a:xfrm>
            <a:off x="2216710" y="269792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3306166" y="2538272"/>
            <a:ext cx="543528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</a:t>
            </a:r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/>
          <p:cNvCxnSpPr/>
          <p:nvPr/>
        </p:nvCxnSpPr>
        <p:spPr>
          <a:xfrm>
            <a:off x="5727972" y="271345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7172029" y="2537522"/>
            <a:ext cx="255494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</a:t>
            </a:r>
            <a:r>
              <a:rPr lang="es-AR" sz="1200" b="1" dirty="0">
                <a:solidFill>
                  <a:srgbClr val="002060"/>
                </a:solidFill>
              </a:rPr>
              <a:t>Bórico   B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3 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8396357" y="2479278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37" name="Rectángulo 36"/>
          <p:cNvSpPr>
            <a:spLocks noChangeArrowheads="1"/>
          </p:cNvSpPr>
          <p:nvPr/>
        </p:nvSpPr>
        <p:spPr bwMode="auto">
          <a:xfrm>
            <a:off x="9907618" y="499187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8" name="Rectángulo 37"/>
          <p:cNvSpPr>
            <a:spLocks noChangeArrowheads="1"/>
          </p:cNvSpPr>
          <p:nvPr/>
        </p:nvSpPr>
        <p:spPr bwMode="auto">
          <a:xfrm>
            <a:off x="10170450" y="1343222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  <p:sp>
        <p:nvSpPr>
          <p:cNvPr id="39" name="Rectángulo 38"/>
          <p:cNvSpPr>
            <a:spLocks noChangeArrowheads="1"/>
          </p:cNvSpPr>
          <p:nvPr/>
        </p:nvSpPr>
        <p:spPr bwMode="auto">
          <a:xfrm>
            <a:off x="10284750" y="2227023"/>
            <a:ext cx="1828800" cy="34036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OXOÁCIDOS</a:t>
            </a:r>
          </a:p>
        </p:txBody>
      </p:sp>
      <p:cxnSp>
        <p:nvCxnSpPr>
          <p:cNvPr id="40" name="Conector recto 39"/>
          <p:cNvCxnSpPr>
            <a:cxnSpLocks noChangeShapeType="1"/>
          </p:cNvCxnSpPr>
          <p:nvPr/>
        </p:nvCxnSpPr>
        <p:spPr bwMode="auto">
          <a:xfrm>
            <a:off x="10284750" y="985359"/>
            <a:ext cx="243205" cy="3581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Conector recto 40"/>
          <p:cNvCxnSpPr>
            <a:cxnSpLocks noChangeShapeType="1"/>
          </p:cNvCxnSpPr>
          <p:nvPr/>
        </p:nvCxnSpPr>
        <p:spPr bwMode="auto">
          <a:xfrm>
            <a:off x="10522552" y="1866343"/>
            <a:ext cx="2286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CuadroTexto 69"/>
          <p:cNvSpPr txBox="1"/>
          <p:nvPr/>
        </p:nvSpPr>
        <p:spPr>
          <a:xfrm>
            <a:off x="10444887" y="1003139"/>
            <a:ext cx="63996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+O</a:t>
            </a:r>
            <a:r>
              <a:rPr lang="es-AR" baseline="-25000" dirty="0" smtClean="0"/>
              <a:t>2</a:t>
            </a:r>
            <a:endParaRPr lang="es-AR" dirty="0"/>
          </a:p>
        </p:txBody>
      </p:sp>
      <p:sp>
        <p:nvSpPr>
          <p:cNvPr id="71" name="CuadroTexto 70"/>
          <p:cNvSpPr txBox="1"/>
          <p:nvPr/>
        </p:nvSpPr>
        <p:spPr>
          <a:xfrm>
            <a:off x="10722864" y="1853127"/>
            <a:ext cx="1469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+H</a:t>
            </a:r>
            <a:r>
              <a:rPr lang="es-AR" baseline="-25000" dirty="0" smtClean="0"/>
              <a:t>2 </a:t>
            </a:r>
            <a:r>
              <a:rPr lang="es-AR" dirty="0" smtClean="0"/>
              <a:t>O (agua)</a:t>
            </a:r>
            <a:endParaRPr lang="es-AR" dirty="0"/>
          </a:p>
        </p:txBody>
      </p:sp>
      <p:cxnSp>
        <p:nvCxnSpPr>
          <p:cNvPr id="72" name="Conector recto de flecha 71"/>
          <p:cNvCxnSpPr/>
          <p:nvPr/>
        </p:nvCxnSpPr>
        <p:spPr>
          <a:xfrm>
            <a:off x="8509502" y="171050"/>
            <a:ext cx="728388" cy="54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/>
          <p:cNvSpPr txBox="1"/>
          <p:nvPr/>
        </p:nvSpPr>
        <p:spPr>
          <a:xfrm>
            <a:off x="34579" y="664818"/>
            <a:ext cx="4753281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AR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formarlo se debe seguir el siguiente procedimiento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4813968" y="1370517"/>
            <a:ext cx="4713667" cy="830997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3</a:t>
            </a:r>
            <a:r>
              <a:rPr lang="es-AR" sz="1200" dirty="0" smtClean="0">
                <a:solidFill>
                  <a:srgbClr val="7030A0"/>
                </a:solidFill>
              </a:rPr>
              <a:t>_En </a:t>
            </a:r>
            <a:r>
              <a:rPr lang="es-AR" sz="1200" dirty="0">
                <a:solidFill>
                  <a:srgbClr val="7030A0"/>
                </a:solidFill>
              </a:rPr>
              <a:t>el producto de la reacción, de lado derecho se debe colocar:</a:t>
            </a:r>
          </a:p>
          <a:p>
            <a:r>
              <a:rPr lang="es-AR" sz="1200" dirty="0">
                <a:solidFill>
                  <a:srgbClr val="FF0000"/>
                </a:solidFill>
              </a:rPr>
              <a:t>C= </a:t>
            </a:r>
            <a:r>
              <a:rPr lang="es-AR" sz="1200" dirty="0">
                <a:solidFill>
                  <a:srgbClr val="7030A0"/>
                </a:solidFill>
              </a:rPr>
              <a:t>Todos los átomos de O</a:t>
            </a:r>
            <a:r>
              <a:rPr lang="es-AR" sz="1200" baseline="-25000" dirty="0">
                <a:solidFill>
                  <a:srgbClr val="7030A0"/>
                </a:solidFill>
              </a:rPr>
              <a:t>2.</a:t>
            </a:r>
            <a:r>
              <a:rPr lang="es-AR" sz="1200" dirty="0">
                <a:solidFill>
                  <a:srgbClr val="7030A0"/>
                </a:solidFill>
              </a:rPr>
              <a:t>”Comenzando desde la derecha”</a:t>
            </a:r>
          </a:p>
          <a:p>
            <a:r>
              <a:rPr lang="es-AR" sz="1200" b="1" dirty="0">
                <a:solidFill>
                  <a:srgbClr val="FFC000"/>
                </a:solidFill>
              </a:rPr>
              <a:t>B= </a:t>
            </a:r>
            <a:r>
              <a:rPr lang="es-AR" sz="1200" dirty="0">
                <a:solidFill>
                  <a:srgbClr val="7030A0"/>
                </a:solidFill>
              </a:rPr>
              <a:t>Todos los átomos de No Metal.</a:t>
            </a:r>
          </a:p>
          <a:p>
            <a:r>
              <a:rPr lang="es-AR" sz="1200" dirty="0">
                <a:solidFill>
                  <a:srgbClr val="00B050"/>
                </a:solidFill>
              </a:rPr>
              <a:t>A= </a:t>
            </a:r>
            <a:r>
              <a:rPr lang="es-AR" sz="1200" dirty="0">
                <a:solidFill>
                  <a:srgbClr val="7030A0"/>
                </a:solidFill>
              </a:rPr>
              <a:t>Todos los átomos de Hidrógeno (</a:t>
            </a:r>
            <a:r>
              <a:rPr lang="es-AR" sz="1200" dirty="0" smtClean="0">
                <a:solidFill>
                  <a:srgbClr val="7030A0"/>
                </a:solidFill>
              </a:rPr>
              <a:t>H</a:t>
            </a:r>
            <a:r>
              <a:rPr lang="es-AR" sz="1200" baseline="-25000" dirty="0" smtClean="0">
                <a:solidFill>
                  <a:srgbClr val="7030A0"/>
                </a:solidFill>
              </a:rPr>
              <a:t>2</a:t>
            </a:r>
            <a:r>
              <a:rPr lang="es-AR" sz="1200" dirty="0" smtClean="0">
                <a:solidFill>
                  <a:srgbClr val="7030A0"/>
                </a:solidFill>
              </a:rPr>
              <a:t>)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74578" y="1320168"/>
            <a:ext cx="4181475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rgbClr val="7030A0"/>
                </a:solidFill>
              </a:rPr>
              <a:t>2</a:t>
            </a:r>
            <a:r>
              <a:rPr lang="es-AR" sz="1200" dirty="0" smtClean="0">
                <a:solidFill>
                  <a:srgbClr val="7030A0"/>
                </a:solidFill>
              </a:rPr>
              <a:t>_Hacer </a:t>
            </a:r>
            <a:r>
              <a:rPr lang="es-AR" sz="1200" dirty="0">
                <a:solidFill>
                  <a:srgbClr val="7030A0"/>
                </a:solidFill>
              </a:rPr>
              <a:t>reaccionar el  </a:t>
            </a:r>
            <a:r>
              <a:rPr lang="es-AR" sz="1200" b="1" i="1" u="sng" dirty="0">
                <a:solidFill>
                  <a:srgbClr val="7030A0"/>
                </a:solidFill>
              </a:rPr>
              <a:t>ANHÍDRIDO </a:t>
            </a:r>
            <a:r>
              <a:rPr lang="es-AR" sz="1200" b="1" i="1" dirty="0">
                <a:solidFill>
                  <a:srgbClr val="7030A0"/>
                </a:solidFill>
              </a:rPr>
              <a:t>+ H</a:t>
            </a:r>
            <a:r>
              <a:rPr lang="es-AR" sz="1200" b="1" i="1" baseline="-25000" dirty="0">
                <a:solidFill>
                  <a:srgbClr val="7030A0"/>
                </a:solidFill>
              </a:rPr>
              <a:t>2</a:t>
            </a:r>
            <a:r>
              <a:rPr lang="es-AR" sz="1200" b="1" i="1" dirty="0">
                <a:solidFill>
                  <a:srgbClr val="7030A0"/>
                </a:solidFill>
              </a:rPr>
              <a:t>O</a:t>
            </a:r>
            <a:r>
              <a:rPr lang="es-AR" sz="1200" b="1" dirty="0">
                <a:solidFill>
                  <a:srgbClr val="7030A0"/>
                </a:solidFill>
              </a:rPr>
              <a:t>                        </a:t>
            </a:r>
            <a:r>
              <a:rPr lang="es-AR" sz="1200" b="1" dirty="0" smtClean="0">
                <a:solidFill>
                  <a:srgbClr val="7030A0"/>
                </a:solidFill>
              </a:rPr>
              <a:t>Oxácido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uadroTexto 66"/>
          <p:cNvSpPr txBox="1"/>
          <p:nvPr/>
        </p:nvSpPr>
        <p:spPr>
          <a:xfrm>
            <a:off x="64317" y="1980468"/>
            <a:ext cx="1929988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dirty="0" smtClean="0">
                <a:solidFill>
                  <a:srgbClr val="7030A0"/>
                </a:solidFill>
              </a:rPr>
              <a:t>5</a:t>
            </a:r>
            <a:r>
              <a:rPr lang="es-AR" sz="1200" dirty="0">
                <a:solidFill>
                  <a:srgbClr val="7030A0"/>
                </a:solidFill>
              </a:rPr>
              <a:t>_ Balancear la ecuación</a:t>
            </a:r>
            <a:r>
              <a:rPr lang="es-AR" sz="1200" dirty="0" smtClean="0"/>
              <a:t>.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CuadroTexto 68"/>
          <p:cNvSpPr txBox="1"/>
          <p:nvPr/>
        </p:nvSpPr>
        <p:spPr>
          <a:xfrm>
            <a:off x="2082084" y="1988627"/>
            <a:ext cx="2373169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7030A0"/>
                </a:solidFill>
              </a:rPr>
              <a:t> </a:t>
            </a:r>
            <a:r>
              <a:rPr lang="es-AR" sz="1200" b="1" dirty="0">
                <a:solidFill>
                  <a:srgbClr val="7030A0"/>
                </a:solidFill>
              </a:rPr>
              <a:t>6_ Nombrar el “Acido” OXÁCIDO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CuadroTexto 72"/>
          <p:cNvSpPr txBox="1"/>
          <p:nvPr/>
        </p:nvSpPr>
        <p:spPr>
          <a:xfrm>
            <a:off x="85477" y="1684453"/>
            <a:ext cx="4664223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7030A0"/>
                </a:solidFill>
              </a:rPr>
              <a:t>4</a:t>
            </a:r>
            <a:r>
              <a:rPr lang="es-AR" sz="1200" dirty="0" smtClean="0">
                <a:solidFill>
                  <a:srgbClr val="7030A0"/>
                </a:solidFill>
              </a:rPr>
              <a:t>_ </a:t>
            </a:r>
            <a:r>
              <a:rPr lang="es-AR" sz="1200" dirty="0">
                <a:solidFill>
                  <a:srgbClr val="7030A0"/>
                </a:solidFill>
              </a:rPr>
              <a:t>Si es posible simplificar “Todo” (</a:t>
            </a:r>
            <a:r>
              <a:rPr lang="es-AR" sz="1200" b="1" dirty="0">
                <a:solidFill>
                  <a:srgbClr val="7030A0"/>
                </a:solidFill>
              </a:rPr>
              <a:t>caso contrario  No se simplifica</a:t>
            </a:r>
            <a:r>
              <a:rPr lang="es-AR" sz="1200" dirty="0"/>
              <a:t>).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Conector recto de flecha 73"/>
          <p:cNvCxnSpPr/>
          <p:nvPr/>
        </p:nvCxnSpPr>
        <p:spPr>
          <a:xfrm>
            <a:off x="3493716" y="1146887"/>
            <a:ext cx="587399" cy="171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/>
          <p:nvPr/>
        </p:nvCxnSpPr>
        <p:spPr>
          <a:xfrm>
            <a:off x="2849673" y="1483220"/>
            <a:ext cx="682429" cy="18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uadroTexto 76"/>
          <p:cNvSpPr txBox="1"/>
          <p:nvPr/>
        </p:nvSpPr>
        <p:spPr>
          <a:xfrm>
            <a:off x="142999" y="2938206"/>
            <a:ext cx="30574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 y 4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B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 </a:t>
            </a:r>
            <a:r>
              <a:rPr lang="es-AR" sz="1200" b="1" dirty="0">
                <a:solidFill>
                  <a:srgbClr val="002060"/>
                </a:solidFill>
              </a:rPr>
              <a:t>O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  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B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4     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ector recto de flecha 77"/>
          <p:cNvCxnSpPr/>
          <p:nvPr/>
        </p:nvCxnSpPr>
        <p:spPr>
          <a:xfrm>
            <a:off x="2058018" y="3097805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uadroTexto 78"/>
          <p:cNvSpPr txBox="1"/>
          <p:nvPr/>
        </p:nvSpPr>
        <p:spPr>
          <a:xfrm>
            <a:off x="5246249" y="2915148"/>
            <a:ext cx="271109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0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Nro.5   </a:t>
            </a:r>
            <a:r>
              <a:rPr lang="es-AR" sz="1200" b="1" dirty="0" smtClean="0">
                <a:solidFill>
                  <a:srgbClr val="002060"/>
                </a:solidFill>
              </a:rPr>
              <a:t>B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 O  </a:t>
            </a:r>
            <a:r>
              <a:rPr lang="es-AR" sz="1200" dirty="0"/>
              <a:t>    </a:t>
            </a:r>
            <a:r>
              <a:rPr lang="es-AR" sz="1200" dirty="0" smtClean="0"/>
              <a:t>               </a:t>
            </a:r>
            <a:r>
              <a:rPr lang="es-AR" sz="1200" b="1" dirty="0">
                <a:solidFill>
                  <a:srgbClr val="002060"/>
                </a:solidFill>
              </a:rPr>
              <a:t>2HBO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CuadroTexto 79"/>
          <p:cNvSpPr txBox="1"/>
          <p:nvPr/>
        </p:nvSpPr>
        <p:spPr>
          <a:xfrm>
            <a:off x="9872172" y="2895278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cxnSp>
        <p:nvCxnSpPr>
          <p:cNvPr id="81" name="Conector recto de flecha 80"/>
          <p:cNvCxnSpPr/>
          <p:nvPr/>
        </p:nvCxnSpPr>
        <p:spPr>
          <a:xfrm>
            <a:off x="6657329" y="306653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/>
          <p:cNvSpPr txBox="1"/>
          <p:nvPr/>
        </p:nvSpPr>
        <p:spPr>
          <a:xfrm>
            <a:off x="8405779" y="2938205"/>
            <a:ext cx="224371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Bórico  </a:t>
            </a:r>
            <a:r>
              <a:rPr lang="es-AR" sz="1200" b="1" dirty="0">
                <a:solidFill>
                  <a:srgbClr val="002060"/>
                </a:solidFill>
              </a:rPr>
              <a:t>HBO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2689778" y="3092263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 flipH="1">
            <a:off x="2824649" y="3087479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/>
          <p:cNvCxnSpPr/>
          <p:nvPr/>
        </p:nvCxnSpPr>
        <p:spPr>
          <a:xfrm flipH="1">
            <a:off x="2994847" y="3092263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CuadroTexto 84"/>
          <p:cNvSpPr txBox="1"/>
          <p:nvPr/>
        </p:nvSpPr>
        <p:spPr>
          <a:xfrm>
            <a:off x="3306166" y="2984535"/>
            <a:ext cx="1619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Simplificando HBO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CuadroTexto 85"/>
          <p:cNvSpPr txBox="1"/>
          <p:nvPr/>
        </p:nvSpPr>
        <p:spPr>
          <a:xfrm>
            <a:off x="2444246" y="2253645"/>
            <a:ext cx="2911525" cy="2769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METAL  con UNA SOLA Valencia</a:t>
            </a:r>
            <a:endParaRPr lang="es-AR" sz="1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CuadroTexto 86"/>
          <p:cNvSpPr txBox="1"/>
          <p:nvPr/>
        </p:nvSpPr>
        <p:spPr>
          <a:xfrm>
            <a:off x="9637" y="3665217"/>
            <a:ext cx="3777778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El NO METAL “N “ con valencias 1 y 2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CuadroTexto 87"/>
          <p:cNvSpPr txBox="1"/>
          <p:nvPr/>
        </p:nvSpPr>
        <p:spPr>
          <a:xfrm>
            <a:off x="348343" y="3345290"/>
            <a:ext cx="11001828" cy="30777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EL NO METAL  TIENE DOS Valencias se utiliza el Sufijo </a:t>
            </a:r>
            <a:r>
              <a:rPr lang="es-AR" sz="1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</a:t>
            </a:r>
            <a:r>
              <a:rPr lang="es-AR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 </a:t>
            </a:r>
            <a:r>
              <a:rPr lang="es-AR" sz="1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menor valencia </a:t>
            </a:r>
            <a:r>
              <a:rPr lang="es-AR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sufijo </a:t>
            </a:r>
            <a:r>
              <a:rPr lang="es-AR" sz="1400" b="1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</a:t>
            </a:r>
            <a:r>
              <a:rPr lang="es-AR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</a:t>
            </a:r>
            <a:r>
              <a:rPr lang="es-AR" sz="1400" b="1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valencia</a:t>
            </a:r>
            <a:endParaRPr lang="es-AR" sz="1400" b="1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Conector recto 23"/>
          <p:cNvCxnSpPr/>
          <p:nvPr/>
        </p:nvCxnSpPr>
        <p:spPr>
          <a:xfrm>
            <a:off x="246743" y="3345290"/>
            <a:ext cx="11752507" cy="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CuadroTexto 88"/>
          <p:cNvSpPr txBox="1"/>
          <p:nvPr/>
        </p:nvSpPr>
        <p:spPr>
          <a:xfrm>
            <a:off x="23734" y="4352968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200" b="1" dirty="0" smtClean="0">
                <a:solidFill>
                  <a:srgbClr val="002060"/>
                </a:solidFill>
              </a:rPr>
              <a:t>N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  </a:t>
            </a:r>
            <a:r>
              <a:rPr lang="es-AR" sz="1200" b="1" dirty="0">
                <a:solidFill>
                  <a:srgbClr val="002060"/>
                </a:solidFill>
              </a:rPr>
              <a:t>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    N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endParaRPr lang="es-AR" sz="1200" b="1" dirty="0">
              <a:solidFill>
                <a:srgbClr val="002060"/>
              </a:solidFill>
            </a:endParaRPr>
          </a:p>
        </p:txBody>
      </p:sp>
      <p:cxnSp>
        <p:nvCxnSpPr>
          <p:cNvPr id="90" name="Conector recto de flecha 89"/>
          <p:cNvCxnSpPr/>
          <p:nvPr/>
        </p:nvCxnSpPr>
        <p:spPr>
          <a:xfrm>
            <a:off x="2082084" y="449146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/>
          <p:cNvSpPr txBox="1"/>
          <p:nvPr/>
        </p:nvSpPr>
        <p:spPr>
          <a:xfrm>
            <a:off x="3404081" y="4365457"/>
            <a:ext cx="543528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N+ </a:t>
            </a:r>
            <a:r>
              <a:rPr lang="es-AR" sz="14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</a:t>
            </a:r>
            <a:r>
              <a:rPr lang="es-AR" sz="1200" b="1" dirty="0" smtClean="0">
                <a:solidFill>
                  <a:srgbClr val="002060"/>
                </a:solidFill>
              </a:rPr>
              <a:t>                </a:t>
            </a:r>
            <a:r>
              <a:rPr lang="es-AR" sz="1400" b="1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N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1</a:t>
            </a:r>
            <a:r>
              <a:rPr lang="es-AR" sz="1200" b="1" baseline="30000" dirty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Conector recto de flecha 91"/>
          <p:cNvCxnSpPr/>
          <p:nvPr/>
        </p:nvCxnSpPr>
        <p:spPr>
          <a:xfrm>
            <a:off x="5666602" y="4521666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CuadroTexto 92"/>
          <p:cNvSpPr txBox="1"/>
          <p:nvPr/>
        </p:nvSpPr>
        <p:spPr>
          <a:xfrm>
            <a:off x="7377365" y="4337562"/>
            <a:ext cx="255494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</a:t>
            </a:r>
            <a:r>
              <a:rPr lang="es-AR" sz="1200" b="1" dirty="0">
                <a:solidFill>
                  <a:srgbClr val="002060"/>
                </a:solidFill>
              </a:rPr>
              <a:t>NitrOSO </a:t>
            </a:r>
            <a:r>
              <a:rPr lang="es-AR" sz="1200" b="1" dirty="0" smtClean="0">
                <a:solidFill>
                  <a:srgbClr val="002060"/>
                </a:solidFill>
              </a:rPr>
              <a:t>  N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1</a:t>
            </a:r>
            <a:r>
              <a:rPr lang="es-AR" sz="1200" baseline="-25000" dirty="0" smtClean="0">
                <a:solidFill>
                  <a:srgbClr val="002060"/>
                </a:solidFill>
              </a:rPr>
              <a:t> </a:t>
            </a:r>
            <a:endParaRPr lang="es-AR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CuadroTexto 93"/>
          <p:cNvSpPr txBox="1"/>
          <p:nvPr/>
        </p:nvSpPr>
        <p:spPr>
          <a:xfrm>
            <a:off x="8712421" y="4222974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95" name="CuadroTexto 94"/>
          <p:cNvSpPr txBox="1"/>
          <p:nvPr/>
        </p:nvSpPr>
        <p:spPr>
          <a:xfrm>
            <a:off x="9637" y="4756803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 y 4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N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1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 </a:t>
            </a:r>
            <a:r>
              <a:rPr lang="es-AR" sz="1200" b="1" dirty="0" smtClean="0">
                <a:solidFill>
                  <a:srgbClr val="002060"/>
                </a:solidFill>
              </a:rPr>
              <a:t>O                      </a:t>
            </a:r>
            <a:r>
              <a:rPr lang="es-AR" sz="1200" b="1" dirty="0">
                <a:solidFill>
                  <a:srgbClr val="002060"/>
                </a:solidFill>
              </a:rPr>
              <a:t>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N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aseline="-25000" dirty="0"/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        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6" name="Conector recto de flecha 95"/>
          <p:cNvCxnSpPr/>
          <p:nvPr/>
        </p:nvCxnSpPr>
        <p:spPr>
          <a:xfrm>
            <a:off x="1825918" y="489530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 flipH="1">
            <a:off x="2573607" y="4889564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/>
          <p:cNvCxnSpPr/>
          <p:nvPr/>
        </p:nvCxnSpPr>
        <p:spPr>
          <a:xfrm flipH="1">
            <a:off x="2724747" y="4903853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 flipH="1">
            <a:off x="2894939" y="4888052"/>
            <a:ext cx="98517" cy="138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/>
          <p:cNvSpPr txBox="1"/>
          <p:nvPr/>
        </p:nvSpPr>
        <p:spPr>
          <a:xfrm>
            <a:off x="3187469" y="4833248"/>
            <a:ext cx="1619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Simplificando HNO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CuadroTexto 100"/>
          <p:cNvSpPr txBox="1"/>
          <p:nvPr/>
        </p:nvSpPr>
        <p:spPr>
          <a:xfrm>
            <a:off x="4766178" y="4848705"/>
            <a:ext cx="271109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0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Nro.5   </a:t>
            </a:r>
            <a:r>
              <a:rPr lang="es-AR" sz="1200" b="1" dirty="0" smtClean="0">
                <a:solidFill>
                  <a:srgbClr val="002060"/>
                </a:solidFill>
              </a:rPr>
              <a:t>N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 O  </a:t>
            </a:r>
            <a:r>
              <a:rPr lang="es-AR" sz="1200" dirty="0"/>
              <a:t>    </a:t>
            </a:r>
            <a:r>
              <a:rPr lang="es-AR" sz="1200" dirty="0" smtClean="0"/>
              <a:t>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2HNO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2" name="Conector recto de flecha 101"/>
          <p:cNvCxnSpPr/>
          <p:nvPr/>
        </p:nvCxnSpPr>
        <p:spPr>
          <a:xfrm>
            <a:off x="6145092" y="501989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uadroTexto 102"/>
          <p:cNvSpPr txBox="1"/>
          <p:nvPr/>
        </p:nvSpPr>
        <p:spPr>
          <a:xfrm>
            <a:off x="9481627" y="4834169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04" name="CuadroTexto 103"/>
          <p:cNvSpPr txBox="1"/>
          <p:nvPr/>
        </p:nvSpPr>
        <p:spPr>
          <a:xfrm>
            <a:off x="7900490" y="4843033"/>
            <a:ext cx="224371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</a:t>
            </a:r>
            <a:r>
              <a:rPr lang="es-AR" sz="1200" b="1" dirty="0" smtClean="0">
                <a:solidFill>
                  <a:srgbClr val="C00000"/>
                </a:solidFill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</a:rPr>
              <a:t>Ácido </a:t>
            </a:r>
            <a:r>
              <a:rPr lang="es-AR" sz="1200" b="1" dirty="0">
                <a:solidFill>
                  <a:srgbClr val="002060"/>
                </a:solidFill>
              </a:rPr>
              <a:t>NitrOSO   HNO</a:t>
            </a:r>
          </a:p>
          <a:p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CuadroTexto 104"/>
          <p:cNvSpPr txBox="1"/>
          <p:nvPr/>
        </p:nvSpPr>
        <p:spPr>
          <a:xfrm>
            <a:off x="101175" y="5900642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200" b="1" dirty="0" smtClean="0">
                <a:solidFill>
                  <a:srgbClr val="002060"/>
                </a:solidFill>
              </a:rPr>
              <a:t>N </a:t>
            </a:r>
            <a:r>
              <a:rPr lang="es-AR" sz="1200" b="1" dirty="0">
                <a:solidFill>
                  <a:srgbClr val="002060"/>
                </a:solidFill>
              </a:rPr>
              <a:t>+ 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aseline="-25000" dirty="0" smtClean="0"/>
              <a:t>  </a:t>
            </a:r>
            <a:r>
              <a:rPr lang="es-AR" sz="1200" dirty="0" smtClean="0"/>
              <a:t>                 </a:t>
            </a:r>
            <a:r>
              <a:rPr lang="es-AR" sz="1200" b="1" dirty="0">
                <a:solidFill>
                  <a:srgbClr val="002060"/>
                </a:solidFill>
              </a:rPr>
              <a:t>N</a:t>
            </a:r>
            <a:r>
              <a:rPr lang="es-AR" sz="1200" b="1" baseline="30000" dirty="0">
                <a:solidFill>
                  <a:srgbClr val="002060"/>
                </a:solidFill>
              </a:rPr>
              <a:t>II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b="1" baseline="30000" dirty="0">
                <a:solidFill>
                  <a:srgbClr val="002060"/>
                </a:solidFill>
              </a:rPr>
              <a:t>II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2060"/>
              </a:solidFill>
            </a:endParaRPr>
          </a:p>
        </p:txBody>
      </p:sp>
      <p:cxnSp>
        <p:nvCxnSpPr>
          <p:cNvPr id="106" name="Conector recto de flecha 105"/>
          <p:cNvCxnSpPr/>
          <p:nvPr/>
        </p:nvCxnSpPr>
        <p:spPr>
          <a:xfrm>
            <a:off x="2115384" y="603914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uadroTexto 106"/>
          <p:cNvSpPr txBox="1"/>
          <p:nvPr/>
        </p:nvSpPr>
        <p:spPr>
          <a:xfrm>
            <a:off x="3420541" y="5815349"/>
            <a:ext cx="54352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N </a:t>
            </a:r>
            <a:r>
              <a:rPr lang="es-AR" sz="1200" b="1" dirty="0">
                <a:solidFill>
                  <a:srgbClr val="002060"/>
                </a:solidFill>
              </a:rPr>
              <a:t>+ 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       </a:t>
            </a:r>
            <a:r>
              <a:rPr lang="es-AR" sz="1200" b="1" dirty="0" smtClean="0">
                <a:solidFill>
                  <a:srgbClr val="002060"/>
                </a:solidFill>
              </a:rPr>
              <a:t>             </a:t>
            </a:r>
            <a:r>
              <a:rPr lang="es-AR" sz="1200" b="1" dirty="0" smtClean="0"/>
              <a:t>2NO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8" name="Conector recto de flecha 107"/>
          <p:cNvCxnSpPr/>
          <p:nvPr/>
        </p:nvCxnSpPr>
        <p:spPr>
          <a:xfrm>
            <a:off x="5666602" y="595755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uadroTexto 108"/>
          <p:cNvSpPr txBox="1"/>
          <p:nvPr/>
        </p:nvSpPr>
        <p:spPr>
          <a:xfrm>
            <a:off x="8792613" y="5761641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10" name="CuadroTexto 109"/>
          <p:cNvSpPr txBox="1"/>
          <p:nvPr/>
        </p:nvSpPr>
        <p:spPr>
          <a:xfrm>
            <a:off x="85477" y="6380874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</a:t>
            </a:r>
            <a:r>
              <a:rPr lang="es-AR" sz="9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NO+H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dirty="0"/>
              <a:t>  </a:t>
            </a:r>
            <a:r>
              <a:rPr lang="es-AR" sz="1200" dirty="0" smtClean="0"/>
              <a:t>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NO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endParaRPr lang="es-AR" sz="1200" b="1" dirty="0">
              <a:solidFill>
                <a:srgbClr val="002060"/>
              </a:solidFill>
            </a:endParaRPr>
          </a:p>
        </p:txBody>
      </p:sp>
      <p:cxnSp>
        <p:nvCxnSpPr>
          <p:cNvPr id="111" name="Conector recto de flecha 110"/>
          <p:cNvCxnSpPr/>
          <p:nvPr/>
        </p:nvCxnSpPr>
        <p:spPr>
          <a:xfrm>
            <a:off x="1825918" y="65505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uadroTexto 117"/>
          <p:cNvSpPr txBox="1"/>
          <p:nvPr/>
        </p:nvSpPr>
        <p:spPr>
          <a:xfrm>
            <a:off x="6064361" y="6385189"/>
            <a:ext cx="597104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19" name="CuadroTexto 118"/>
          <p:cNvSpPr txBox="1"/>
          <p:nvPr/>
        </p:nvSpPr>
        <p:spPr>
          <a:xfrm>
            <a:off x="4544747" y="6385190"/>
            <a:ext cx="224371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</a:t>
            </a:r>
            <a:r>
              <a:rPr lang="es-AR" sz="1200" b="1" dirty="0" smtClean="0">
                <a:solidFill>
                  <a:srgbClr val="C00000"/>
                </a:solidFill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</a:rPr>
              <a:t>Ácido </a:t>
            </a:r>
            <a:r>
              <a:rPr lang="es-AR" sz="1200" b="1" dirty="0">
                <a:solidFill>
                  <a:srgbClr val="002060"/>
                </a:solidFill>
              </a:rPr>
              <a:t>NitrICO   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NO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CuadroTexto 119"/>
          <p:cNvSpPr txBox="1"/>
          <p:nvPr/>
        </p:nvSpPr>
        <p:spPr>
          <a:xfrm>
            <a:off x="7532977" y="5815348"/>
            <a:ext cx="255494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NitrICO    </a:t>
            </a:r>
            <a:r>
              <a:rPr lang="es-AR" sz="1200" b="1" dirty="0">
                <a:solidFill>
                  <a:srgbClr val="002060"/>
                </a:solidFill>
              </a:rPr>
              <a:t>NO</a:t>
            </a:r>
            <a:r>
              <a:rPr lang="es-AR" sz="1200" b="1" baseline="-25000" dirty="0">
                <a:solidFill>
                  <a:srgbClr val="002060"/>
                </a:solidFill>
              </a:rPr>
              <a:t> </a:t>
            </a:r>
            <a:endParaRPr lang="es-AR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CuadroTexto 121"/>
          <p:cNvSpPr txBox="1"/>
          <p:nvPr/>
        </p:nvSpPr>
        <p:spPr>
          <a:xfrm>
            <a:off x="-54806" y="5405287"/>
            <a:ext cx="3548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con la valencia mayor 2; el sufijo </a:t>
            </a:r>
            <a:r>
              <a:rPr lang="es-AR" sz="1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</a:t>
            </a:r>
            <a:r>
              <a:rPr lang="es-AR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12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CuadroTexto 123"/>
          <p:cNvSpPr txBox="1"/>
          <p:nvPr/>
        </p:nvSpPr>
        <p:spPr>
          <a:xfrm>
            <a:off x="-16420" y="3936486"/>
            <a:ext cx="3548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con la valencia menor 1; el sufijo </a:t>
            </a:r>
            <a:r>
              <a:rPr lang="es-AR" sz="1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</a:t>
            </a:r>
            <a:r>
              <a:rPr lang="es-AR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12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2" grpId="0" animBg="1"/>
      <p:bldP spid="8" grpId="0" animBg="1"/>
      <p:bldP spid="9" grpId="0" animBg="1"/>
      <p:bldP spid="11" grpId="0" animBg="1"/>
      <p:bldP spid="44" grpId="0"/>
      <p:bldP spid="46" grpId="0"/>
      <p:bldP spid="49" grpId="0"/>
      <p:bldP spid="50" grpId="0" animBg="1"/>
      <p:bldP spid="37" grpId="0" animBg="1"/>
      <p:bldP spid="38" grpId="0" animBg="1"/>
      <p:bldP spid="39" grpId="0" animBg="1"/>
      <p:bldP spid="70" grpId="0"/>
      <p:bldP spid="71" grpId="0"/>
      <p:bldP spid="42" grpId="0" animBg="1"/>
      <p:bldP spid="62" grpId="0" animBg="1"/>
      <p:bldP spid="63" grpId="0" animBg="1"/>
      <p:bldP spid="67" grpId="0" animBg="1"/>
      <p:bldP spid="69" grpId="0" animBg="1"/>
      <p:bldP spid="73" grpId="0" animBg="1"/>
      <p:bldP spid="77" grpId="0"/>
      <p:bldP spid="79" grpId="0"/>
      <p:bldP spid="80" grpId="0" animBg="1"/>
      <p:bldP spid="82" grpId="0"/>
      <p:bldP spid="85" grpId="0"/>
      <p:bldP spid="86" grpId="0" animBg="1"/>
      <p:bldP spid="87" grpId="0" animBg="1"/>
      <p:bldP spid="88" grpId="0" animBg="1"/>
      <p:bldP spid="89" grpId="0"/>
      <p:bldP spid="91" grpId="0"/>
      <p:bldP spid="93" grpId="0"/>
      <p:bldP spid="94" grpId="0" animBg="1"/>
      <p:bldP spid="95" grpId="0"/>
      <p:bldP spid="100" grpId="0"/>
      <p:bldP spid="101" grpId="0"/>
      <p:bldP spid="103" grpId="0" animBg="1"/>
      <p:bldP spid="104" grpId="0"/>
      <p:bldP spid="105" grpId="0"/>
      <p:bldP spid="107" grpId="0"/>
      <p:bldP spid="109" grpId="0" animBg="1"/>
      <p:bldP spid="110" grpId="0"/>
      <p:bldP spid="118" grpId="0" animBg="1"/>
      <p:bldP spid="119" grpId="0"/>
      <p:bldP spid="120" grpId="0"/>
      <p:bldP spid="122" grpId="0"/>
      <p:bldP spid="12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363</Words>
  <Application>Microsoft Office PowerPoint</Application>
  <PresentationFormat>Panorámica</PresentationFormat>
  <Paragraphs>45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105</cp:revision>
  <dcterms:created xsi:type="dcterms:W3CDTF">2020-08-21T15:05:12Z</dcterms:created>
  <dcterms:modified xsi:type="dcterms:W3CDTF">2020-09-03T09:59:59Z</dcterms:modified>
</cp:coreProperties>
</file>